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61" r:id="rId4"/>
    <p:sldId id="262" r:id="rId5"/>
    <p:sldId id="263" r:id="rId6"/>
    <p:sldId id="264" r:id="rId7"/>
    <p:sldId id="265" r:id="rId8"/>
    <p:sldId id="266" r:id="rId9"/>
    <p:sldId id="267" r:id="rId10"/>
    <p:sldId id="268" r:id="rId11"/>
    <p:sldId id="269" r:id="rId12"/>
    <p:sldId id="25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00" autoAdjust="0"/>
    <p:restoredTop sz="95161" autoAdjust="0"/>
  </p:normalViewPr>
  <p:slideViewPr>
    <p:cSldViewPr snapToGrid="0">
      <p:cViewPr varScale="1">
        <p:scale>
          <a:sx n="69" d="100"/>
          <a:sy n="69" d="100"/>
        </p:scale>
        <p:origin x="-780" y="-108"/>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AD547753-C506-4B4F-A470-3882AD075B21}" type="datetimeFigureOut">
              <a:rPr lang="en-IN" smtClean="0"/>
              <a:pPr/>
              <a:t>25-11-2022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3339519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D547753-C506-4B4F-A470-3882AD075B21}" type="datetimeFigureOut">
              <a:rPr lang="en-IN" smtClean="0"/>
              <a:pPr/>
              <a:t>25-11-2022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1345004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D547753-C506-4B4F-A470-3882AD075B21}" type="datetimeFigureOut">
              <a:rPr lang="en-IN" smtClean="0"/>
              <a:pPr/>
              <a:t>25-11-2022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2327082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D547753-C506-4B4F-A470-3882AD075B21}" type="datetimeFigureOut">
              <a:rPr lang="en-IN" smtClean="0"/>
              <a:pPr/>
              <a:t>25-11-2022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124329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D547753-C506-4B4F-A470-3882AD075B21}" type="datetimeFigureOut">
              <a:rPr lang="en-IN" smtClean="0"/>
              <a:pPr/>
              <a:t>25-11-2022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3921550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AD547753-C506-4B4F-A470-3882AD075B21}" type="datetimeFigureOut">
              <a:rPr lang="en-IN" smtClean="0"/>
              <a:pPr/>
              <a:t>25-11-2022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1701863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AD547753-C506-4B4F-A470-3882AD075B21}" type="datetimeFigureOut">
              <a:rPr lang="en-IN" smtClean="0"/>
              <a:pPr/>
              <a:t>25-11-2022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3914590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AD547753-C506-4B4F-A470-3882AD075B21}" type="datetimeFigureOut">
              <a:rPr lang="en-IN" smtClean="0"/>
              <a:pPr/>
              <a:t>25-11-2022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1464560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547753-C506-4B4F-A470-3882AD075B21}" type="datetimeFigureOut">
              <a:rPr lang="en-IN" smtClean="0"/>
              <a:pPr/>
              <a:t>25-11-2022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621566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D547753-C506-4B4F-A470-3882AD075B21}" type="datetimeFigureOut">
              <a:rPr lang="en-IN" smtClean="0"/>
              <a:pPr/>
              <a:t>25-11-2022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3662576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D547753-C506-4B4F-A470-3882AD075B21}" type="datetimeFigureOut">
              <a:rPr lang="en-IN" smtClean="0"/>
              <a:pPr/>
              <a:t>25-11-2022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2651048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547753-C506-4B4F-A470-3882AD075B21}" type="datetimeFigureOut">
              <a:rPr lang="en-IN" smtClean="0"/>
              <a:pPr/>
              <a:t>25-11-2022</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003F41-E02E-4E0F-A3BF-24E7BF891C22}" type="slidenum">
              <a:rPr lang="en-IN" smtClean="0"/>
              <a:pPr/>
              <a:t>‹#›</a:t>
            </a:fld>
            <a:endParaRPr lang="en-IN"/>
          </a:p>
        </p:txBody>
      </p:sp>
    </p:spTree>
    <p:extLst>
      <p:ext uri="{BB962C8B-B14F-4D97-AF65-F5344CB8AC3E}">
        <p14:creationId xmlns="" xmlns:p14="http://schemas.microsoft.com/office/powerpoint/2010/main" val="1208715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297680" y="1907177"/>
            <a:ext cx="3866606" cy="505267"/>
          </a:xfrm>
          <a:prstGeom prst="rect">
            <a:avLst/>
          </a:prstGeom>
        </p:spPr>
        <p:txBody>
          <a:bodyPr vert="horz" wrap="square" lIns="0" tIns="12700" rIns="0" bIns="0" rtlCol="0" anchor="ctr">
            <a:spAutoFit/>
          </a:bodyPr>
          <a:lstStyle/>
          <a:p>
            <a:pPr marL="12700">
              <a:lnSpc>
                <a:spcPct val="100000"/>
              </a:lnSpc>
              <a:spcBef>
                <a:spcPts val="100"/>
              </a:spcBef>
            </a:pPr>
            <a:r>
              <a:rPr lang="en-US" sz="3200" b="1" dirty="0" smtClean="0"/>
              <a:t>HEAT </a:t>
            </a:r>
            <a:r>
              <a:rPr lang="en-US" sz="3200" b="1" dirty="0" smtClean="0"/>
              <a:t>ENERGY  </a:t>
            </a:r>
            <a:endParaRPr sz="3200" b="1" dirty="0"/>
          </a:p>
        </p:txBody>
      </p:sp>
      <p:sp>
        <p:nvSpPr>
          <p:cNvPr id="3" name="object 3"/>
          <p:cNvSpPr txBox="1"/>
          <p:nvPr/>
        </p:nvSpPr>
        <p:spPr>
          <a:xfrm>
            <a:off x="4075611" y="2817730"/>
            <a:ext cx="4018084" cy="717504"/>
          </a:xfrm>
          <a:prstGeom prst="rect">
            <a:avLst/>
          </a:prstGeom>
        </p:spPr>
        <p:txBody>
          <a:bodyPr vert="horz" wrap="square" lIns="0" tIns="50165" rIns="0" bIns="0" rtlCol="0">
            <a:spAutoFit/>
          </a:bodyPr>
          <a:lstStyle/>
          <a:p>
            <a:pPr marL="517525" marR="508000" indent="-3810" algn="ctr">
              <a:lnSpc>
                <a:spcPts val="2630"/>
              </a:lnSpc>
              <a:spcBef>
                <a:spcPts val="395"/>
              </a:spcBef>
            </a:pPr>
            <a:r>
              <a:rPr sz="2400" spc="-20" dirty="0">
                <a:latin typeface="Calibri"/>
                <a:cs typeface="Calibri"/>
              </a:rPr>
              <a:t>SUBJECT-PHYSICS  </a:t>
            </a:r>
            <a:r>
              <a:rPr sz="2400" spc="-5">
                <a:latin typeface="Calibri"/>
                <a:cs typeface="Calibri"/>
              </a:rPr>
              <a:t>CHAPTER</a:t>
            </a:r>
            <a:r>
              <a:rPr sz="2400" spc="-80">
                <a:latin typeface="Calibri"/>
                <a:cs typeface="Calibri"/>
              </a:rPr>
              <a:t> </a:t>
            </a:r>
            <a:r>
              <a:rPr sz="2400" smtClean="0">
                <a:latin typeface="Calibri"/>
                <a:cs typeface="Calibri"/>
              </a:rPr>
              <a:t>NUMBER-</a:t>
            </a:r>
            <a:r>
              <a:rPr lang="en-US" sz="2400" dirty="0" smtClean="0">
                <a:latin typeface="Calibri"/>
                <a:cs typeface="Calibri"/>
              </a:rPr>
              <a:t>6</a:t>
            </a:r>
            <a:endParaRPr sz="2400" dirty="0">
              <a:latin typeface="Calibri"/>
              <a:cs typeface="Calibri"/>
            </a:endParaRPr>
          </a:p>
        </p:txBody>
      </p:sp>
      <p:sp>
        <p:nvSpPr>
          <p:cNvPr id="4" name="object 4"/>
          <p:cNvSpPr/>
          <p:nvPr/>
        </p:nvSpPr>
        <p:spPr>
          <a:xfrm>
            <a:off x="1" y="5107577"/>
            <a:ext cx="12192000" cy="1750424"/>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9814560" y="0"/>
            <a:ext cx="2377440" cy="1306286"/>
          </a:xfrm>
          <a:prstGeom prst="rect">
            <a:avLst/>
          </a:prstGeom>
          <a:blipFill>
            <a:blip r:embed="rId3" cstate="print"/>
            <a:stretch>
              <a:fillRect/>
            </a:stretch>
          </a:blipFill>
        </p:spPr>
        <p:txBody>
          <a:bodyPr wrap="square" lIns="0" tIns="0" rIns="0" bIns="0" rtlCol="0"/>
          <a:lstStyle/>
          <a:p>
            <a:endParaRPr/>
          </a:p>
        </p:txBody>
      </p:sp>
    </p:spTree>
    <p:extLst>
      <p:ext uri="{BB962C8B-B14F-4D97-AF65-F5344CB8AC3E}">
        <p14:creationId xmlns="" xmlns:p14="http://schemas.microsoft.com/office/powerpoint/2010/main" val="215664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Question 9. Give reason for the increase in rate of evaporation of a liquid when (a) air is blown above the liquid (b) surface area of liquid is increased (c) temperature of liquid is increased. </a:t>
            </a:r>
            <a:endParaRPr lang="en-US" dirty="0" smtClean="0"/>
          </a:p>
          <a:p>
            <a:r>
              <a:rPr lang="en-US" dirty="0" smtClean="0"/>
              <a:t>Answer</a:t>
            </a:r>
            <a:r>
              <a:rPr lang="en-US" dirty="0" smtClean="0"/>
              <a:t>: ( a) BLOWING AIR ON LIQUID SURFACE INCREASES RATE OF EVAPORATION : Blowing air takes away with it the molecules of liquid escaping out of the surface. To take their place, other molecules escape out from the surface of liquid. </a:t>
            </a:r>
            <a:endParaRPr lang="en-US" dirty="0" smtClean="0"/>
          </a:p>
          <a:p>
            <a:r>
              <a:rPr lang="en-US" dirty="0" smtClean="0"/>
              <a:t>(</a:t>
            </a:r>
            <a:r>
              <a:rPr lang="en-US" dirty="0" smtClean="0"/>
              <a:t>b) SURFACE AREA INCREASES THE RATE OF EVAPORATION: On increasing the area of the surface, number of molecules escaping out from the surface increases</a:t>
            </a:r>
            <a:r>
              <a:rPr lang="en-US" dirty="0" smtClean="0"/>
              <a:t>.</a:t>
            </a:r>
          </a:p>
          <a:p>
            <a:r>
              <a:rPr lang="en-US" dirty="0" smtClean="0"/>
              <a:t> </a:t>
            </a:r>
            <a:r>
              <a:rPr lang="en-US" dirty="0" smtClean="0"/>
              <a:t>(c) INCREASE IN TEMPERATURE INCREASES THE RATE OF EVAPORATION: Increase in temperature increases K.E. </a:t>
            </a:r>
            <a:r>
              <a:rPr lang="en-US" dirty="0" smtClean="0"/>
              <a:t> </a:t>
            </a:r>
            <a:r>
              <a:rPr lang="en-US" dirty="0" smtClean="0"/>
              <a:t>More and more molecules come to the surface of liquid hence the rate of evaporation will increase with increase in temperature</a:t>
            </a:r>
            <a:endParaRPr lang="en-US" dirty="0"/>
          </a:p>
        </p:txBody>
      </p:sp>
      <p:sp>
        <p:nvSpPr>
          <p:cNvPr id="4" name="object 3"/>
          <p:cNvSpPr/>
          <p:nvPr/>
        </p:nvSpPr>
        <p:spPr>
          <a:xfrm>
            <a:off x="10358846" y="0"/>
            <a:ext cx="1833154" cy="1136469"/>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Question 10. What is boiling ? Explain it on the basis of molecular motion? </a:t>
            </a:r>
            <a:endParaRPr lang="en-US" dirty="0" smtClean="0"/>
          </a:p>
          <a:p>
            <a:r>
              <a:rPr lang="en-US" dirty="0" smtClean="0"/>
              <a:t>Answer</a:t>
            </a:r>
            <a:r>
              <a:rPr lang="en-US" dirty="0" smtClean="0"/>
              <a:t>: BOILING: “The change of liquid to </a:t>
            </a:r>
            <a:r>
              <a:rPr lang="en-US" dirty="0" err="1" smtClean="0"/>
              <a:t>vapours</a:t>
            </a:r>
            <a:r>
              <a:rPr lang="en-US" dirty="0" smtClean="0"/>
              <a:t> on heating at a temperature is called BOILING” </a:t>
            </a:r>
            <a:endParaRPr lang="en-US" dirty="0" smtClean="0"/>
          </a:p>
          <a:p>
            <a:r>
              <a:rPr lang="en-US" dirty="0" smtClean="0"/>
              <a:t>more </a:t>
            </a:r>
            <a:r>
              <a:rPr lang="en-US" dirty="0" smtClean="0"/>
              <a:t>the speed of molecules more is the kinetic energy. Heating of the liquid increases the average K.E. of liquid molecules and molecules acquire sufficient K.E. needed to overcome the force of attract ion of other molecules. These molecules start leaving the liquid not only at the surface but also near the walls of the containing vessel and bubbles are seen on the walls of vessel. This causes the agitation in the whole of the liquid and this is called b oiling.</a:t>
            </a:r>
            <a:endParaRPr lang="en-US" dirty="0"/>
          </a:p>
        </p:txBody>
      </p:sp>
      <p:sp>
        <p:nvSpPr>
          <p:cNvPr id="4" name="object 3"/>
          <p:cNvSpPr/>
          <p:nvPr/>
        </p:nvSpPr>
        <p:spPr>
          <a:xfrm>
            <a:off x="10358846" y="0"/>
            <a:ext cx="1833154" cy="1136469"/>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67813" y="1833224"/>
            <a:ext cx="8006715" cy="1667510"/>
          </a:xfrm>
          <a:prstGeom prst="rect">
            <a:avLst/>
          </a:prstGeom>
        </p:spPr>
        <p:txBody>
          <a:bodyPr vert="horz" wrap="square" lIns="0" tIns="12700" rIns="0" bIns="0" rtlCol="0" anchor="ctr">
            <a:spAutoFit/>
          </a:bodyPr>
          <a:lstStyle/>
          <a:p>
            <a:pPr marL="180975" algn="ctr">
              <a:lnSpc>
                <a:spcPts val="6465"/>
              </a:lnSpc>
              <a:spcBef>
                <a:spcPts val="100"/>
              </a:spcBef>
            </a:pPr>
            <a:r>
              <a:rPr sz="5400" b="1" spc="-5" dirty="0">
                <a:solidFill>
                  <a:srgbClr val="FF0000"/>
                </a:solidFill>
                <a:latin typeface="Calibri"/>
                <a:cs typeface="Calibri"/>
              </a:rPr>
              <a:t>THANKING</a:t>
            </a:r>
            <a:r>
              <a:rPr sz="5400" b="1" spc="-15" dirty="0">
                <a:solidFill>
                  <a:srgbClr val="FF0000"/>
                </a:solidFill>
                <a:latin typeface="Calibri"/>
                <a:cs typeface="Calibri"/>
              </a:rPr>
              <a:t> </a:t>
            </a:r>
            <a:r>
              <a:rPr sz="5400" b="1" spc="-70" dirty="0">
                <a:solidFill>
                  <a:srgbClr val="FF0000"/>
                </a:solidFill>
                <a:latin typeface="Calibri"/>
                <a:cs typeface="Calibri"/>
              </a:rPr>
              <a:t>YOU</a:t>
            </a:r>
            <a:endParaRPr sz="5400">
              <a:solidFill>
                <a:srgbClr val="FF0000"/>
              </a:solidFill>
              <a:latin typeface="Calibri"/>
              <a:cs typeface="Calibri"/>
            </a:endParaRPr>
          </a:p>
          <a:p>
            <a:pPr algn="ctr">
              <a:lnSpc>
                <a:spcPts val="6465"/>
              </a:lnSpc>
            </a:pPr>
            <a:r>
              <a:rPr sz="5400" b="1" spc="-5" dirty="0">
                <a:solidFill>
                  <a:srgbClr val="FF0000"/>
                </a:solidFill>
                <a:latin typeface="Calibri"/>
                <a:cs typeface="Calibri"/>
              </a:rPr>
              <a:t>ODM </a:t>
            </a:r>
            <a:r>
              <a:rPr sz="5400" b="1" spc="-45" dirty="0">
                <a:solidFill>
                  <a:srgbClr val="FF0000"/>
                </a:solidFill>
                <a:latin typeface="Calibri"/>
                <a:cs typeface="Calibri"/>
              </a:rPr>
              <a:t>EDUCATIONAL</a:t>
            </a:r>
            <a:r>
              <a:rPr sz="5400" b="1" spc="-65" dirty="0">
                <a:solidFill>
                  <a:srgbClr val="FF0000"/>
                </a:solidFill>
                <a:latin typeface="Calibri"/>
                <a:cs typeface="Calibri"/>
              </a:rPr>
              <a:t> </a:t>
            </a:r>
            <a:r>
              <a:rPr sz="5400" b="1" spc="-15" dirty="0">
                <a:solidFill>
                  <a:srgbClr val="FF0000"/>
                </a:solidFill>
                <a:latin typeface="Calibri"/>
                <a:cs typeface="Calibri"/>
              </a:rPr>
              <a:t>GROUP</a:t>
            </a:r>
            <a:endParaRPr sz="5400">
              <a:solidFill>
                <a:srgbClr val="FF0000"/>
              </a:solidFill>
              <a:latin typeface="Calibri"/>
              <a:cs typeface="Calibri"/>
            </a:endParaRPr>
          </a:p>
        </p:txBody>
      </p:sp>
      <p:sp>
        <p:nvSpPr>
          <p:cNvPr id="3" name="object 3"/>
          <p:cNvSpPr/>
          <p:nvPr/>
        </p:nvSpPr>
        <p:spPr>
          <a:xfrm>
            <a:off x="10358846" y="300446"/>
            <a:ext cx="1833154" cy="1136469"/>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 xmlns:p14="http://schemas.microsoft.com/office/powerpoint/2010/main" val="1385734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Change of liquid into </a:t>
            </a:r>
            <a:r>
              <a:rPr lang="en-US" dirty="0" err="1" smtClean="0">
                <a:solidFill>
                  <a:srgbClr val="FF0000"/>
                </a:solidFill>
              </a:rPr>
              <a:t>vapour</a:t>
            </a:r>
            <a:r>
              <a:rPr lang="en-US" dirty="0" smtClean="0">
                <a:solidFill>
                  <a:srgbClr val="FF0000"/>
                </a:solidFill>
              </a:rPr>
              <a:t> state</a:t>
            </a:r>
            <a:endParaRPr lang="en-US" dirty="0">
              <a:solidFill>
                <a:srgbClr val="FF0000"/>
              </a:solidFill>
            </a:endParaRPr>
          </a:p>
        </p:txBody>
      </p:sp>
      <p:sp>
        <p:nvSpPr>
          <p:cNvPr id="3" name="Content Placeholder 2"/>
          <p:cNvSpPr>
            <a:spLocks noGrp="1"/>
          </p:cNvSpPr>
          <p:nvPr>
            <p:ph idx="1"/>
          </p:nvPr>
        </p:nvSpPr>
        <p:spPr>
          <a:xfrm>
            <a:off x="838200" y="1371600"/>
            <a:ext cx="10515600" cy="5486400"/>
          </a:xfrm>
        </p:spPr>
        <p:txBody>
          <a:bodyPr/>
          <a:lstStyle/>
          <a:p>
            <a:r>
              <a:rPr lang="en-US" sz="1200" dirty="0" smtClean="0"/>
              <a:t>A liquid changes into </a:t>
            </a:r>
            <a:r>
              <a:rPr lang="en-US" sz="1200" dirty="0" err="1" smtClean="0"/>
              <a:t>vapour</a:t>
            </a:r>
            <a:r>
              <a:rPr lang="en-US" sz="1200" dirty="0" smtClean="0"/>
              <a:t> in two ways</a:t>
            </a:r>
          </a:p>
          <a:p>
            <a:pPr marL="514350" indent="-514350">
              <a:buAutoNum type="arabicPeriod"/>
            </a:pPr>
            <a:r>
              <a:rPr lang="en-US" sz="1200" dirty="0" smtClean="0"/>
              <a:t>By evaporation at all temperatures</a:t>
            </a:r>
          </a:p>
          <a:p>
            <a:pPr marL="514350" indent="-514350">
              <a:buAutoNum type="arabicPeriod"/>
            </a:pPr>
            <a:r>
              <a:rPr lang="en-US" sz="1200" dirty="0" smtClean="0"/>
              <a:t>By boiling at a fixed temperature.</a:t>
            </a:r>
          </a:p>
          <a:p>
            <a:pPr marL="514350" indent="-514350">
              <a:buNone/>
            </a:pPr>
            <a:endParaRPr lang="en-US" dirty="0"/>
          </a:p>
        </p:txBody>
      </p:sp>
      <p:sp>
        <p:nvSpPr>
          <p:cNvPr id="5" name="object 3"/>
          <p:cNvSpPr/>
          <p:nvPr/>
        </p:nvSpPr>
        <p:spPr>
          <a:xfrm>
            <a:off x="10358846" y="0"/>
            <a:ext cx="1833154" cy="1136469"/>
          </a:xfrm>
          <a:prstGeom prst="rect">
            <a:avLst/>
          </a:prstGeom>
          <a:blipFill>
            <a:blip r:embed="rId2" cstate="print"/>
            <a:stretch>
              <a:fillRect/>
            </a:stretch>
          </a:blipFill>
        </p:spPr>
        <p:txBody>
          <a:bodyPr wrap="square" lIns="0" tIns="0" rIns="0" bIns="0" rtlCol="0"/>
          <a:lstStyle/>
          <a:p>
            <a:endParaRPr/>
          </a:p>
        </p:txBody>
      </p:sp>
      <p:graphicFrame>
        <p:nvGraphicFramePr>
          <p:cNvPr id="6" name="Table 5"/>
          <p:cNvGraphicFramePr>
            <a:graphicFrameLocks noGrp="1"/>
          </p:cNvGraphicFramePr>
          <p:nvPr/>
        </p:nvGraphicFramePr>
        <p:xfrm>
          <a:off x="1942407" y="2678489"/>
          <a:ext cx="9062720" cy="3931920"/>
        </p:xfrm>
        <a:graphic>
          <a:graphicData uri="http://schemas.openxmlformats.org/drawingml/2006/table">
            <a:tbl>
              <a:tblPr firstRow="1" bandRow="1">
                <a:tableStyleId>{5C22544A-7EE6-4342-B048-85BDC9FD1C3A}</a:tableStyleId>
              </a:tblPr>
              <a:tblGrid>
                <a:gridCol w="4506686"/>
                <a:gridCol w="4556034"/>
              </a:tblGrid>
              <a:tr h="347943">
                <a:tc>
                  <a:txBody>
                    <a:bodyPr/>
                    <a:lstStyle/>
                    <a:p>
                      <a:r>
                        <a:rPr lang="en-US" dirty="0" smtClean="0"/>
                        <a:t>Evaporation</a:t>
                      </a:r>
                      <a:endParaRPr lang="en-US" dirty="0"/>
                    </a:p>
                  </a:txBody>
                  <a:tcPr/>
                </a:tc>
                <a:tc>
                  <a:txBody>
                    <a:bodyPr/>
                    <a:lstStyle/>
                    <a:p>
                      <a:r>
                        <a:rPr lang="en-US" dirty="0" smtClean="0"/>
                        <a:t>Boiling</a:t>
                      </a:r>
                      <a:endParaRPr lang="en-US" dirty="0"/>
                    </a:p>
                  </a:txBody>
                  <a:tcPr/>
                </a:tc>
              </a:tr>
              <a:tr h="1094580">
                <a:tc>
                  <a:txBody>
                    <a:bodyPr/>
                    <a:lstStyle/>
                    <a:p>
                      <a:r>
                        <a:rPr lang="en-US" sz="1800" b="0" i="0" kern="1200" dirty="0" smtClean="0">
                          <a:solidFill>
                            <a:schemeClr val="dk1"/>
                          </a:solidFill>
                          <a:latin typeface="+mn-lt"/>
                          <a:ea typeface="+mn-ea"/>
                          <a:cs typeface="+mn-cs"/>
                        </a:rPr>
                        <a:t>Evaporation is a normal process that occurs when the liquid form changes into the gaseous form; while causing an increase in the pressure or temperature.</a:t>
                      </a:r>
                      <a:endParaRPr lang="en-US" dirty="0"/>
                    </a:p>
                  </a:txBody>
                  <a:tcPr/>
                </a:tc>
                <a:tc>
                  <a:txBody>
                    <a:bodyPr/>
                    <a:lstStyle/>
                    <a:p>
                      <a:r>
                        <a:rPr lang="en-US" sz="1800" b="0" i="0" kern="1200" dirty="0" smtClean="0">
                          <a:solidFill>
                            <a:schemeClr val="dk1"/>
                          </a:solidFill>
                          <a:latin typeface="+mn-lt"/>
                          <a:ea typeface="+mn-ea"/>
                          <a:cs typeface="+mn-cs"/>
                        </a:rPr>
                        <a:t>Boiling is an unnatural process where the liquid gets heated up and vaporized due to continuous heating of the liquid.</a:t>
                      </a:r>
                      <a:endParaRPr lang="en-US" dirty="0"/>
                    </a:p>
                  </a:txBody>
                  <a:tcPr/>
                </a:tc>
              </a:tr>
              <a:tr h="589389">
                <a:tc>
                  <a:txBody>
                    <a:bodyPr/>
                    <a:lstStyle/>
                    <a:p>
                      <a:r>
                        <a:rPr lang="en-US" sz="1800" b="0" i="0" kern="1200" dirty="0" smtClean="0">
                          <a:solidFill>
                            <a:schemeClr val="dk1"/>
                          </a:solidFill>
                          <a:latin typeface="+mn-lt"/>
                          <a:ea typeface="+mn-ea"/>
                          <a:cs typeface="+mn-cs"/>
                        </a:rPr>
                        <a:t>Evaporation usually occurs on the heated liquid’s surface</a:t>
                      </a:r>
                      <a:endParaRPr lang="en-US" dirty="0"/>
                    </a:p>
                  </a:txBody>
                  <a:tcPr/>
                </a:tc>
                <a:tc>
                  <a:txBody>
                    <a:bodyPr/>
                    <a:lstStyle/>
                    <a:p>
                      <a:r>
                        <a:rPr lang="en-US" sz="1800" b="0" i="0" kern="1200" dirty="0" smtClean="0">
                          <a:solidFill>
                            <a:schemeClr val="dk1"/>
                          </a:solidFill>
                          <a:latin typeface="+mn-lt"/>
                          <a:ea typeface="+mn-ea"/>
                          <a:cs typeface="+mn-cs"/>
                        </a:rPr>
                        <a:t>Boiling usually occurs on the entire mass of the liquid that gets heated up.</a:t>
                      </a:r>
                      <a:endParaRPr lang="en-US" dirty="0"/>
                    </a:p>
                  </a:txBody>
                  <a:tcPr/>
                </a:tc>
              </a:tr>
              <a:tr h="589389">
                <a:tc>
                  <a:txBody>
                    <a:bodyPr/>
                    <a:lstStyle/>
                    <a:p>
                      <a:r>
                        <a:rPr lang="en-US" sz="1800" b="0" i="0" kern="1200" dirty="0" smtClean="0">
                          <a:solidFill>
                            <a:schemeClr val="dk1"/>
                          </a:solidFill>
                          <a:latin typeface="+mn-lt"/>
                          <a:ea typeface="+mn-ea"/>
                          <a:cs typeface="+mn-cs"/>
                        </a:rPr>
                        <a:t>Bubbling effect is not visible in evaporation.</a:t>
                      </a:r>
                      <a:endParaRPr lang="en-US" dirty="0"/>
                    </a:p>
                  </a:txBody>
                  <a:tcPr/>
                </a:tc>
                <a:tc>
                  <a:txBody>
                    <a:bodyPr/>
                    <a:lstStyle/>
                    <a:p>
                      <a:r>
                        <a:rPr lang="en-US" sz="1800" b="0" i="0" kern="1200" dirty="0" smtClean="0">
                          <a:solidFill>
                            <a:schemeClr val="dk1"/>
                          </a:solidFill>
                          <a:latin typeface="+mn-lt"/>
                          <a:ea typeface="+mn-ea"/>
                          <a:cs typeface="+mn-cs"/>
                        </a:rPr>
                        <a:t>Bubbling effect is visible during the process of boiling.</a:t>
                      </a:r>
                      <a:endParaRPr lang="en-US" dirty="0"/>
                    </a:p>
                  </a:txBody>
                  <a:tcPr/>
                </a:tc>
              </a:tr>
              <a:tr h="336794">
                <a:tc>
                  <a:txBody>
                    <a:bodyPr/>
                    <a:lstStyle/>
                    <a:p>
                      <a:r>
                        <a:rPr lang="en-US" sz="1800" b="0" i="0" kern="1200" dirty="0" smtClean="0">
                          <a:solidFill>
                            <a:schemeClr val="dk1"/>
                          </a:solidFill>
                          <a:latin typeface="+mn-lt"/>
                          <a:ea typeface="+mn-ea"/>
                          <a:cs typeface="+mn-cs"/>
                        </a:rPr>
                        <a:t>The process of evaporation is slow.</a:t>
                      </a:r>
                      <a:endParaRPr lang="en-US" dirty="0"/>
                    </a:p>
                  </a:txBody>
                  <a:tcPr/>
                </a:tc>
                <a:tc>
                  <a:txBody>
                    <a:bodyPr/>
                    <a:lstStyle/>
                    <a:p>
                      <a:r>
                        <a:rPr lang="en-US" sz="1800" b="0" i="0" kern="1200" dirty="0" smtClean="0">
                          <a:solidFill>
                            <a:schemeClr val="dk1"/>
                          </a:solidFill>
                          <a:latin typeface="+mn-lt"/>
                          <a:ea typeface="+mn-ea"/>
                          <a:cs typeface="+mn-cs"/>
                        </a:rPr>
                        <a:t>The process of boiling is much quicker.</a:t>
                      </a:r>
                      <a:endParaRPr lang="en-US" dirty="0"/>
                    </a:p>
                  </a:txBody>
                  <a:tcPr/>
                </a:tc>
              </a:tr>
              <a:tr h="336794">
                <a:tc>
                  <a:txBody>
                    <a:bodyPr/>
                    <a:lstStyle/>
                    <a:p>
                      <a:endParaRPr lang="en-US"/>
                    </a:p>
                  </a:txBody>
                  <a:tcPr/>
                </a:tc>
                <a:tc>
                  <a:txBody>
                    <a:bodyPr/>
                    <a:lstStyle/>
                    <a:p>
                      <a:endParaRPr lang="en-US"/>
                    </a:p>
                  </a:txBody>
                  <a:tcPr/>
                </a:tc>
              </a:tr>
              <a:tr h="336794">
                <a:tc>
                  <a:txBody>
                    <a:bodyPr/>
                    <a:lstStyle/>
                    <a:p>
                      <a:endParaRPr lang="en-US"/>
                    </a:p>
                  </a:txBody>
                  <a:tcPr/>
                </a:tc>
                <a:tc>
                  <a:txBody>
                    <a:bodyPr/>
                    <a:lstStyle/>
                    <a:p>
                      <a:endParaRPr lang="en-US" dirty="0"/>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Factors affecting rate of evaporation</a:t>
            </a:r>
            <a:endParaRPr lang="en-US" dirty="0">
              <a:solidFill>
                <a:srgbClr val="FF0000"/>
              </a:solidFill>
            </a:endParaRPr>
          </a:p>
        </p:txBody>
      </p:sp>
      <p:sp>
        <p:nvSpPr>
          <p:cNvPr id="3" name="Content Placeholder 2"/>
          <p:cNvSpPr>
            <a:spLocks noGrp="1"/>
          </p:cNvSpPr>
          <p:nvPr>
            <p:ph idx="1"/>
          </p:nvPr>
        </p:nvSpPr>
        <p:spPr/>
        <p:txBody>
          <a:bodyPr>
            <a:normAutofit fontScale="25000" lnSpcReduction="20000"/>
          </a:bodyPr>
          <a:lstStyle/>
          <a:p>
            <a:pPr>
              <a:buNone/>
            </a:pPr>
            <a:r>
              <a:rPr lang="en-US" sz="6200" b="1" dirty="0" smtClean="0"/>
              <a:t>1</a:t>
            </a:r>
            <a:r>
              <a:rPr lang="en-US" sz="6200" b="1" dirty="0" smtClean="0"/>
              <a:t>. Temperature:</a:t>
            </a:r>
          </a:p>
          <a:p>
            <a:pPr>
              <a:buNone/>
            </a:pPr>
            <a:r>
              <a:rPr lang="en-US" sz="6200" b="1" dirty="0" smtClean="0"/>
              <a:t>On increasing the temperature the rate of evaporation also increases.</a:t>
            </a:r>
          </a:p>
          <a:p>
            <a:pPr>
              <a:buNone/>
            </a:pPr>
            <a:r>
              <a:rPr lang="en-US" sz="6200" b="1" dirty="0" smtClean="0"/>
              <a:t>At higher temperatures, the molecules are moving faster; therefore, it is more likely for a molecule to have enough energy to break away from the liquid to become a gas.</a:t>
            </a:r>
          </a:p>
          <a:p>
            <a:pPr>
              <a:buNone/>
            </a:pPr>
            <a:r>
              <a:rPr lang="en-US" sz="6200" b="1" dirty="0" smtClean="0"/>
              <a:t>2. Wind speed:</a:t>
            </a:r>
          </a:p>
          <a:p>
            <a:pPr>
              <a:buNone/>
            </a:pPr>
            <a:r>
              <a:rPr lang="en-US" sz="6200" b="1" dirty="0" smtClean="0"/>
              <a:t>Wind speed and rate of evaporation are directly proportional to each other.</a:t>
            </a:r>
          </a:p>
          <a:p>
            <a:pPr>
              <a:buNone/>
            </a:pPr>
            <a:r>
              <a:rPr lang="en-US" sz="6200" b="1" dirty="0" smtClean="0"/>
              <a:t>As the wind speed increases, the rate of evaporation also increases.</a:t>
            </a:r>
          </a:p>
          <a:p>
            <a:pPr>
              <a:buNone/>
            </a:pPr>
            <a:r>
              <a:rPr lang="en-US" sz="6200" b="1" dirty="0" smtClean="0"/>
              <a:t>3. Surface area:</a:t>
            </a:r>
          </a:p>
          <a:p>
            <a:pPr>
              <a:buNone/>
            </a:pPr>
            <a:r>
              <a:rPr lang="en-US" sz="6200" b="1" dirty="0" smtClean="0"/>
              <a:t>As the surface area increases, the rate of evaporation also increases.</a:t>
            </a:r>
          </a:p>
          <a:p>
            <a:pPr>
              <a:buNone/>
            </a:pPr>
            <a:r>
              <a:rPr lang="en-US" sz="6200" b="1" dirty="0" smtClean="0"/>
              <a:t>The more area is exposed to air, allowing water molecules to acquire more heat energy from the surroundings.</a:t>
            </a:r>
          </a:p>
          <a:p>
            <a:pPr>
              <a:buNone/>
            </a:pPr>
            <a:r>
              <a:rPr lang="en-US" sz="6200" b="1" dirty="0" smtClean="0"/>
              <a:t>4. Humidity:</a:t>
            </a:r>
          </a:p>
          <a:p>
            <a:pPr>
              <a:buNone/>
            </a:pPr>
            <a:r>
              <a:rPr lang="en-US" sz="6200" b="1" dirty="0" smtClean="0"/>
              <a:t>Humidity and rate of evaporation are in inverse relation to each other.</a:t>
            </a:r>
          </a:p>
          <a:p>
            <a:pPr>
              <a:buNone/>
            </a:pPr>
            <a:r>
              <a:rPr lang="en-US" sz="6200" b="1" dirty="0" smtClean="0"/>
              <a:t>As the humidity decreases, the rate of evaporation increases.</a:t>
            </a:r>
          </a:p>
          <a:p>
            <a:pPr>
              <a:buNone/>
            </a:pPr>
            <a:r>
              <a:rPr lang="en-US" dirty="0" smtClean="0"/>
              <a:t/>
            </a:r>
            <a:br>
              <a:rPr lang="en-US" dirty="0" smtClean="0"/>
            </a:br>
            <a:endParaRPr lang="en-US" dirty="0"/>
          </a:p>
        </p:txBody>
      </p:sp>
      <p:sp>
        <p:nvSpPr>
          <p:cNvPr id="4" name="object 3"/>
          <p:cNvSpPr/>
          <p:nvPr/>
        </p:nvSpPr>
        <p:spPr>
          <a:xfrm>
            <a:off x="10358846" y="300446"/>
            <a:ext cx="1833154" cy="1136469"/>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Question 1. What is matter ? What is it composed of </a:t>
            </a:r>
            <a:r>
              <a:rPr lang="en-US" dirty="0" smtClean="0"/>
              <a:t>?</a:t>
            </a:r>
          </a:p>
          <a:p>
            <a:r>
              <a:rPr lang="en-US" dirty="0" smtClean="0"/>
              <a:t>Answer</a:t>
            </a:r>
            <a:r>
              <a:rPr lang="en-US" dirty="0" smtClean="0"/>
              <a:t>: MATTER: Anything around us is a matter. “Anything that has mass, occupies volume and can be felt by our senses.” It is composed </a:t>
            </a:r>
            <a:r>
              <a:rPr lang="en-US" dirty="0" err="1" smtClean="0"/>
              <a:t>of‘molecules</a:t>
            </a:r>
            <a:r>
              <a:rPr lang="en-US" dirty="0" smtClean="0"/>
              <a:t>’. </a:t>
            </a:r>
            <a:endParaRPr lang="en-US" dirty="0" smtClean="0"/>
          </a:p>
          <a:p>
            <a:r>
              <a:rPr lang="en-US" dirty="0" smtClean="0"/>
              <a:t>Question 2. Name the three states of matter and distinguish them on the basis of their (</a:t>
            </a:r>
            <a:r>
              <a:rPr lang="en-US" dirty="0" err="1" smtClean="0"/>
              <a:t>i</a:t>
            </a:r>
            <a:r>
              <a:rPr lang="en-US" dirty="0" smtClean="0"/>
              <a:t>) volume, and (ii) </a:t>
            </a:r>
            <a:r>
              <a:rPr lang="en-US" dirty="0" smtClean="0"/>
              <a:t>shape</a:t>
            </a:r>
          </a:p>
          <a:p>
            <a:r>
              <a:rPr lang="en-US" dirty="0" smtClean="0"/>
              <a:t> </a:t>
            </a:r>
            <a:r>
              <a:rPr lang="en-US" dirty="0" smtClean="0"/>
              <a:t>Answer: THREE STATES OF MATTER: (</a:t>
            </a:r>
            <a:r>
              <a:rPr lang="en-US" dirty="0" err="1" smtClean="0"/>
              <a:t>i</a:t>
            </a:r>
            <a:r>
              <a:rPr lang="en-US" dirty="0" smtClean="0"/>
              <a:t>) SOLID (ii) LIQUID (iii) GASEOUS DISTINCTION BETWEEN THREE STATES ON THE BASES OF . (</a:t>
            </a:r>
            <a:r>
              <a:rPr lang="en-US" dirty="0" err="1" smtClean="0"/>
              <a:t>i</a:t>
            </a:r>
            <a:r>
              <a:rPr lang="en-US" dirty="0" smtClean="0"/>
              <a:t>) VOLUME: </a:t>
            </a:r>
            <a:r>
              <a:rPr lang="en-US" dirty="0" smtClean="0"/>
              <a:t>SOLIDS </a:t>
            </a:r>
            <a:r>
              <a:rPr lang="en-US" dirty="0" smtClean="0"/>
              <a:t>: have least volume. LIQUIDS: have definite </a:t>
            </a:r>
            <a:r>
              <a:rPr lang="en-US" dirty="0" err="1" smtClean="0"/>
              <a:t>volume.GASES</a:t>
            </a:r>
            <a:r>
              <a:rPr lang="en-US" dirty="0" smtClean="0"/>
              <a:t>: have maximum volume. </a:t>
            </a:r>
            <a:endParaRPr lang="en-US" dirty="0" smtClean="0"/>
          </a:p>
          <a:p>
            <a:r>
              <a:rPr lang="en-US" dirty="0" smtClean="0"/>
              <a:t>(</a:t>
            </a:r>
            <a:r>
              <a:rPr lang="en-US" dirty="0" smtClean="0"/>
              <a:t>ii) SHAPE: SOLDIS: Have definite shape. LIQUIDS : Have no definite shape. GASES : Have no definite shape</a:t>
            </a:r>
            <a:r>
              <a:rPr lang="en-US" dirty="0" smtClean="0"/>
              <a:t>.</a:t>
            </a:r>
            <a:endParaRPr lang="en-US" dirty="0"/>
          </a:p>
        </p:txBody>
      </p:sp>
      <p:sp>
        <p:nvSpPr>
          <p:cNvPr id="4" name="object 3"/>
          <p:cNvSpPr/>
          <p:nvPr/>
        </p:nvSpPr>
        <p:spPr>
          <a:xfrm>
            <a:off x="10358846" y="300446"/>
            <a:ext cx="1833154" cy="1136469"/>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What is evaporation ? Explain it on the basis of molecular motion. </a:t>
            </a:r>
            <a:endParaRPr lang="en-US" dirty="0" smtClean="0"/>
          </a:p>
          <a:p>
            <a:r>
              <a:rPr lang="en-US" dirty="0" smtClean="0"/>
              <a:t>Answer</a:t>
            </a:r>
            <a:r>
              <a:rPr lang="en-US" dirty="0" smtClean="0"/>
              <a:t>: EVAPORATION : “The change of liquid into its </a:t>
            </a:r>
            <a:r>
              <a:rPr lang="en-US" dirty="0" err="1" smtClean="0"/>
              <a:t>vapours</a:t>
            </a:r>
            <a:r>
              <a:rPr lang="en-US" dirty="0" smtClean="0"/>
              <a:t> at all temperature from its surface is called evaporation.” </a:t>
            </a:r>
            <a:endParaRPr lang="en-US" dirty="0" smtClean="0"/>
          </a:p>
          <a:p>
            <a:r>
              <a:rPr lang="en-US" dirty="0" smtClean="0"/>
              <a:t>EXPLANATION </a:t>
            </a:r>
            <a:r>
              <a:rPr lang="en-US" dirty="0" smtClean="0"/>
              <a:t>OF EVAPORATION on the bases of molecular motion: Molecules of liquid have more spaces, less molecular force of attraction and more K.E. than molecules of solids and can move through out the liquid. While moving they can not escape the surface as they are being pulled </a:t>
            </a:r>
            <a:r>
              <a:rPr lang="en-US" dirty="0" err="1" smtClean="0"/>
              <a:t>insid</a:t>
            </a:r>
            <a:r>
              <a:rPr lang="en-US" dirty="0" smtClean="0"/>
              <a:t> e by other molecules as there are no molecules above the surface. But when some molecules acquire sufficient K.E. (Threshold velocity), they over come the ATTRACTIVE FORCES of other molecules and escape into the open space above the liquid. These escaping molecules form the </a:t>
            </a:r>
            <a:r>
              <a:rPr lang="en-US" dirty="0" err="1" smtClean="0"/>
              <a:t>vapour</a:t>
            </a:r>
            <a:r>
              <a:rPr lang="en-US" dirty="0" smtClean="0"/>
              <a:t> of the liquid and the process called Evaporation continues till all the liquid evaporates. </a:t>
            </a:r>
            <a:endParaRPr lang="en-US" dirty="0"/>
          </a:p>
        </p:txBody>
      </p:sp>
      <p:sp>
        <p:nvSpPr>
          <p:cNvPr id="4" name="object 3"/>
          <p:cNvSpPr/>
          <p:nvPr/>
        </p:nvSpPr>
        <p:spPr>
          <a:xfrm>
            <a:off x="10358846" y="0"/>
            <a:ext cx="1833154" cy="1136469"/>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Question 5. Do all the molecules of a liquid take part in evaporation ? If not, explain your answer. </a:t>
            </a:r>
            <a:endParaRPr lang="en-US" dirty="0" smtClean="0"/>
          </a:p>
          <a:p>
            <a:r>
              <a:rPr lang="en-US" dirty="0" smtClean="0"/>
              <a:t>Answer</a:t>
            </a:r>
            <a:r>
              <a:rPr lang="en-US" dirty="0" smtClean="0"/>
              <a:t>: No, all the molecules of the </a:t>
            </a:r>
            <a:r>
              <a:rPr lang="en-US" dirty="0" smtClean="0"/>
              <a:t>liquid </a:t>
            </a:r>
            <a:r>
              <a:rPr lang="en-US" dirty="0" smtClean="0"/>
              <a:t>do not take part in evaporation only those molecules near the surface of liquid which acquire sufficient Kinetic energy (Threshold velocity) escape as they over come attractive forces of other molecules. Then other molecules come to the surface of </a:t>
            </a:r>
            <a:r>
              <a:rPr lang="en-US" dirty="0" smtClean="0"/>
              <a:t>the </a:t>
            </a:r>
            <a:r>
              <a:rPr lang="en-US" dirty="0" smtClean="0"/>
              <a:t>liquid and acquire more K.E. and escape the surface. This continues till all the liquid evaporates. </a:t>
            </a:r>
            <a:endParaRPr lang="en-US" dirty="0"/>
          </a:p>
        </p:txBody>
      </p:sp>
      <p:sp>
        <p:nvSpPr>
          <p:cNvPr id="4" name="object 3"/>
          <p:cNvSpPr/>
          <p:nvPr/>
        </p:nvSpPr>
        <p:spPr>
          <a:xfrm>
            <a:off x="10358846" y="0"/>
            <a:ext cx="1833154" cy="1136469"/>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Question 6. No heat is supplied to a liquid during evaporation. How does then the liquid change into its </a:t>
            </a:r>
            <a:r>
              <a:rPr lang="en-US" dirty="0" err="1" smtClean="0"/>
              <a:t>vapours</a:t>
            </a:r>
            <a:r>
              <a:rPr lang="en-US" dirty="0" smtClean="0"/>
              <a:t> </a:t>
            </a:r>
            <a:r>
              <a:rPr lang="en-US" dirty="0" smtClean="0"/>
              <a:t>?</a:t>
            </a:r>
          </a:p>
          <a:p>
            <a:r>
              <a:rPr lang="en-US" dirty="0" smtClean="0"/>
              <a:t>Answer: Though no heat is supplied to t he liquid but molecules near the surface of the liquid acquire sufficient kinetic energy by collisions with other liquid molecules and with this K.E. they over come the attractive forces of other molecules and change into </a:t>
            </a:r>
            <a:r>
              <a:rPr lang="en-US" dirty="0" err="1" smtClean="0"/>
              <a:t>vapours</a:t>
            </a:r>
            <a:r>
              <a:rPr lang="en-US" dirty="0" smtClean="0"/>
              <a:t>. </a:t>
            </a:r>
            <a:endParaRPr lang="en-US" dirty="0"/>
          </a:p>
        </p:txBody>
      </p:sp>
      <p:sp>
        <p:nvSpPr>
          <p:cNvPr id="4" name="object 3"/>
          <p:cNvSpPr/>
          <p:nvPr/>
        </p:nvSpPr>
        <p:spPr>
          <a:xfrm>
            <a:off x="10358846" y="0"/>
            <a:ext cx="1833154" cy="1136469"/>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Question 7. Comment on </a:t>
            </a:r>
            <a:r>
              <a:rPr lang="en-US" dirty="0" smtClean="0"/>
              <a:t>the statement: evaporation is a surface phenomena</a:t>
            </a:r>
          </a:p>
          <a:p>
            <a:r>
              <a:rPr lang="en-US" dirty="0" smtClean="0"/>
              <a:t> </a:t>
            </a:r>
            <a:r>
              <a:rPr lang="en-US" dirty="0" smtClean="0"/>
              <a:t>Answer: </a:t>
            </a:r>
            <a:r>
              <a:rPr lang="en-US" dirty="0" smtClean="0"/>
              <a:t> </a:t>
            </a:r>
            <a:r>
              <a:rPr lang="en-US" dirty="0" smtClean="0"/>
              <a:t>‘evaporation is a surface phenomenon’. Change of liquid into </a:t>
            </a:r>
            <a:r>
              <a:rPr lang="en-US" dirty="0" err="1" smtClean="0"/>
              <a:t>vapours</a:t>
            </a:r>
            <a:r>
              <a:rPr lang="en-US" dirty="0" smtClean="0"/>
              <a:t> at all temperatures from the surface is called evaporation. Evaporation takes place at surface in those molecules which are at surface and have sufficient K.E. to over come attractive force due to inner surrounding </a:t>
            </a:r>
            <a:r>
              <a:rPr lang="en-US" dirty="0" smtClean="0"/>
              <a:t>molecules.</a:t>
            </a:r>
            <a:endParaRPr lang="en-US" dirty="0"/>
          </a:p>
        </p:txBody>
      </p:sp>
      <p:sp>
        <p:nvSpPr>
          <p:cNvPr id="4" name="object 3"/>
          <p:cNvSpPr/>
          <p:nvPr/>
        </p:nvSpPr>
        <p:spPr>
          <a:xfrm>
            <a:off x="10358846" y="0"/>
            <a:ext cx="1833154" cy="1136469"/>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 Question 8. Why is cooling produced when a liquid evaporates </a:t>
            </a:r>
            <a:r>
              <a:rPr lang="en-US" dirty="0" smtClean="0"/>
              <a:t>?</a:t>
            </a:r>
          </a:p>
          <a:p>
            <a:r>
              <a:rPr lang="en-US" dirty="0" smtClean="0"/>
              <a:t> </a:t>
            </a:r>
            <a:r>
              <a:rPr lang="en-US" dirty="0" smtClean="0"/>
              <a:t>Answer: For changing liquid into </a:t>
            </a:r>
            <a:r>
              <a:rPr lang="en-US" dirty="0" err="1" smtClean="0"/>
              <a:t>vapours</a:t>
            </a:r>
            <a:r>
              <a:rPr lang="en-US" dirty="0" smtClean="0"/>
              <a:t> heat is needed this heat is taken from the container or surroundings and temperature of con </a:t>
            </a:r>
            <a:r>
              <a:rPr lang="en-US" dirty="0" err="1" smtClean="0"/>
              <a:t>tainer</a:t>
            </a:r>
            <a:r>
              <a:rPr lang="en-US" dirty="0" smtClean="0"/>
              <a:t> or body itself fall and cooling is produced. </a:t>
            </a:r>
            <a:endParaRPr lang="en-US" dirty="0"/>
          </a:p>
        </p:txBody>
      </p:sp>
      <p:sp>
        <p:nvSpPr>
          <p:cNvPr id="4" name="object 3"/>
          <p:cNvSpPr/>
          <p:nvPr/>
        </p:nvSpPr>
        <p:spPr>
          <a:xfrm>
            <a:off x="10358846" y="0"/>
            <a:ext cx="1833154" cy="1136469"/>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1913</TotalTime>
  <Words>1058</Words>
  <Application>Microsoft Office PowerPoint</Application>
  <PresentationFormat>Custom</PresentationFormat>
  <Paragraphs>55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HEAT ENERGY  </vt:lpstr>
      <vt:lpstr>Change of liquid into vapour state</vt:lpstr>
      <vt:lpstr>Factors affecting rate of evaporation</vt:lpstr>
      <vt:lpstr>Slide 4</vt:lpstr>
      <vt:lpstr>Slide 5</vt:lpstr>
      <vt:lpstr>Slide 6</vt:lpstr>
      <vt:lpstr>Slide 7</vt:lpstr>
      <vt:lpstr>Slide 8</vt:lpstr>
      <vt:lpstr>Slide 9</vt:lpstr>
      <vt:lpstr>Slide 10</vt:lpstr>
      <vt:lpstr>Slide 11</vt:lpstr>
      <vt:lpstr>THANKING YOU ODM EDUCATIONAL GROUP</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GRAVITATION</dc:title>
  <dc:creator>Chinu</dc:creator>
  <cp:lastModifiedBy>MANIDIPA</cp:lastModifiedBy>
  <cp:revision>45</cp:revision>
  <dcterms:created xsi:type="dcterms:W3CDTF">2021-02-19T04:15:00Z</dcterms:created>
  <dcterms:modified xsi:type="dcterms:W3CDTF">2022-11-26T04:20:35Z</dcterms:modified>
</cp:coreProperties>
</file>