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65" r:id="rId3"/>
    <p:sldId id="286" r:id="rId4"/>
    <p:sldId id="266" r:id="rId5"/>
    <p:sldId id="280" r:id="rId6"/>
    <p:sldId id="281" r:id="rId7"/>
    <p:sldId id="282" r:id="rId8"/>
    <p:sldId id="284" r:id="rId9"/>
    <p:sldId id="287" r:id="rId10"/>
    <p:sldId id="279"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36B718-F31F-4574-9C3E-5990C5644EA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36B718-F31F-4574-9C3E-5990C5644EA3}" type="datetimeFigureOut">
              <a:rPr lang="en-US" smtClean="0"/>
              <a:pPr/>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36B718-F31F-4574-9C3E-5990C5644EA3}" type="datetimeFigureOut">
              <a:rPr lang="en-US" smtClean="0"/>
              <a:pPr/>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36B718-F31F-4574-9C3E-5990C5644EA3}" type="datetimeFigureOut">
              <a:rPr lang="en-US" smtClean="0"/>
              <a:pPr/>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36B718-F31F-4574-9C3E-5990C5644EA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36B718-F31F-4574-9C3E-5990C5644EA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36B718-F31F-4574-9C3E-5990C5644EA3}" type="datetimeFigureOut">
              <a:rPr lang="en-US" smtClean="0"/>
              <a:pPr/>
              <a:t>12/3/2022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75843-CA78-446C-B77D-A588CE4847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fontScale="90000"/>
          </a:bodyPr>
          <a:lstStyle/>
          <a:p>
            <a:pPr>
              <a:defRPr/>
            </a:pPr>
            <a:r>
              <a:rPr lang="en-US" sz="3600" b="1" dirty="0" smtClean="0">
                <a:solidFill>
                  <a:srgbClr val="CC3300"/>
                </a:solidFill>
              </a:rPr>
              <a:t>HEAT</a:t>
            </a:r>
            <a:r>
              <a:rPr lang="en-US" sz="3200" b="1" dirty="0" smtClean="0">
                <a:solidFill>
                  <a:srgbClr val="CC3300"/>
                </a:solidFill>
              </a:rPr>
              <a:t/>
            </a:r>
            <a:br>
              <a:rPr lang="en-US" sz="3200" b="1" dirty="0" smtClean="0">
                <a:solidFill>
                  <a:srgbClr val="CC3300"/>
                </a:solidFill>
              </a:rPr>
            </a:br>
            <a:r>
              <a:rPr lang="en-US" sz="3200" b="1" dirty="0" smtClean="0">
                <a:solidFill>
                  <a:srgbClr val="CC3300"/>
                </a:solidFill>
              </a:rPr>
              <a:t> </a:t>
            </a:r>
            <a:r>
              <a:rPr lang="en-US" sz="2700" b="1" dirty="0" smtClean="0">
                <a:solidFill>
                  <a:srgbClr val="CC3300"/>
                </a:solidFill>
              </a:rPr>
              <a:t>STD-VII</a:t>
            </a:r>
            <a:r>
              <a:rPr lang="en-US" sz="2800" b="1" dirty="0" smtClean="0">
                <a:solidFill>
                  <a:srgbClr val="FF0000"/>
                </a:solidFill>
              </a:rPr>
              <a:t/>
            </a:r>
            <a:br>
              <a:rPr lang="en-US" sz="2800" b="1" dirty="0" smtClean="0">
                <a:solidFill>
                  <a:srgbClr val="FF0000"/>
                </a:solidFill>
              </a:rPr>
            </a:br>
            <a:r>
              <a:rPr lang="en-US" sz="2700" b="1" dirty="0" smtClean="0"/>
              <a:t/>
            </a:r>
            <a:br>
              <a:rPr lang="en-US" sz="2700" b="1" dirty="0" smtClean="0"/>
            </a:br>
            <a:endParaRPr sz="2700" b="1" smtClean="0">
              <a:solidFill>
                <a:srgbClr val="FF0000"/>
              </a:solidFill>
            </a:endParaRPr>
          </a:p>
        </p:txBody>
      </p:sp>
      <p:sp>
        <p:nvSpPr>
          <p:cNvPr id="2051" name="Subtitle 5"/>
          <p:cNvSpPr>
            <a:spLocks noGrp="1"/>
          </p:cNvSpPr>
          <p:nvPr>
            <p:ph type="subTitle" idx="1"/>
          </p:nvPr>
        </p:nvSpPr>
        <p:spPr>
          <a:xfrm>
            <a:off x="1066800" y="3200400"/>
            <a:ext cx="6705600" cy="1600200"/>
          </a:xfrm>
        </p:spPr>
        <p:txBody>
          <a:bodyPr>
            <a:normAutofit/>
          </a:bodyPr>
          <a:lstStyle/>
          <a:p>
            <a:r>
              <a:rPr lang="en-US" sz="2400" dirty="0" smtClean="0">
                <a:solidFill>
                  <a:schemeClr val="tx1"/>
                </a:solidFill>
              </a:rPr>
              <a:t>SUBJECT-PHYSICS</a:t>
            </a:r>
          </a:p>
          <a:p>
            <a:r>
              <a:rPr lang="en-US" sz="2400" dirty="0" smtClean="0">
                <a:solidFill>
                  <a:schemeClr val="tx1"/>
                </a:solidFill>
              </a:rPr>
              <a:t>CHAPTER NO- </a:t>
            </a:r>
            <a:r>
              <a:rPr lang="en-US" sz="2400" dirty="0" smtClean="0">
                <a:solidFill>
                  <a:schemeClr val="tx1"/>
                </a:solidFill>
              </a:rPr>
              <a:t>05</a:t>
            </a:r>
            <a:endParaRPr lang="en-US" sz="2400" dirty="0" smtClean="0">
              <a:solidFill>
                <a:schemeClr val="tx1"/>
              </a:solidFill>
            </a:endParaRPr>
          </a:p>
        </p:txBody>
      </p:sp>
      <p:pic>
        <p:nvPicPr>
          <p:cNvPr id="2052"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2"/>
          <a:srcRect/>
          <a:stretch>
            <a:fillRect/>
          </a:stretch>
        </p:blipFill>
        <p:spPr bwMode="auto">
          <a:xfrm>
            <a:off x="0" y="5191125"/>
            <a:ext cx="8991600" cy="1666875"/>
          </a:xfrm>
          <a:prstGeom prst="rect">
            <a:avLst/>
          </a:prstGeom>
          <a:noFill/>
          <a:ln w="9525">
            <a:noFill/>
            <a:miter lim="800000"/>
            <a:headEnd/>
            <a:tailEnd/>
          </a:ln>
        </p:spPr>
      </p:pic>
      <p:pic>
        <p:nvPicPr>
          <p:cNvPr id="205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a:srcRect/>
          <a:stretch>
            <a:fillRect/>
          </a:stretch>
        </p:blipFill>
        <p:spPr bwMode="auto">
          <a:xfrm>
            <a:off x="7086600" y="304800"/>
            <a:ext cx="1752600" cy="1281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14400"/>
            <a:ext cx="8458200" cy="715962"/>
          </a:xfrm>
        </p:spPr>
        <p:txBody>
          <a:bodyPr>
            <a:normAutofit/>
          </a:bodyPr>
          <a:lstStyle/>
          <a:p>
            <a:r>
              <a:rPr lang="en-US" sz="2800" b="1" dirty="0" smtClean="0">
                <a:solidFill>
                  <a:srgbClr val="FF0000"/>
                </a:solidFill>
              </a:rPr>
              <a:t>HOME ASSIGNMENT</a:t>
            </a:r>
            <a:endParaRPr lang="en-US" sz="2800" b="1" dirty="0">
              <a:solidFill>
                <a:srgbClr val="FF0000"/>
              </a:solidFill>
            </a:endParaRPr>
          </a:p>
        </p:txBody>
      </p:sp>
      <p:sp>
        <p:nvSpPr>
          <p:cNvPr id="3" name="Content Placeholder 2"/>
          <p:cNvSpPr>
            <a:spLocks noGrp="1"/>
          </p:cNvSpPr>
          <p:nvPr>
            <p:ph idx="1"/>
          </p:nvPr>
        </p:nvSpPr>
        <p:spPr>
          <a:xfrm>
            <a:off x="381000" y="1752600"/>
            <a:ext cx="8305800" cy="4373563"/>
          </a:xfrm>
        </p:spPr>
        <p:txBody>
          <a:bodyPr/>
          <a:lstStyle/>
          <a:p>
            <a:pPr>
              <a:buFont typeface="Wingdings" pitchFamily="2" charset="2"/>
              <a:buChar char="Ø"/>
            </a:pPr>
            <a:r>
              <a:rPr lang="en-IN" sz="2400" dirty="0" smtClean="0"/>
              <a:t>Define </a:t>
            </a:r>
            <a:r>
              <a:rPr lang="en-IN" sz="2400" dirty="0" smtClean="0"/>
              <a:t>thermometer</a:t>
            </a:r>
            <a:endParaRPr lang="en-IN" sz="2400" dirty="0" smtClean="0"/>
          </a:p>
          <a:p>
            <a:pPr>
              <a:buFont typeface="Wingdings" pitchFamily="2" charset="2"/>
              <a:buChar char="Ø"/>
            </a:pPr>
            <a:r>
              <a:rPr lang="en-IN" sz="2400" dirty="0" smtClean="0"/>
              <a:t>What are the effects of heat?</a:t>
            </a:r>
            <a:endParaRPr lang="en-IN" sz="2400" dirty="0" smtClean="0"/>
          </a:p>
          <a:p>
            <a:pPr>
              <a:buNone/>
            </a:pPr>
            <a:endParaRPr lang="en-US" sz="2400" dirty="0" smtClean="0"/>
          </a:p>
          <a:p>
            <a:pPr>
              <a:buNone/>
            </a:pPr>
            <a:endParaRPr lang="en-US" dirty="0"/>
          </a:p>
        </p:txBody>
      </p:sp>
      <p:pic>
        <p:nvPicPr>
          <p:cNvPr id="4" name="Google Shape;63;p14"/>
          <p:cNvPicPr preferRelativeResize="0"/>
          <p:nvPr/>
        </p:nvPicPr>
        <p:blipFill rotWithShape="1">
          <a:blip r:embed="rId2" cstate="print">
            <a:alphaModFix/>
          </a:blip>
          <a:srcRect/>
          <a:stretch/>
        </p:blipFill>
        <p:spPr>
          <a:xfrm>
            <a:off x="6934200" y="228600"/>
            <a:ext cx="1994526" cy="916675"/>
          </a:xfrm>
          <a:prstGeom prst="rect">
            <a:avLst/>
          </a:prstGeom>
          <a:noFill/>
          <a:ln>
            <a:noFill/>
          </a:ln>
        </p:spPr>
      </p:pic>
      <p:pic>
        <p:nvPicPr>
          <p:cNvPr id="3074" name="Picture 2" descr="Jennifer Rooke: Home"/>
          <p:cNvPicPr>
            <a:picLocks noChangeAspect="1" noChangeArrowheads="1"/>
          </p:cNvPicPr>
          <p:nvPr/>
        </p:nvPicPr>
        <p:blipFill>
          <a:blip r:embed="rId3"/>
          <a:srcRect/>
          <a:stretch>
            <a:fillRect/>
          </a:stretch>
        </p:blipFill>
        <p:spPr bwMode="auto">
          <a:xfrm>
            <a:off x="5715000" y="4419600"/>
            <a:ext cx="3048000" cy="21431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smtClean="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smtClean="0"/>
              <a:t>                          </a:t>
            </a:r>
          </a:p>
          <a:p>
            <a:pPr>
              <a:buFont typeface="Arial" charset="0"/>
              <a:buNone/>
            </a:pPr>
            <a:endParaRPr lang="en-US" b="1" dirty="0" smtClean="0"/>
          </a:p>
          <a:p>
            <a:pPr>
              <a:buFont typeface="Arial" charset="0"/>
              <a:buNone/>
            </a:pPr>
            <a:r>
              <a:rPr lang="en-US" sz="4800" b="1" dirty="0" smtClean="0"/>
              <a:t>                 </a:t>
            </a:r>
            <a:r>
              <a:rPr lang="en-US" sz="4000" b="1" dirty="0" smtClean="0"/>
              <a:t>THANKING YOU</a:t>
            </a:r>
            <a:endParaRPr lang="en-US" sz="4000" dirty="0" smtClean="0"/>
          </a:p>
          <a:p>
            <a:pPr>
              <a:buFont typeface="Arial" charset="0"/>
              <a:buNone/>
            </a:pPr>
            <a:r>
              <a:rPr lang="en-US" sz="4000" b="1" smtClean="0">
                <a:solidFill>
                  <a:srgbClr val="FF0000"/>
                </a:solidFill>
              </a:rPr>
              <a:t>            </a:t>
            </a:r>
            <a:r>
              <a:rPr lang="en-US" sz="4000" b="1" dirty="0" smtClean="0">
                <a:solidFill>
                  <a:srgbClr val="FF0000"/>
                </a:solidFill>
              </a:rPr>
              <a:t>ODM EDUCATIONAL GROUP</a:t>
            </a:r>
            <a:endParaRPr lang="en-US" sz="4000" dirty="0" smtClean="0">
              <a:solidFill>
                <a:srgbClr val="FF0000"/>
              </a:solidFill>
            </a:endParaRPr>
          </a:p>
          <a:p>
            <a:pPr>
              <a:buFont typeface="Arial" charset="0"/>
              <a:buNone/>
            </a:pPr>
            <a:r>
              <a:rPr lang="en-US" dirty="0" smtClean="0"/>
              <a:t/>
            </a:r>
            <a:br>
              <a:rPr lang="en-US" dirty="0" smtClean="0"/>
            </a:br>
            <a:endParaRPr lang="en-US" dirty="0" smtClean="0"/>
          </a:p>
          <a:p>
            <a:pPr>
              <a:buFont typeface="Arial" charset="0"/>
              <a:buNone/>
            </a:pPr>
            <a:r>
              <a:rPr lang="en-US" dirty="0" smtClean="0"/>
              <a:t/>
            </a:r>
            <a:br>
              <a:rPr lang="en-US" dirty="0" smtClean="0"/>
            </a:br>
            <a:endParaRPr lang="en-US" dirty="0" smtClean="0"/>
          </a:p>
        </p:txBody>
      </p:sp>
      <p:pic>
        <p:nvPicPr>
          <p:cNvPr id="4" name="Google Shape;63;p14"/>
          <p:cNvPicPr preferRelativeResize="0"/>
          <p:nvPr/>
        </p:nvPicPr>
        <p:blipFill rotWithShape="1">
          <a:blip r:embed="rId2" cstate="print">
            <a:alphaModFix/>
          </a:blip>
          <a:srcRect/>
          <a:stretch/>
        </p:blipFill>
        <p:spPr>
          <a:xfrm>
            <a:off x="7315200" y="0"/>
            <a:ext cx="1524000" cy="685800"/>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458200" cy="5135563"/>
          </a:xfrm>
        </p:spPr>
        <p:txBody>
          <a:bodyPr>
            <a:normAutofit/>
          </a:bodyPr>
          <a:lstStyle/>
          <a:p>
            <a:pPr>
              <a:buNone/>
            </a:pPr>
            <a:r>
              <a:rPr lang="en-US" sz="2400" b="1" dirty="0" smtClean="0"/>
              <a:t>                                      </a:t>
            </a:r>
            <a:r>
              <a:rPr lang="en-US" sz="2400" b="1" dirty="0" smtClean="0">
                <a:solidFill>
                  <a:srgbClr val="FF0000"/>
                </a:solidFill>
              </a:rPr>
              <a:t>LEARNING  OBJECTIVE</a:t>
            </a:r>
          </a:p>
          <a:p>
            <a:pPr>
              <a:buNone/>
            </a:pPr>
            <a:endParaRPr lang="en-IN" sz="2400" dirty="0" smtClean="0"/>
          </a:p>
          <a:p>
            <a:pPr>
              <a:buNone/>
            </a:pPr>
            <a:r>
              <a:rPr lang="en-IN" sz="2400" dirty="0" smtClean="0"/>
              <a:t>Students will be able to</a:t>
            </a:r>
          </a:p>
          <a:p>
            <a:pPr>
              <a:buFont typeface="Wingdings" pitchFamily="2" charset="2"/>
              <a:buChar char="Ø"/>
            </a:pPr>
            <a:r>
              <a:rPr lang="en-IN" sz="2400" dirty="0" smtClean="0"/>
              <a:t>Know about different scales of temperature</a:t>
            </a:r>
            <a:endParaRPr lang="en-IN" sz="2400" dirty="0" smtClean="0"/>
          </a:p>
          <a:p>
            <a:pPr>
              <a:buFont typeface="Wingdings" pitchFamily="2" charset="2"/>
              <a:buChar char="Ø"/>
            </a:pPr>
            <a:r>
              <a:rPr lang="en-US" sz="2400" dirty="0" smtClean="0"/>
              <a:t>Explain about the effects </a:t>
            </a:r>
            <a:r>
              <a:rPr lang="en-US" sz="2400" dirty="0" smtClean="0"/>
              <a:t>of heat </a:t>
            </a:r>
            <a:endParaRPr lang="en-US" sz="2400" dirty="0" smtClean="0"/>
          </a:p>
        </p:txBody>
      </p:sp>
      <p:pic>
        <p:nvPicPr>
          <p:cNvPr id="4" name="Google Shape;63;p14"/>
          <p:cNvPicPr preferRelativeResize="0"/>
          <p:nvPr/>
        </p:nvPicPr>
        <p:blipFill rotWithShape="1">
          <a:blip r:embed="rId2" cstate="print">
            <a:alphaModFix/>
          </a:blip>
          <a:srcRect/>
          <a:stretch/>
        </p:blipFill>
        <p:spPr>
          <a:xfrm>
            <a:off x="6858000" y="304800"/>
            <a:ext cx="1994526" cy="916675"/>
          </a:xfrm>
          <a:prstGeom prst="rect">
            <a:avLst/>
          </a:prstGeom>
          <a:noFill/>
          <a:ln>
            <a:noFill/>
          </a:ln>
        </p:spPr>
      </p:pic>
      <p:pic>
        <p:nvPicPr>
          <p:cNvPr id="6" name="Picture 5" descr="source.gif"/>
          <p:cNvPicPr>
            <a:picLocks noChangeAspect="1"/>
          </p:cNvPicPr>
          <p:nvPr/>
        </p:nvPicPr>
        <p:blipFill>
          <a:blip r:embed="rId3" cstate="print"/>
          <a:stretch>
            <a:fillRect/>
          </a:stretch>
        </p:blipFill>
        <p:spPr>
          <a:xfrm>
            <a:off x="914400" y="4495800"/>
            <a:ext cx="2286000" cy="23622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3;p14"/>
          <p:cNvPicPr preferRelativeResize="0"/>
          <p:nvPr/>
        </p:nvPicPr>
        <p:blipFill rotWithShape="1">
          <a:blip r:embed="rId2" cstate="print">
            <a:alphaModFix/>
          </a:blip>
          <a:srcRect/>
          <a:stretch/>
        </p:blipFill>
        <p:spPr>
          <a:xfrm>
            <a:off x="7149474" y="0"/>
            <a:ext cx="1994526" cy="916675"/>
          </a:xfrm>
          <a:prstGeom prst="rect">
            <a:avLst/>
          </a:prstGeom>
          <a:noFill/>
          <a:ln>
            <a:noFill/>
          </a:ln>
        </p:spPr>
      </p:pic>
      <p:sp>
        <p:nvSpPr>
          <p:cNvPr id="7" name="Content Placeholder 6"/>
          <p:cNvSpPr>
            <a:spLocks noGrp="1"/>
          </p:cNvSpPr>
          <p:nvPr>
            <p:ph idx="1"/>
          </p:nvPr>
        </p:nvSpPr>
        <p:spPr>
          <a:xfrm>
            <a:off x="228600" y="304800"/>
            <a:ext cx="8458200" cy="5821363"/>
          </a:xfrm>
        </p:spPr>
        <p:txBody>
          <a:bodyPr/>
          <a:lstStyle/>
          <a:p>
            <a:pPr lvl="0"/>
            <a:endParaRPr lang="en-US" dirty="0" smtClean="0"/>
          </a:p>
          <a:p>
            <a:endParaRPr lang="en-US" dirty="0"/>
          </a:p>
        </p:txBody>
      </p:sp>
      <p:sp>
        <p:nvSpPr>
          <p:cNvPr id="10" name="Rectangle 9"/>
          <p:cNvSpPr/>
          <p:nvPr/>
        </p:nvSpPr>
        <p:spPr>
          <a:xfrm>
            <a:off x="990600" y="1676400"/>
            <a:ext cx="5867400" cy="2308324"/>
          </a:xfrm>
          <a:prstGeom prst="rect">
            <a:avLst/>
          </a:prstGeom>
        </p:spPr>
        <p:txBody>
          <a:bodyPr wrap="square">
            <a:spAutoFit/>
          </a:bodyPr>
          <a:lstStyle/>
          <a:p>
            <a:r>
              <a:rPr lang="en-US" sz="2400" b="1" dirty="0" smtClean="0"/>
              <a:t>SCALES OF </a:t>
            </a:r>
            <a:r>
              <a:rPr lang="en-US" sz="2400" b="1" dirty="0" smtClean="0"/>
              <a:t>TEMPERATURE</a:t>
            </a:r>
          </a:p>
          <a:p>
            <a:r>
              <a:rPr lang="en-US" sz="2400" dirty="0" smtClean="0"/>
              <a:t>Generally</a:t>
            </a:r>
            <a:r>
              <a:rPr lang="en-US" sz="2400" dirty="0" smtClean="0"/>
              <a:t>, we use the following three scales of temperature </a:t>
            </a:r>
            <a:r>
              <a:rPr lang="en-US" sz="2400" dirty="0" smtClean="0"/>
              <a:t>:</a:t>
            </a:r>
          </a:p>
          <a:p>
            <a:r>
              <a:rPr lang="en-US" sz="2400" dirty="0" smtClean="0"/>
              <a:t>(</a:t>
            </a:r>
            <a:r>
              <a:rPr lang="en-US" sz="2400" dirty="0" err="1" smtClean="0"/>
              <a:t>i</a:t>
            </a:r>
            <a:r>
              <a:rPr lang="en-US" sz="2400" dirty="0" smtClean="0"/>
              <a:t>) The Celsius scale or centigrade scale</a:t>
            </a:r>
            <a:r>
              <a:rPr lang="en-US" sz="2400" dirty="0" smtClean="0"/>
              <a:t>,</a:t>
            </a:r>
          </a:p>
          <a:p>
            <a:r>
              <a:rPr lang="en-US" sz="2400" dirty="0" smtClean="0"/>
              <a:t>(</a:t>
            </a:r>
            <a:r>
              <a:rPr lang="en-US" sz="2400" dirty="0" smtClean="0"/>
              <a:t>ii) The Fahrenheit scale, </a:t>
            </a:r>
            <a:r>
              <a:rPr lang="en-US" sz="2400" dirty="0" smtClean="0"/>
              <a:t>and</a:t>
            </a:r>
          </a:p>
          <a:p>
            <a:r>
              <a:rPr lang="en-US" sz="2400" dirty="0" smtClean="0"/>
              <a:t>(</a:t>
            </a:r>
            <a:r>
              <a:rPr lang="en-US" sz="2400" dirty="0" smtClean="0"/>
              <a:t>iii) The Kelvin scale</a:t>
            </a:r>
            <a:endParaRPr lang="en-US" sz="2400" dirty="0"/>
          </a:p>
        </p:txBody>
      </p:sp>
      <p:pic>
        <p:nvPicPr>
          <p:cNvPr id="11" name="Picture 10" descr="Picture8-1.png"/>
          <p:cNvPicPr>
            <a:picLocks noChangeAspect="1"/>
          </p:cNvPicPr>
          <p:nvPr/>
        </p:nvPicPr>
        <p:blipFill>
          <a:blip r:embed="rId3"/>
          <a:stretch>
            <a:fillRect/>
          </a:stretch>
        </p:blipFill>
        <p:spPr>
          <a:xfrm>
            <a:off x="5181600" y="3657600"/>
            <a:ext cx="3726798" cy="29718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153400" cy="4602163"/>
          </a:xfrm>
        </p:spPr>
        <p:txBody>
          <a:bodyPr>
            <a:normAutofit/>
          </a:bodyPr>
          <a:lstStyle/>
          <a:p>
            <a:pPr>
              <a:buNone/>
            </a:pPr>
            <a:r>
              <a:rPr lang="en-US" sz="2400" b="1" dirty="0" smtClean="0"/>
              <a:t>The </a:t>
            </a:r>
            <a:r>
              <a:rPr lang="en-US" sz="2400" b="1" dirty="0" smtClean="0"/>
              <a:t>Celsius scale (or </a:t>
            </a:r>
            <a:r>
              <a:rPr lang="en-US" sz="2400" b="1" dirty="0" smtClean="0"/>
              <a:t>centigrade scale)</a:t>
            </a:r>
          </a:p>
          <a:p>
            <a:pPr>
              <a:buFont typeface="Wingdings" pitchFamily="2" charset="2"/>
              <a:buChar char="Ø"/>
            </a:pPr>
            <a:r>
              <a:rPr lang="en-US" sz="2400" dirty="0" smtClean="0"/>
              <a:t>This </a:t>
            </a:r>
            <a:r>
              <a:rPr lang="en-US" sz="2400" dirty="0" smtClean="0"/>
              <a:t>scale was introduced by the Swedish astronomer Celsius and is known after his name. </a:t>
            </a:r>
            <a:endParaRPr lang="en-US" sz="2400" dirty="0" smtClean="0"/>
          </a:p>
          <a:p>
            <a:pPr>
              <a:buFont typeface="Wingdings" pitchFamily="2" charset="2"/>
              <a:buChar char="Ø"/>
            </a:pPr>
            <a:r>
              <a:rPr lang="en-US" sz="2400" dirty="0" smtClean="0"/>
              <a:t>On </a:t>
            </a:r>
            <a:r>
              <a:rPr lang="en-US" sz="2400" dirty="0" smtClean="0"/>
              <a:t>this scale, the ice point is marked as 0°C and the steam point is marked as 100°C. </a:t>
            </a:r>
            <a:endParaRPr lang="en-US" sz="2400" dirty="0" smtClean="0"/>
          </a:p>
          <a:p>
            <a:pPr>
              <a:buFont typeface="Wingdings" pitchFamily="2" charset="2"/>
              <a:buChar char="Ø"/>
            </a:pPr>
            <a:r>
              <a:rPr lang="en-US" sz="2400" dirty="0" smtClean="0"/>
              <a:t>The </a:t>
            </a:r>
            <a:r>
              <a:rPr lang="en-US" sz="2400" dirty="0" smtClean="0"/>
              <a:t>interval between the ice point and the steam point is divided into one hundred equal parts. </a:t>
            </a:r>
            <a:endParaRPr lang="en-US" sz="2400" dirty="0" smtClean="0"/>
          </a:p>
          <a:p>
            <a:pPr>
              <a:buFont typeface="Wingdings" pitchFamily="2" charset="2"/>
              <a:buChar char="Ø"/>
            </a:pPr>
            <a:r>
              <a:rPr lang="en-US" sz="2400" dirty="0" smtClean="0"/>
              <a:t>Each </a:t>
            </a:r>
            <a:r>
              <a:rPr lang="en-US" sz="2400" dirty="0" smtClean="0"/>
              <a:t>division is called one degree Celsius and is written as 1°C.</a:t>
            </a:r>
            <a:endParaRPr lang="en-IN" sz="2400" dirty="0" smtClean="0"/>
          </a:p>
        </p:txBody>
      </p:sp>
      <p:pic>
        <p:nvPicPr>
          <p:cNvPr id="4" name="Google Shape;63;p14"/>
          <p:cNvPicPr preferRelativeResize="0"/>
          <p:nvPr/>
        </p:nvPicPr>
        <p:blipFill rotWithShape="1">
          <a:blip r:embed="rId2" cstate="print">
            <a:alphaModFix/>
          </a:blip>
          <a:srcRect/>
          <a:stretch/>
        </p:blipFill>
        <p:spPr>
          <a:xfrm>
            <a:off x="6629400" y="228600"/>
            <a:ext cx="1994526" cy="916675"/>
          </a:xfrm>
          <a:prstGeom prst="rect">
            <a:avLst/>
          </a:prstGeom>
          <a:noFill/>
          <a:ln>
            <a:noFill/>
          </a:ln>
        </p:spPr>
      </p:pic>
      <p:sp>
        <p:nvSpPr>
          <p:cNvPr id="7170" name="AutoShape 2" descr="Lesson Worksheet:Magnetism and Electricity: Electromagnets | Nagw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3;p14"/>
          <p:cNvPicPr preferRelativeResize="0"/>
          <p:nvPr/>
        </p:nvPicPr>
        <p:blipFill rotWithShape="1">
          <a:blip r:embed="rId2" cstate="print">
            <a:alphaModFix/>
          </a:blip>
          <a:srcRect/>
          <a:stretch/>
        </p:blipFill>
        <p:spPr>
          <a:xfrm>
            <a:off x="6781800" y="0"/>
            <a:ext cx="1994526" cy="916675"/>
          </a:xfrm>
          <a:prstGeom prst="rect">
            <a:avLst/>
          </a:prstGeom>
          <a:noFill/>
          <a:ln>
            <a:noFill/>
          </a:ln>
        </p:spPr>
      </p:pic>
      <p:sp>
        <p:nvSpPr>
          <p:cNvPr id="7" name="Content Placeholder 6"/>
          <p:cNvSpPr>
            <a:spLocks noGrp="1"/>
          </p:cNvSpPr>
          <p:nvPr>
            <p:ph idx="1"/>
          </p:nvPr>
        </p:nvSpPr>
        <p:spPr>
          <a:xfrm>
            <a:off x="0" y="1066800"/>
            <a:ext cx="7772400" cy="4419600"/>
          </a:xfrm>
        </p:spPr>
        <p:txBody>
          <a:bodyPr>
            <a:normAutofit/>
          </a:bodyPr>
          <a:lstStyle/>
          <a:p>
            <a:pPr>
              <a:buNone/>
            </a:pPr>
            <a:r>
              <a:rPr lang="en-US" sz="2400" b="1" dirty="0" smtClean="0"/>
              <a:t> </a:t>
            </a:r>
            <a:r>
              <a:rPr lang="en-US" sz="2400" b="1" dirty="0" smtClean="0"/>
              <a:t>The Fahrenheit </a:t>
            </a:r>
            <a:r>
              <a:rPr lang="en-US" sz="2400" b="1" dirty="0" smtClean="0"/>
              <a:t>scale </a:t>
            </a:r>
          </a:p>
          <a:p>
            <a:pPr>
              <a:buFont typeface="Wingdings" pitchFamily="2" charset="2"/>
              <a:buChar char="Ø"/>
            </a:pPr>
            <a:r>
              <a:rPr lang="en-US" sz="2400" dirty="0" smtClean="0"/>
              <a:t>This </a:t>
            </a:r>
            <a:r>
              <a:rPr lang="en-US" sz="2400" dirty="0" smtClean="0"/>
              <a:t>scale was introduced by Fahrenheit. This scale is generally used for clinical purposes. </a:t>
            </a:r>
            <a:endParaRPr lang="en-US" sz="2400" dirty="0" smtClean="0"/>
          </a:p>
          <a:p>
            <a:pPr>
              <a:buFont typeface="Wingdings" pitchFamily="2" charset="2"/>
              <a:buChar char="Ø"/>
            </a:pPr>
            <a:r>
              <a:rPr lang="en-US" sz="2400" dirty="0" smtClean="0"/>
              <a:t>On </a:t>
            </a:r>
            <a:r>
              <a:rPr lang="en-US" sz="2400" dirty="0" smtClean="0"/>
              <a:t>this scale, the ice point is marked as 32°F and the steam point is marked as 212°F. </a:t>
            </a:r>
            <a:endParaRPr lang="en-US" sz="2400" dirty="0" smtClean="0"/>
          </a:p>
          <a:p>
            <a:pPr>
              <a:buFont typeface="Wingdings" pitchFamily="2" charset="2"/>
              <a:buChar char="Ø"/>
            </a:pPr>
            <a:r>
              <a:rPr lang="en-US" sz="2400" dirty="0" smtClean="0"/>
              <a:t>The </a:t>
            </a:r>
            <a:r>
              <a:rPr lang="en-US" sz="2400" dirty="0" smtClean="0"/>
              <a:t>interval between the ice point and the steam point is divided into 180 equal parts. </a:t>
            </a:r>
            <a:endParaRPr lang="en-US" sz="2400" dirty="0" smtClean="0"/>
          </a:p>
          <a:p>
            <a:pPr>
              <a:buFont typeface="Wingdings" pitchFamily="2" charset="2"/>
              <a:buChar char="Ø"/>
            </a:pPr>
            <a:r>
              <a:rPr lang="en-US" sz="2400" dirty="0" smtClean="0"/>
              <a:t>Each </a:t>
            </a:r>
            <a:r>
              <a:rPr lang="en-US" sz="2400" dirty="0" smtClean="0"/>
              <a:t>division is called one degree </a:t>
            </a:r>
            <a:r>
              <a:rPr lang="en-US" sz="2400" dirty="0" err="1" smtClean="0"/>
              <a:t>fahrenheit</a:t>
            </a:r>
            <a:r>
              <a:rPr lang="en-US" sz="2400" dirty="0" smtClean="0"/>
              <a:t> and is written as 1°F</a:t>
            </a:r>
            <a:r>
              <a:rPr lang="en-US" sz="2400" dirty="0" smtClean="0"/>
              <a:t>.</a:t>
            </a:r>
          </a:p>
          <a:p>
            <a:pPr>
              <a:buNone/>
            </a:pP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3;p14"/>
          <p:cNvPicPr preferRelativeResize="0"/>
          <p:nvPr/>
        </p:nvPicPr>
        <p:blipFill rotWithShape="1">
          <a:blip r:embed="rId2" cstate="print">
            <a:alphaModFix/>
          </a:blip>
          <a:srcRect/>
          <a:stretch/>
        </p:blipFill>
        <p:spPr>
          <a:xfrm>
            <a:off x="6934200" y="152400"/>
            <a:ext cx="1994526" cy="916675"/>
          </a:xfrm>
          <a:prstGeom prst="rect">
            <a:avLst/>
          </a:prstGeom>
          <a:noFill/>
          <a:ln>
            <a:noFill/>
          </a:ln>
        </p:spPr>
      </p:pic>
      <p:sp>
        <p:nvSpPr>
          <p:cNvPr id="6" name="Content Placeholder 5"/>
          <p:cNvSpPr>
            <a:spLocks noGrp="1"/>
          </p:cNvSpPr>
          <p:nvPr>
            <p:ph idx="1"/>
          </p:nvPr>
        </p:nvSpPr>
        <p:spPr>
          <a:xfrm>
            <a:off x="152400" y="1066800"/>
            <a:ext cx="8534400" cy="5059363"/>
          </a:xfrm>
        </p:spPr>
        <p:txBody>
          <a:bodyPr>
            <a:normAutofit lnSpcReduction="10000"/>
          </a:bodyPr>
          <a:lstStyle/>
          <a:p>
            <a:pPr>
              <a:buNone/>
            </a:pPr>
            <a:r>
              <a:rPr lang="en-US" sz="2400" b="1" dirty="0" smtClean="0"/>
              <a:t>The Kelvin </a:t>
            </a:r>
            <a:r>
              <a:rPr lang="en-US" sz="2400" b="1" dirty="0" smtClean="0"/>
              <a:t>scale </a:t>
            </a:r>
          </a:p>
          <a:p>
            <a:pPr>
              <a:buFont typeface="Wingdings" pitchFamily="2" charset="2"/>
              <a:buChar char="Ø"/>
            </a:pPr>
            <a:r>
              <a:rPr lang="en-US" sz="2400" dirty="0" smtClean="0"/>
              <a:t>This </a:t>
            </a:r>
            <a:r>
              <a:rPr lang="en-US" sz="2400" dirty="0" smtClean="0"/>
              <a:t>scale was introduced by the scientist Kelvin. </a:t>
            </a:r>
            <a:endParaRPr lang="en-US" sz="2400" dirty="0" smtClean="0"/>
          </a:p>
          <a:p>
            <a:pPr>
              <a:buFont typeface="Wingdings" pitchFamily="2" charset="2"/>
              <a:buChar char="Ø"/>
            </a:pPr>
            <a:r>
              <a:rPr lang="en-US" sz="2400" dirty="0" smtClean="0"/>
              <a:t>It </a:t>
            </a:r>
            <a:r>
              <a:rPr lang="en-US" sz="2400" dirty="0" smtClean="0"/>
              <a:t>is also called the absolute scale of temperature. </a:t>
            </a:r>
            <a:endParaRPr lang="en-US" sz="2400" dirty="0" smtClean="0"/>
          </a:p>
          <a:p>
            <a:pPr>
              <a:buFont typeface="Wingdings" pitchFamily="2" charset="2"/>
              <a:buChar char="Ø"/>
            </a:pPr>
            <a:r>
              <a:rPr lang="en-US" sz="2400" dirty="0" smtClean="0"/>
              <a:t>On </a:t>
            </a:r>
            <a:r>
              <a:rPr lang="en-US" sz="2400" dirty="0" smtClean="0"/>
              <a:t>this scale, zero mark (i.e. 0 K) is at the temperature when no molecular motion can occur. </a:t>
            </a:r>
            <a:endParaRPr lang="en-US" sz="2400" dirty="0" smtClean="0"/>
          </a:p>
          <a:p>
            <a:pPr>
              <a:buFont typeface="Wingdings" pitchFamily="2" charset="2"/>
              <a:buChar char="Ø"/>
            </a:pPr>
            <a:r>
              <a:rPr lang="en-US" sz="2400" dirty="0" smtClean="0"/>
              <a:t>This </a:t>
            </a:r>
            <a:r>
              <a:rPr lang="en-US" sz="2400" dirty="0" smtClean="0"/>
              <a:t>scale has no negative temperature. 0 K is the lowest possible temperature. </a:t>
            </a:r>
            <a:endParaRPr lang="en-US" sz="2400" dirty="0" smtClean="0"/>
          </a:p>
          <a:p>
            <a:pPr>
              <a:buFont typeface="Wingdings" pitchFamily="2" charset="2"/>
              <a:buChar char="Ø"/>
            </a:pPr>
            <a:r>
              <a:rPr lang="en-US" sz="2400" dirty="0" smtClean="0"/>
              <a:t>The </a:t>
            </a:r>
            <a:r>
              <a:rPr lang="en-US" sz="2400" dirty="0" smtClean="0"/>
              <a:t>ice point is marked as 273 K and the steam point is marked as 373 K. </a:t>
            </a:r>
            <a:endParaRPr lang="en-US" sz="2400" dirty="0" smtClean="0"/>
          </a:p>
          <a:p>
            <a:pPr>
              <a:buFont typeface="Wingdings" pitchFamily="2" charset="2"/>
              <a:buChar char="Ø"/>
            </a:pPr>
            <a:r>
              <a:rPr lang="en-US" sz="2400" dirty="0" smtClean="0"/>
              <a:t>The </a:t>
            </a:r>
            <a:r>
              <a:rPr lang="en-US" sz="2400" dirty="0" smtClean="0"/>
              <a:t>interval between the ice point and the steam point is divided into 100 equal parts. </a:t>
            </a:r>
            <a:endParaRPr lang="en-US" sz="2400" dirty="0" smtClean="0"/>
          </a:p>
          <a:p>
            <a:pPr>
              <a:buFont typeface="Wingdings" pitchFamily="2" charset="2"/>
              <a:buChar char="Ø"/>
            </a:pPr>
            <a:r>
              <a:rPr lang="en-US" sz="2400" dirty="0" smtClean="0"/>
              <a:t>Each </a:t>
            </a:r>
            <a:r>
              <a:rPr lang="en-US" sz="2400" dirty="0" smtClean="0"/>
              <a:t>division of the Kelvin scale is equal to that of the Celsius scale.</a:t>
            </a:r>
            <a:endParaRPr lang="en-US" sz="2400" dirty="0" smtClean="0"/>
          </a:p>
        </p:txBody>
      </p:sp>
      <p:sp>
        <p:nvSpPr>
          <p:cNvPr id="5122" name="AutoShape 2" descr="Uses of electromagnetis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3;p14"/>
          <p:cNvPicPr preferRelativeResize="0"/>
          <p:nvPr/>
        </p:nvPicPr>
        <p:blipFill rotWithShape="1">
          <a:blip r:embed="rId2" cstate="print">
            <a:alphaModFix/>
          </a:blip>
          <a:srcRect/>
          <a:stretch/>
        </p:blipFill>
        <p:spPr>
          <a:xfrm>
            <a:off x="7149474" y="0"/>
            <a:ext cx="1994526" cy="916675"/>
          </a:xfrm>
          <a:prstGeom prst="rect">
            <a:avLst/>
          </a:prstGeom>
          <a:noFill/>
          <a:ln>
            <a:noFill/>
          </a:ln>
        </p:spPr>
      </p:pic>
      <p:sp>
        <p:nvSpPr>
          <p:cNvPr id="7" name="Content Placeholder 6"/>
          <p:cNvSpPr>
            <a:spLocks noGrp="1"/>
          </p:cNvSpPr>
          <p:nvPr>
            <p:ph idx="1"/>
          </p:nvPr>
        </p:nvSpPr>
        <p:spPr>
          <a:xfrm>
            <a:off x="228600" y="304801"/>
            <a:ext cx="7924800" cy="5105400"/>
          </a:xfrm>
        </p:spPr>
        <p:txBody>
          <a:bodyPr/>
          <a:lstStyle/>
          <a:p>
            <a:pPr lvl="0"/>
            <a:endParaRPr lang="en-US" dirty="0" smtClean="0"/>
          </a:p>
          <a:p>
            <a:pPr>
              <a:buNone/>
            </a:pPr>
            <a:endParaRPr lang="en-US" dirty="0"/>
          </a:p>
        </p:txBody>
      </p:sp>
      <p:sp>
        <p:nvSpPr>
          <p:cNvPr id="5122" name="Rectangle 2"/>
          <p:cNvSpPr>
            <a:spLocks noChangeArrowheads="1"/>
          </p:cNvSpPr>
          <p:nvPr/>
        </p:nvSpPr>
        <p:spPr bwMode="auto">
          <a:xfrm>
            <a:off x="76200" y="1143000"/>
            <a:ext cx="6324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2400" b="1" i="0" u="none" strike="noStrike" cap="none" normalizeH="0" baseline="0" dirty="0" smtClean="0">
              <a:ln>
                <a:noFill/>
              </a:ln>
              <a:solidFill>
                <a:srgbClr val="FF0000"/>
              </a:solidFill>
              <a:effectLst/>
              <a:cs typeface="Arial" pitchFamily="34" charset="0"/>
            </a:endParaRPr>
          </a:p>
        </p:txBody>
      </p:sp>
      <p:sp>
        <p:nvSpPr>
          <p:cNvPr id="8" name="Rectangle 7"/>
          <p:cNvSpPr/>
          <p:nvPr/>
        </p:nvSpPr>
        <p:spPr>
          <a:xfrm>
            <a:off x="1143000" y="2133600"/>
            <a:ext cx="6019800" cy="2308324"/>
          </a:xfrm>
          <a:prstGeom prst="rect">
            <a:avLst/>
          </a:prstGeom>
        </p:spPr>
        <p:txBody>
          <a:bodyPr wrap="square">
            <a:spAutoFit/>
          </a:bodyPr>
          <a:lstStyle/>
          <a:p>
            <a:r>
              <a:rPr lang="en-US" sz="2400" b="1" dirty="0" smtClean="0"/>
              <a:t>EFFECTS OF </a:t>
            </a:r>
            <a:r>
              <a:rPr lang="en-US" sz="2400" b="1" dirty="0" smtClean="0"/>
              <a:t>HEAT</a:t>
            </a:r>
          </a:p>
          <a:p>
            <a:r>
              <a:rPr lang="en-US" sz="2400" dirty="0" smtClean="0"/>
              <a:t>Heat </a:t>
            </a:r>
            <a:r>
              <a:rPr lang="en-US" sz="2400" dirty="0" smtClean="0"/>
              <a:t>produces mainly the following </a:t>
            </a:r>
            <a:r>
              <a:rPr lang="en-US" sz="2400" dirty="0" smtClean="0"/>
              <a:t>three effects:.</a:t>
            </a:r>
          </a:p>
          <a:p>
            <a:r>
              <a:rPr lang="en-US" sz="2400" dirty="0" smtClean="0"/>
              <a:t>1.Change </a:t>
            </a:r>
            <a:r>
              <a:rPr lang="en-US" sz="2400" dirty="0" smtClean="0"/>
              <a:t>in temperature of the body</a:t>
            </a:r>
            <a:r>
              <a:rPr lang="en-US" sz="2400" dirty="0" smtClean="0"/>
              <a:t>,</a:t>
            </a:r>
          </a:p>
          <a:p>
            <a:r>
              <a:rPr lang="en-US" sz="2400" dirty="0" smtClean="0"/>
              <a:t>2</a:t>
            </a:r>
            <a:r>
              <a:rPr lang="en-US" sz="2400" dirty="0" smtClean="0"/>
              <a:t>. Change in size or shape of the body, </a:t>
            </a:r>
            <a:r>
              <a:rPr lang="en-US" sz="2400" dirty="0" smtClean="0"/>
              <a:t>and</a:t>
            </a:r>
          </a:p>
          <a:p>
            <a:r>
              <a:rPr lang="en-US" sz="2400" dirty="0" smtClean="0"/>
              <a:t>3</a:t>
            </a:r>
            <a:r>
              <a:rPr lang="en-US" sz="2400" dirty="0" smtClean="0"/>
              <a:t>. Change in state of the body.</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3;p14"/>
          <p:cNvPicPr preferRelativeResize="0"/>
          <p:nvPr/>
        </p:nvPicPr>
        <p:blipFill rotWithShape="1">
          <a:blip r:embed="rId2" cstate="print">
            <a:alphaModFix/>
          </a:blip>
          <a:srcRect/>
          <a:stretch/>
        </p:blipFill>
        <p:spPr>
          <a:xfrm>
            <a:off x="7149474" y="0"/>
            <a:ext cx="1994526" cy="916675"/>
          </a:xfrm>
          <a:prstGeom prst="rect">
            <a:avLst/>
          </a:prstGeom>
          <a:noFill/>
          <a:ln>
            <a:noFill/>
          </a:ln>
        </p:spPr>
      </p:pic>
      <p:sp>
        <p:nvSpPr>
          <p:cNvPr id="7" name="Content Placeholder 6"/>
          <p:cNvSpPr>
            <a:spLocks noGrp="1"/>
          </p:cNvSpPr>
          <p:nvPr>
            <p:ph idx="1"/>
          </p:nvPr>
        </p:nvSpPr>
        <p:spPr>
          <a:xfrm>
            <a:off x="228600" y="1752600"/>
            <a:ext cx="8458200" cy="4373563"/>
          </a:xfrm>
        </p:spPr>
        <p:txBody>
          <a:bodyPr/>
          <a:lstStyle/>
          <a:p>
            <a:pPr lvl="0"/>
            <a:endParaRPr lang="en-US" dirty="0" smtClean="0"/>
          </a:p>
          <a:p>
            <a:pPr>
              <a:buNone/>
            </a:pPr>
            <a:endParaRPr lang="en-US" sz="2800" dirty="0"/>
          </a:p>
        </p:txBody>
      </p:sp>
      <p:sp>
        <p:nvSpPr>
          <p:cNvPr id="9" name="Rectangle 8"/>
          <p:cNvSpPr/>
          <p:nvPr/>
        </p:nvSpPr>
        <p:spPr>
          <a:xfrm>
            <a:off x="228600" y="1676400"/>
            <a:ext cx="8458200" cy="4154984"/>
          </a:xfrm>
          <a:prstGeom prst="rect">
            <a:avLst/>
          </a:prstGeom>
        </p:spPr>
        <p:txBody>
          <a:bodyPr wrap="square">
            <a:spAutoFit/>
          </a:bodyPr>
          <a:lstStyle/>
          <a:p>
            <a:pPr marL="342900" indent="-342900">
              <a:buAutoNum type="arabicPeriod"/>
            </a:pPr>
            <a:r>
              <a:rPr lang="en-US" sz="2400" b="1" dirty="0" smtClean="0"/>
              <a:t>Change </a:t>
            </a:r>
            <a:r>
              <a:rPr lang="en-US" sz="2400" b="1" dirty="0" smtClean="0"/>
              <a:t>in temperature of the body : </a:t>
            </a:r>
            <a:endParaRPr lang="en-US" sz="2400" b="1" dirty="0" smtClean="0"/>
          </a:p>
          <a:p>
            <a:pPr marL="342900" indent="-342900">
              <a:buFont typeface="Wingdings" pitchFamily="2" charset="2"/>
              <a:buChar char="Ø"/>
            </a:pPr>
            <a:r>
              <a:rPr lang="en-US" sz="2400" dirty="0" smtClean="0"/>
              <a:t>When </a:t>
            </a:r>
            <a:r>
              <a:rPr lang="en-US" sz="2400" dirty="0" smtClean="0"/>
              <a:t>a body is heated, its temperature rises and when it is cooled, its temperature falls. </a:t>
            </a:r>
            <a:endParaRPr lang="en-US" sz="2400" dirty="0" smtClean="0"/>
          </a:p>
          <a:p>
            <a:pPr marL="342900" indent="-342900">
              <a:buFont typeface="Wingdings" pitchFamily="2" charset="2"/>
              <a:buChar char="Ø"/>
            </a:pPr>
            <a:r>
              <a:rPr lang="en-US" sz="2400" dirty="0" smtClean="0"/>
              <a:t>The </a:t>
            </a:r>
            <a:r>
              <a:rPr lang="en-US" sz="2400" dirty="0" smtClean="0"/>
              <a:t>change in temperature of the body depends on (a) the quantity of heat imparted to (or released from) the body, (b) the material of the body, and (c) mass of the body</a:t>
            </a:r>
            <a:r>
              <a:rPr lang="en-US" sz="2400" dirty="0" smtClean="0"/>
              <a:t>.</a:t>
            </a:r>
          </a:p>
          <a:p>
            <a:pPr marL="342900" indent="-342900"/>
            <a:r>
              <a:rPr lang="en-US" sz="2400" b="1" dirty="0" smtClean="0"/>
              <a:t>2</a:t>
            </a:r>
            <a:r>
              <a:rPr lang="en-US" sz="2400" b="1" dirty="0" smtClean="0"/>
              <a:t>. Change in size of the body: </a:t>
            </a:r>
            <a:endParaRPr lang="en-US" sz="2400" b="1" dirty="0" smtClean="0"/>
          </a:p>
          <a:p>
            <a:pPr marL="342900" indent="-342900">
              <a:buFont typeface="Wingdings" pitchFamily="2" charset="2"/>
              <a:buChar char="Ø"/>
            </a:pPr>
            <a:r>
              <a:rPr lang="en-US" sz="2400" dirty="0" smtClean="0"/>
              <a:t>When </a:t>
            </a:r>
            <a:r>
              <a:rPr lang="en-US" sz="2400" dirty="0" smtClean="0"/>
              <a:t>a body is heated, it expands and when it is cooled, it contracts. </a:t>
            </a:r>
            <a:endParaRPr lang="en-US" sz="2400" dirty="0" smtClean="0"/>
          </a:p>
          <a:p>
            <a:pPr marL="342900" indent="-342900">
              <a:buFont typeface="Wingdings" pitchFamily="2" charset="2"/>
              <a:buChar char="Ø"/>
            </a:pPr>
            <a:r>
              <a:rPr lang="en-US" sz="2400" dirty="0" smtClean="0"/>
              <a:t>The </a:t>
            </a:r>
            <a:r>
              <a:rPr lang="en-US" sz="2400" dirty="0" smtClean="0"/>
              <a:t>increase in size of the body due to heating is called thermal expansion</a:t>
            </a:r>
            <a:r>
              <a:rPr lang="en-US" sz="2400" dirty="0" smtClean="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14"/>
          <p:cNvPicPr preferRelativeResize="0"/>
          <p:nvPr/>
        </p:nvPicPr>
        <p:blipFill rotWithShape="1">
          <a:blip r:embed="rId2" cstate="print">
            <a:alphaModFix/>
          </a:blip>
          <a:srcRect/>
          <a:stretch/>
        </p:blipFill>
        <p:spPr>
          <a:xfrm>
            <a:off x="6858000" y="304800"/>
            <a:ext cx="1994526" cy="916675"/>
          </a:xfrm>
          <a:prstGeom prst="rect">
            <a:avLst/>
          </a:prstGeom>
          <a:noFill/>
          <a:ln>
            <a:noFill/>
          </a:ln>
        </p:spPr>
      </p:pic>
      <p:sp>
        <p:nvSpPr>
          <p:cNvPr id="5" name="Rectangle 4"/>
          <p:cNvSpPr/>
          <p:nvPr/>
        </p:nvSpPr>
        <p:spPr>
          <a:xfrm>
            <a:off x="990600" y="2551837"/>
            <a:ext cx="7620000" cy="1938992"/>
          </a:xfrm>
          <a:prstGeom prst="rect">
            <a:avLst/>
          </a:prstGeom>
        </p:spPr>
        <p:txBody>
          <a:bodyPr wrap="square">
            <a:spAutoFit/>
          </a:bodyPr>
          <a:lstStyle/>
          <a:p>
            <a:pPr marL="342900" indent="-342900"/>
            <a:r>
              <a:rPr lang="en-US" sz="2400" b="1" dirty="0" smtClean="0"/>
              <a:t>3. Change in state of the body:</a:t>
            </a:r>
          </a:p>
          <a:p>
            <a:pPr marL="342900" indent="-342900">
              <a:buFont typeface="Wingdings" pitchFamily="2" charset="2"/>
              <a:buChar char="Ø"/>
            </a:pPr>
            <a:r>
              <a:rPr lang="en-US" sz="2400" dirty="0" smtClean="0"/>
              <a:t>Matter exists in three different states, namely solid, liquid and gas.</a:t>
            </a:r>
          </a:p>
          <a:p>
            <a:pPr marL="342900" indent="-342900">
              <a:buFont typeface="Wingdings" pitchFamily="2" charset="2"/>
              <a:buChar char="Ø"/>
            </a:pPr>
            <a:r>
              <a:rPr lang="en-US" sz="2400" dirty="0" smtClean="0"/>
              <a:t>The process of change from one state to another at a constant temperature is called change of state</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528</Words>
  <Application>Microsoft Office PowerPoint</Application>
  <PresentationFormat>On-screen Show (4:3)</PresentationFormat>
  <Paragraphs>54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HEAT  STD-VII  </vt:lpstr>
      <vt:lpstr>Slide 2</vt:lpstr>
      <vt:lpstr>Slide 3</vt:lpstr>
      <vt:lpstr>Slide 4</vt:lpstr>
      <vt:lpstr>Slide 5</vt:lpstr>
      <vt:lpstr>Slide 6</vt:lpstr>
      <vt:lpstr>Slide 7</vt:lpstr>
      <vt:lpstr>Slide 8</vt:lpstr>
      <vt:lpstr>Slide 9</vt:lpstr>
      <vt:lpstr>HOME ASSIGNMENT</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FUNDAMENTAL UNIT OF LIFE </dc:title>
  <dc:creator>FNSCB</dc:creator>
  <cp:lastModifiedBy>SUDHIR</cp:lastModifiedBy>
  <cp:revision>45</cp:revision>
  <dcterms:created xsi:type="dcterms:W3CDTF">2020-09-28T07:13:23Z</dcterms:created>
  <dcterms:modified xsi:type="dcterms:W3CDTF">2022-12-03T09:53:21Z</dcterms:modified>
</cp:coreProperties>
</file>