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83540" y="389890"/>
            <a:ext cx="8376919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12189" y="2252979"/>
            <a:ext cx="7119620" cy="17805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2129789"/>
            <a:ext cx="8072119" cy="27489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jp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8.png"/><Relationship Id="rId8" Type="http://schemas.openxmlformats.org/officeDocument/2006/relationships/image" Target="../media/image9.png"/><Relationship Id="rId9" Type="http://schemas.openxmlformats.org/officeDocument/2006/relationships/image" Target="../media/image10.png"/><Relationship Id="rId10" Type="http://schemas.openxmlformats.org/officeDocument/2006/relationships/image" Target="../media/image11.png"/><Relationship Id="rId11" Type="http://schemas.openxmlformats.org/officeDocument/2006/relationships/image" Target="../media/image12.png"/><Relationship Id="rId12" Type="http://schemas.openxmlformats.org/officeDocument/2006/relationships/image" Target="../media/image13.png"/><Relationship Id="rId13" Type="http://schemas.openxmlformats.org/officeDocument/2006/relationships/image" Target="../media/image14.png"/><Relationship Id="rId14" Type="http://schemas.openxmlformats.org/officeDocument/2006/relationships/image" Target="../media/image15.png"/><Relationship Id="rId15" Type="http://schemas.openxmlformats.org/officeDocument/2006/relationships/image" Target="../media/image16.png"/><Relationship Id="rId16" Type="http://schemas.openxmlformats.org/officeDocument/2006/relationships/image" Target="../media/image17.png"/><Relationship Id="rId17" Type="http://schemas.openxmlformats.org/officeDocument/2006/relationships/image" Target="../media/image18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19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20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21.jp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2.png"/><Relationship Id="rId3" Type="http://schemas.openxmlformats.org/officeDocument/2006/relationships/image" Target="../media/image2.png"/><Relationship Id="rId4" Type="http://schemas.openxmlformats.org/officeDocument/2006/relationships/image" Target="../media/image23.jp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24.jp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25.jp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26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3540" y="2407793"/>
            <a:ext cx="3491865" cy="2311400"/>
          </a:xfrm>
          <a:prstGeom prst="rect">
            <a:avLst/>
          </a:prstGeom>
        </p:spPr>
        <p:txBody>
          <a:bodyPr wrap="square" lIns="0" tIns="889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dirty="0" sz="2500" spc="-10" b="1">
                <a:latin typeface="Calibri"/>
                <a:cs typeface="Calibri"/>
              </a:rPr>
              <a:t>STD-IX</a:t>
            </a:r>
            <a:endParaRPr sz="2500">
              <a:latin typeface="Calibri"/>
              <a:cs typeface="Calibri"/>
            </a:endParaRPr>
          </a:p>
          <a:p>
            <a:pPr marL="12700" marR="611505">
              <a:lnSpc>
                <a:spcPct val="120000"/>
              </a:lnSpc>
            </a:pPr>
            <a:r>
              <a:rPr dirty="0" sz="2500" spc="-10" b="1">
                <a:latin typeface="Calibri"/>
                <a:cs typeface="Calibri"/>
              </a:rPr>
              <a:t>SUBJECT- </a:t>
            </a:r>
            <a:r>
              <a:rPr dirty="0" sz="2500" spc="-25" b="1">
                <a:latin typeface="Calibri"/>
                <a:cs typeface="Calibri"/>
              </a:rPr>
              <a:t>LITERATURE </a:t>
            </a:r>
            <a:r>
              <a:rPr dirty="0" sz="2500" spc="-555" b="1">
                <a:latin typeface="Calibri"/>
                <a:cs typeface="Calibri"/>
              </a:rPr>
              <a:t> </a:t>
            </a:r>
            <a:r>
              <a:rPr dirty="0" sz="2500" spc="-5" b="1">
                <a:latin typeface="Calibri"/>
                <a:cs typeface="Calibri"/>
              </a:rPr>
              <a:t>CHAPTER - 5</a:t>
            </a:r>
            <a:endParaRPr sz="2500">
              <a:latin typeface="Calibri"/>
              <a:cs typeface="Calibri"/>
            </a:endParaRPr>
          </a:p>
          <a:p>
            <a:pPr marL="12700" marR="5080">
              <a:lnSpc>
                <a:spcPct val="120000"/>
              </a:lnSpc>
            </a:pPr>
            <a:r>
              <a:rPr dirty="0" sz="2500" spc="-15" b="1">
                <a:latin typeface="Calibri"/>
                <a:cs typeface="Calibri"/>
              </a:rPr>
              <a:t>TOPIC- </a:t>
            </a:r>
            <a:r>
              <a:rPr dirty="0" sz="2500" spc="-5" b="1">
                <a:latin typeface="Calibri"/>
                <a:cs typeface="Calibri"/>
              </a:rPr>
              <a:t>THE </a:t>
            </a:r>
            <a:r>
              <a:rPr dirty="0" sz="2500" spc="-10" b="1">
                <a:latin typeface="Calibri"/>
                <a:cs typeface="Calibri"/>
              </a:rPr>
              <a:t>HAPPY </a:t>
            </a:r>
            <a:r>
              <a:rPr dirty="0" sz="2500" spc="-5" b="1">
                <a:latin typeface="Calibri"/>
                <a:cs typeface="Calibri"/>
              </a:rPr>
              <a:t>PRINCE </a:t>
            </a:r>
            <a:r>
              <a:rPr dirty="0" sz="2500" spc="-555" b="1">
                <a:latin typeface="Calibri"/>
                <a:cs typeface="Calibri"/>
              </a:rPr>
              <a:t> </a:t>
            </a:r>
            <a:r>
              <a:rPr dirty="0" sz="2500" spc="-5" b="1">
                <a:latin typeface="Calibri"/>
                <a:cs typeface="Calibri"/>
              </a:rPr>
              <a:t>PERIOD-4</a:t>
            </a:r>
            <a:endParaRPr sz="25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761861" y="1629564"/>
              <a:ext cx="1728135" cy="283732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3399" y="457199"/>
              <a:ext cx="1578864" cy="783336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04800" y="4648200"/>
              <a:ext cx="8610600" cy="1905000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3540" y="389890"/>
            <a:ext cx="2199640" cy="5143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 spc="-10" b="1">
                <a:solidFill>
                  <a:srgbClr val="FF0000"/>
                </a:solidFill>
                <a:latin typeface="Calibri"/>
                <a:cs typeface="Calibri"/>
              </a:rPr>
              <a:t>HOMEWORK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3540" y="1309370"/>
            <a:ext cx="411607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latin typeface="Calibri"/>
                <a:cs typeface="Calibri"/>
              </a:rPr>
              <a:t>NCERT</a:t>
            </a:r>
            <a:r>
              <a:rPr dirty="0" sz="1800" spc="-15">
                <a:latin typeface="Calibri"/>
                <a:cs typeface="Calibri"/>
              </a:rPr>
              <a:t> </a:t>
            </a:r>
            <a:r>
              <a:rPr dirty="0" sz="1800" spc="-25">
                <a:latin typeface="Calibri"/>
                <a:cs typeface="Calibri"/>
              </a:rPr>
              <a:t>Textbook</a:t>
            </a:r>
            <a:r>
              <a:rPr dirty="0" sz="1800" spc="-1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questions</a:t>
            </a:r>
            <a:r>
              <a:rPr dirty="0" sz="1800" spc="-10">
                <a:latin typeface="Calibri"/>
                <a:cs typeface="Calibri"/>
              </a:rPr>
              <a:t> to</a:t>
            </a:r>
            <a:r>
              <a:rPr dirty="0" sz="1800" spc="-1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be</a:t>
            </a:r>
            <a:r>
              <a:rPr dirty="0" sz="1800" spc="-1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completed.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00800" y="5715000"/>
              <a:ext cx="2057400" cy="78333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58750" rIns="0" bIns="0" rtlCol="0" vert="horz">
            <a:spAutoFit/>
          </a:bodyPr>
          <a:lstStyle/>
          <a:p>
            <a:pPr algn="ctr" marR="596900">
              <a:lnSpc>
                <a:spcPct val="100000"/>
              </a:lnSpc>
              <a:spcBef>
                <a:spcPts val="1250"/>
              </a:spcBef>
            </a:pPr>
            <a:r>
              <a:rPr dirty="0" spc="-5"/>
              <a:t>THANK</a:t>
            </a:r>
            <a:r>
              <a:rPr dirty="0" spc="-40"/>
              <a:t> </a:t>
            </a:r>
            <a:r>
              <a:rPr dirty="0" spc="-65"/>
              <a:t>YOU</a:t>
            </a:r>
          </a:p>
          <a:p>
            <a:pPr algn="ctr">
              <a:lnSpc>
                <a:spcPct val="100000"/>
              </a:lnSpc>
              <a:spcBef>
                <a:spcPts val="1150"/>
              </a:spcBef>
            </a:pPr>
            <a:r>
              <a:rPr dirty="0" spc="-5"/>
              <a:t>ODM</a:t>
            </a:r>
            <a:r>
              <a:rPr dirty="0" spc="-30"/>
              <a:t> </a:t>
            </a:r>
            <a:r>
              <a:rPr dirty="0" spc="-40"/>
              <a:t>EDUCATIONAL</a:t>
            </a:r>
            <a:r>
              <a:rPr dirty="0" spc="-20"/>
              <a:t> </a:t>
            </a:r>
            <a:r>
              <a:rPr dirty="0" spc="-15"/>
              <a:t>GROUP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715000" y="4572000"/>
              <a:ext cx="2286000" cy="1143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277355" y="5257800"/>
            <a:ext cx="2286000" cy="1143000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542607" y="672782"/>
            <a:ext cx="903605" cy="556260"/>
            <a:chOff x="542607" y="672782"/>
            <a:chExt cx="903605" cy="556260"/>
          </a:xfrm>
        </p:grpSpPr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2607" y="675322"/>
              <a:ext cx="427355" cy="553719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10602" y="672782"/>
              <a:ext cx="435609" cy="556259"/>
            </a:xfrm>
            <a:prstGeom prst="rect">
              <a:avLst/>
            </a:prstGeom>
          </p:spPr>
        </p:pic>
      </p:grpSp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539595" y="675322"/>
            <a:ext cx="335876" cy="551179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137727" y="672782"/>
            <a:ext cx="435610" cy="556259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619264" y="672782"/>
            <a:ext cx="510040" cy="556259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74682" y="675322"/>
            <a:ext cx="384740" cy="553719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621087" y="672782"/>
            <a:ext cx="832281" cy="556259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595312" y="1681162"/>
            <a:ext cx="384740" cy="553720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041717" y="1681162"/>
            <a:ext cx="415226" cy="553720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513598" y="1678622"/>
            <a:ext cx="130098" cy="556894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1737042" y="1679257"/>
            <a:ext cx="459105" cy="556259"/>
          </a:xfrm>
          <a:prstGeom prst="rect">
            <a:avLst/>
          </a:prstGeom>
        </p:spPr>
      </p:pic>
      <p:pic>
        <p:nvPicPr>
          <p:cNvPr id="15" name="object 15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2263555" y="1672272"/>
            <a:ext cx="413829" cy="568960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2732760" y="1681162"/>
            <a:ext cx="335876" cy="551179"/>
          </a:xfrm>
          <a:prstGeom prst="rect">
            <a:avLst/>
          </a:prstGeom>
        </p:spPr>
      </p:pic>
      <p:pic>
        <p:nvPicPr>
          <p:cNvPr id="17" name="object 17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557839" y="5293964"/>
            <a:ext cx="2934986" cy="374361"/>
          </a:xfrm>
          <a:prstGeom prst="rect">
            <a:avLst/>
          </a:prstGeom>
        </p:spPr>
      </p:pic>
      <p:grpSp>
        <p:nvGrpSpPr>
          <p:cNvPr id="18" name="object 18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19" name="object 19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4953000" y="609599"/>
              <a:ext cx="3592067" cy="4526280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17039" y="302895"/>
            <a:ext cx="643763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10"/>
              <a:t>EXPECTED</a:t>
            </a:r>
            <a:r>
              <a:rPr dirty="0" sz="3600" spc="-40"/>
              <a:t> </a:t>
            </a:r>
            <a:r>
              <a:rPr dirty="0" sz="3600" spc="-10"/>
              <a:t>LEARNING</a:t>
            </a:r>
            <a:r>
              <a:rPr dirty="0" sz="3600" spc="-40"/>
              <a:t> </a:t>
            </a:r>
            <a:r>
              <a:rPr dirty="0" sz="3600" spc="-20"/>
              <a:t>OUTCOMES:</a:t>
            </a:r>
            <a:endParaRPr sz="3600"/>
          </a:p>
        </p:txBody>
      </p:sp>
      <p:grpSp>
        <p:nvGrpSpPr>
          <p:cNvPr id="3" name="object 3"/>
          <p:cNvGrpSpPr/>
          <p:nvPr/>
        </p:nvGrpSpPr>
        <p:grpSpPr>
          <a:xfrm>
            <a:off x="708659" y="1129030"/>
            <a:ext cx="7901940" cy="5306060"/>
            <a:chOff x="708659" y="1129030"/>
            <a:chExt cx="7901940" cy="530606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324600" y="5105400"/>
              <a:ext cx="2286000" cy="1143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708660" y="1129029"/>
              <a:ext cx="4763770" cy="5306060"/>
            </a:xfrm>
            <a:custGeom>
              <a:avLst/>
              <a:gdLst/>
              <a:ahLst/>
              <a:cxnLst/>
              <a:rect l="l" t="t" r="r" b="b"/>
              <a:pathLst>
                <a:path w="4763770" h="5306060">
                  <a:moveTo>
                    <a:pt x="4763770" y="6350"/>
                  </a:moveTo>
                  <a:lnTo>
                    <a:pt x="4757420" y="6350"/>
                  </a:lnTo>
                  <a:lnTo>
                    <a:pt x="4757420" y="0"/>
                  </a:lnTo>
                  <a:lnTo>
                    <a:pt x="4751070" y="0"/>
                  </a:lnTo>
                  <a:lnTo>
                    <a:pt x="4751070" y="12700"/>
                  </a:lnTo>
                  <a:lnTo>
                    <a:pt x="4751070" y="2646680"/>
                  </a:lnTo>
                  <a:lnTo>
                    <a:pt x="4751070" y="2659380"/>
                  </a:lnTo>
                  <a:lnTo>
                    <a:pt x="4751070" y="5293360"/>
                  </a:lnTo>
                  <a:lnTo>
                    <a:pt x="12700" y="5293360"/>
                  </a:lnTo>
                  <a:lnTo>
                    <a:pt x="12700" y="2659380"/>
                  </a:lnTo>
                  <a:lnTo>
                    <a:pt x="4751070" y="2659380"/>
                  </a:lnTo>
                  <a:lnTo>
                    <a:pt x="4751070" y="2646680"/>
                  </a:lnTo>
                  <a:lnTo>
                    <a:pt x="12700" y="2646680"/>
                  </a:lnTo>
                  <a:lnTo>
                    <a:pt x="12700" y="12700"/>
                  </a:lnTo>
                  <a:lnTo>
                    <a:pt x="4751070" y="12700"/>
                  </a:lnTo>
                  <a:lnTo>
                    <a:pt x="4751070" y="0"/>
                  </a:lnTo>
                  <a:lnTo>
                    <a:pt x="6350" y="0"/>
                  </a:lnTo>
                  <a:lnTo>
                    <a:pt x="6350" y="6350"/>
                  </a:lnTo>
                  <a:lnTo>
                    <a:pt x="0" y="6350"/>
                  </a:lnTo>
                  <a:lnTo>
                    <a:pt x="0" y="5299710"/>
                  </a:lnTo>
                  <a:lnTo>
                    <a:pt x="6350" y="5299710"/>
                  </a:lnTo>
                  <a:lnTo>
                    <a:pt x="6350" y="5306060"/>
                  </a:lnTo>
                  <a:lnTo>
                    <a:pt x="4757420" y="5306060"/>
                  </a:lnTo>
                  <a:lnTo>
                    <a:pt x="4757420" y="5299710"/>
                  </a:lnTo>
                  <a:lnTo>
                    <a:pt x="4763770" y="5299710"/>
                  </a:lnTo>
                  <a:lnTo>
                    <a:pt x="4763770" y="635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/>
          <p:nvPr/>
        </p:nvSpPr>
        <p:spPr>
          <a:xfrm>
            <a:off x="765809" y="1166494"/>
            <a:ext cx="4241800" cy="4876800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1800" spc="-5">
                <a:latin typeface="Calibri"/>
                <a:cs typeface="Calibri"/>
              </a:rPr>
              <a:t>GENERAL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OBJECTIVES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Understanding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-2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concept</a:t>
            </a:r>
            <a:endParaRPr sz="1800">
              <a:latin typeface="Calibri"/>
              <a:cs typeface="Calibri"/>
            </a:endParaRPr>
          </a:p>
          <a:p>
            <a:pPr marL="355600" marR="18415" indent="-342900">
              <a:lnSpc>
                <a:spcPct val="114799"/>
              </a:lnSpc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5">
                <a:latin typeface="Calibri"/>
                <a:cs typeface="Calibri"/>
              </a:rPr>
              <a:t>Being </a:t>
            </a:r>
            <a:r>
              <a:rPr dirty="0" sz="1800" spc="-10">
                <a:latin typeface="Calibri"/>
                <a:cs typeface="Calibri"/>
              </a:rPr>
              <a:t>acquainted</a:t>
            </a:r>
            <a:r>
              <a:rPr dirty="0" sz="1800" spc="-5">
                <a:latin typeface="Calibri"/>
                <a:cs typeface="Calibri"/>
              </a:rPr>
              <a:t> with </a:t>
            </a:r>
            <a:r>
              <a:rPr dirty="0" sz="1800" spc="-10">
                <a:latin typeface="Calibri"/>
                <a:cs typeface="Calibri"/>
              </a:rPr>
              <a:t>prose</a:t>
            </a:r>
            <a:r>
              <a:rPr dirty="0" sz="1800" spc="-5">
                <a:latin typeface="Calibri"/>
                <a:cs typeface="Calibri"/>
              </a:rPr>
              <a:t> and </a:t>
            </a:r>
            <a:r>
              <a:rPr dirty="0" sz="1800" spc="-10">
                <a:latin typeface="Calibri"/>
                <a:cs typeface="Calibri"/>
              </a:rPr>
              <a:t>author’s </a:t>
            </a:r>
            <a:r>
              <a:rPr dirty="0" sz="1800" spc="-39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biography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Understanding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-3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idea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Appreciate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-10">
                <a:latin typeface="Calibri"/>
                <a:cs typeface="Calibri"/>
              </a:rPr>
              <a:t> language </a:t>
            </a:r>
            <a:r>
              <a:rPr dirty="0" sz="1800">
                <a:latin typeface="Calibri"/>
                <a:cs typeface="Calibri"/>
              </a:rPr>
              <a:t>of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 </a:t>
            </a:r>
            <a:r>
              <a:rPr dirty="0" sz="1800" spc="-10">
                <a:latin typeface="Calibri"/>
                <a:cs typeface="Calibri"/>
              </a:rPr>
              <a:t>prose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Developing</a:t>
            </a:r>
            <a:r>
              <a:rPr dirty="0" sz="1800" spc="-1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LSRW </a:t>
            </a:r>
            <a:r>
              <a:rPr dirty="0" sz="1800" spc="-5">
                <a:latin typeface="Calibri"/>
                <a:cs typeface="Calibri"/>
              </a:rPr>
              <a:t>Skills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Symbol"/>
              <a:buChar char=""/>
            </a:pPr>
            <a:endParaRPr sz="3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800" spc="-5">
                <a:latin typeface="Calibri"/>
                <a:cs typeface="Calibri"/>
              </a:rPr>
              <a:t>SPECIFIC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OBJECTIVES/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EXTENDED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OBJECTIVES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Understanding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-2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concept</a:t>
            </a:r>
            <a:endParaRPr sz="1800">
              <a:latin typeface="Calibri"/>
              <a:cs typeface="Calibri"/>
            </a:endParaRPr>
          </a:p>
          <a:p>
            <a:pPr marL="355600" marR="18415" indent="-342900">
              <a:lnSpc>
                <a:spcPct val="114799"/>
              </a:lnSpc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5">
                <a:latin typeface="Calibri"/>
                <a:cs typeface="Calibri"/>
              </a:rPr>
              <a:t>Being </a:t>
            </a:r>
            <a:r>
              <a:rPr dirty="0" sz="1800" spc="-10">
                <a:latin typeface="Calibri"/>
                <a:cs typeface="Calibri"/>
              </a:rPr>
              <a:t>acquainted</a:t>
            </a:r>
            <a:r>
              <a:rPr dirty="0" sz="1800" spc="-5">
                <a:latin typeface="Calibri"/>
                <a:cs typeface="Calibri"/>
              </a:rPr>
              <a:t> with </a:t>
            </a:r>
            <a:r>
              <a:rPr dirty="0" sz="1800" spc="-10">
                <a:latin typeface="Calibri"/>
                <a:cs typeface="Calibri"/>
              </a:rPr>
              <a:t>prose</a:t>
            </a:r>
            <a:r>
              <a:rPr dirty="0" sz="1800" spc="-5">
                <a:latin typeface="Calibri"/>
                <a:cs typeface="Calibri"/>
              </a:rPr>
              <a:t> and </a:t>
            </a:r>
            <a:r>
              <a:rPr dirty="0" sz="1800" spc="-10">
                <a:latin typeface="Calibri"/>
                <a:cs typeface="Calibri"/>
              </a:rPr>
              <a:t>author’s </a:t>
            </a:r>
            <a:r>
              <a:rPr dirty="0" sz="1800" spc="-39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biography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Understanding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-3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idea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Appreciate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-10">
                <a:latin typeface="Calibri"/>
                <a:cs typeface="Calibri"/>
              </a:rPr>
              <a:t> language </a:t>
            </a:r>
            <a:r>
              <a:rPr dirty="0" sz="1800">
                <a:latin typeface="Calibri"/>
                <a:cs typeface="Calibri"/>
              </a:rPr>
              <a:t>of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 </a:t>
            </a:r>
            <a:r>
              <a:rPr dirty="0" sz="1800" spc="-10">
                <a:latin typeface="Calibri"/>
                <a:cs typeface="Calibri"/>
              </a:rPr>
              <a:t>prose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Developing</a:t>
            </a:r>
            <a:r>
              <a:rPr dirty="0" sz="1800" spc="-1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LSRW </a:t>
            </a:r>
            <a:r>
              <a:rPr dirty="0" sz="1800" spc="-5">
                <a:latin typeface="Calibri"/>
                <a:cs typeface="Calibri"/>
              </a:rPr>
              <a:t>Skills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096000" y="1066800"/>
              <a:ext cx="2247900" cy="3636264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66115" y="710564"/>
            <a:ext cx="3105785" cy="451484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5"/>
              <a:t>ABOUT</a:t>
            </a:r>
            <a:r>
              <a:rPr dirty="0" sz="2800" spc="-25"/>
              <a:t> </a:t>
            </a:r>
            <a:r>
              <a:rPr dirty="0" sz="2800" spc="-5"/>
              <a:t>THE</a:t>
            </a:r>
            <a:r>
              <a:rPr dirty="0" sz="2800" spc="-25"/>
              <a:t> </a:t>
            </a:r>
            <a:r>
              <a:rPr dirty="0" sz="2800" spc="-15"/>
              <a:t>AUTHOR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666115" y="1778635"/>
            <a:ext cx="4161790" cy="246316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1600" spc="-10">
                <a:latin typeface="Calibri"/>
                <a:cs typeface="Calibri"/>
              </a:rPr>
              <a:t>Oscar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Wilde,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in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full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Oscar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Fingal</a:t>
            </a:r>
            <a:r>
              <a:rPr dirty="0" sz="1600" spc="-5">
                <a:latin typeface="Calibri"/>
                <a:cs typeface="Calibri"/>
              </a:rPr>
              <a:t> O’Flahertie Wills 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Wilde,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(born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October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16,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1854,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Dublin,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Ireland— </a:t>
            </a:r>
            <a:r>
              <a:rPr dirty="0" sz="1600" spc="-5">
                <a:latin typeface="Calibri"/>
                <a:cs typeface="Calibri"/>
              </a:rPr>
              <a:t> died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November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30,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1900,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Paris,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France),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Irish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wit, 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poet, and </a:t>
            </a:r>
            <a:r>
              <a:rPr dirty="0" sz="1600" spc="-10">
                <a:latin typeface="Calibri"/>
                <a:cs typeface="Calibri"/>
              </a:rPr>
              <a:t>dramatist </a:t>
            </a:r>
            <a:r>
              <a:rPr dirty="0" sz="1600" spc="-5">
                <a:latin typeface="Calibri"/>
                <a:cs typeface="Calibri"/>
              </a:rPr>
              <a:t>whose</a:t>
            </a:r>
            <a:r>
              <a:rPr dirty="0" sz="1600" spc="-10">
                <a:latin typeface="Calibri"/>
                <a:cs typeface="Calibri"/>
              </a:rPr>
              <a:t> reputation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rests</a:t>
            </a:r>
            <a:r>
              <a:rPr dirty="0" sz="1600" spc="-5">
                <a:latin typeface="Calibri"/>
                <a:cs typeface="Calibri"/>
              </a:rPr>
              <a:t> on his 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only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novel,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 </a:t>
            </a:r>
            <a:r>
              <a:rPr dirty="0" sz="1600" spc="-10">
                <a:latin typeface="Calibri"/>
                <a:cs typeface="Calibri"/>
              </a:rPr>
              <a:t>Picture</a:t>
            </a:r>
            <a:r>
              <a:rPr dirty="0" sz="1600" spc="-5">
                <a:latin typeface="Calibri"/>
                <a:cs typeface="Calibri"/>
              </a:rPr>
              <a:t> of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Dorian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Gray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(1891),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and 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on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his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comic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masterpieces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Lady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Windermere’s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Fan </a:t>
            </a:r>
            <a:r>
              <a:rPr dirty="0" sz="1600" spc="-34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(1892)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and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Importance of Being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Earnest </a:t>
            </a:r>
            <a:r>
              <a:rPr dirty="0" sz="1600" spc="-5">
                <a:latin typeface="Calibri"/>
                <a:cs typeface="Calibri"/>
              </a:rPr>
              <a:t> (1895). He </a:t>
            </a:r>
            <a:r>
              <a:rPr dirty="0" sz="1600" spc="-10">
                <a:latin typeface="Calibri"/>
                <a:cs typeface="Calibri"/>
              </a:rPr>
              <a:t>was</a:t>
            </a:r>
            <a:r>
              <a:rPr dirty="0" sz="1600" spc="-5">
                <a:latin typeface="Calibri"/>
                <a:cs typeface="Calibri"/>
              </a:rPr>
              <a:t> a </a:t>
            </a:r>
            <a:r>
              <a:rPr dirty="0" sz="1600" spc="-10">
                <a:latin typeface="Calibri"/>
                <a:cs typeface="Calibri"/>
              </a:rPr>
              <a:t>spokesman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for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 </a:t>
            </a:r>
            <a:r>
              <a:rPr dirty="0" sz="1600" spc="-15">
                <a:latin typeface="Calibri"/>
                <a:cs typeface="Calibri"/>
              </a:rPr>
              <a:t>late</a:t>
            </a:r>
            <a:r>
              <a:rPr dirty="0" sz="1600" spc="-5">
                <a:latin typeface="Calibri"/>
                <a:cs typeface="Calibri"/>
              </a:rPr>
              <a:t> 19th- 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century </a:t>
            </a:r>
            <a:r>
              <a:rPr dirty="0" sz="1600" spc="-10">
                <a:latin typeface="Calibri"/>
                <a:cs typeface="Calibri"/>
              </a:rPr>
              <a:t>Aesthetic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movement</a:t>
            </a:r>
            <a:r>
              <a:rPr dirty="0" sz="1600" spc="-5">
                <a:latin typeface="Calibri"/>
                <a:cs typeface="Calibri"/>
              </a:rPr>
              <a:t> in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England,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which 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advocated</a:t>
            </a:r>
            <a:r>
              <a:rPr dirty="0" sz="1600" spc="-5">
                <a:latin typeface="Calibri"/>
                <a:cs typeface="Calibri"/>
              </a:rPr>
              <a:t> art </a:t>
            </a:r>
            <a:r>
              <a:rPr dirty="0" sz="1600" spc="-15">
                <a:latin typeface="Calibri"/>
                <a:cs typeface="Calibri"/>
              </a:rPr>
              <a:t>for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art’s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sake.</a:t>
            </a:r>
            <a:endParaRPr sz="16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96000" y="4876800"/>
              <a:ext cx="2286000" cy="11430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649467" y="618743"/>
              <a:ext cx="2877312" cy="3814572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1083310"/>
            <a:ext cx="1082675" cy="451484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5"/>
              <a:t>THEME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535940" y="2120265"/>
            <a:ext cx="3731260" cy="3042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latin typeface="Calibri"/>
                <a:cs typeface="Calibri"/>
              </a:rPr>
              <a:t>Of </a:t>
            </a:r>
            <a:r>
              <a:rPr dirty="0" sz="1800" spc="-10">
                <a:latin typeface="Calibri"/>
                <a:cs typeface="Calibri"/>
              </a:rPr>
              <a:t>Oscar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20">
                <a:latin typeface="Calibri"/>
                <a:cs typeface="Calibri"/>
              </a:rPr>
              <a:t>Wilde’s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various</a:t>
            </a:r>
            <a:r>
              <a:rPr dirty="0" sz="1800" spc="-5">
                <a:latin typeface="Calibri"/>
                <a:cs typeface="Calibri"/>
              </a:rPr>
              <a:t> short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works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for </a:t>
            </a:r>
            <a:r>
              <a:rPr dirty="0" sz="1800" spc="-39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children, </a:t>
            </a:r>
            <a:r>
              <a:rPr dirty="0" sz="1800" spc="15">
                <a:latin typeface="Calibri"/>
                <a:cs typeface="Calibri"/>
              </a:rPr>
              <a:t>‘The </a:t>
            </a:r>
            <a:r>
              <a:rPr dirty="0" sz="1800" spc="-10">
                <a:latin typeface="Calibri"/>
                <a:cs typeface="Calibri"/>
              </a:rPr>
              <a:t>Happy </a:t>
            </a:r>
            <a:r>
              <a:rPr dirty="0" sz="1800" spc="-5">
                <a:latin typeface="Calibri"/>
                <a:cs typeface="Calibri"/>
              </a:rPr>
              <a:t>Prince’ (1888)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occupies </a:t>
            </a:r>
            <a:r>
              <a:rPr dirty="0" sz="1800">
                <a:latin typeface="Calibri"/>
                <a:cs typeface="Calibri"/>
              </a:rPr>
              <a:t>a </a:t>
            </a:r>
            <a:r>
              <a:rPr dirty="0" sz="1800" spc="-5">
                <a:latin typeface="Calibri"/>
                <a:cs typeface="Calibri"/>
              </a:rPr>
              <a:t>special place as his </a:t>
            </a:r>
            <a:r>
              <a:rPr dirty="0" sz="1800" spc="-10">
                <a:latin typeface="Calibri"/>
                <a:cs typeface="Calibri"/>
              </a:rPr>
              <a:t>signature </a:t>
            </a:r>
            <a:r>
              <a:rPr dirty="0" sz="1800" spc="-39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tale, </a:t>
            </a:r>
            <a:r>
              <a:rPr dirty="0" sz="1800" spc="-5">
                <a:latin typeface="Calibri"/>
                <a:cs typeface="Calibri"/>
              </a:rPr>
              <a:t>and </a:t>
            </a:r>
            <a:r>
              <a:rPr dirty="0" sz="1800">
                <a:latin typeface="Calibri"/>
                <a:cs typeface="Calibri"/>
              </a:rPr>
              <a:t>is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perhaps </a:t>
            </a:r>
            <a:r>
              <a:rPr dirty="0" sz="1800" spc="-20">
                <a:latin typeface="Calibri"/>
                <a:cs typeface="Calibri"/>
              </a:rPr>
              <a:t>Wilde’s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definitive 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statement</a:t>
            </a:r>
            <a:r>
              <a:rPr dirty="0" sz="1800" spc="-5">
                <a:latin typeface="Calibri"/>
                <a:cs typeface="Calibri"/>
              </a:rPr>
              <a:t> about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 </a:t>
            </a:r>
            <a:r>
              <a:rPr dirty="0" sz="1800" spc="-10">
                <a:latin typeface="Calibri"/>
                <a:cs typeface="Calibri"/>
              </a:rPr>
              <a:t>relationship 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between </a:t>
            </a:r>
            <a:r>
              <a:rPr dirty="0" sz="1800" spc="-5">
                <a:latin typeface="Calibri"/>
                <a:cs typeface="Calibri"/>
              </a:rPr>
              <a:t>inner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and</a:t>
            </a:r>
            <a:r>
              <a:rPr dirty="0" sz="1800" spc="-10">
                <a:latin typeface="Calibri"/>
                <a:cs typeface="Calibri"/>
              </a:rPr>
              <a:t> outer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20">
                <a:latin typeface="Calibri"/>
                <a:cs typeface="Calibri"/>
              </a:rPr>
              <a:t>beauty.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15">
                <a:latin typeface="Calibri"/>
                <a:cs typeface="Calibri"/>
              </a:rPr>
              <a:t>‘The </a:t>
            </a:r>
            <a:r>
              <a:rPr dirty="0" sz="1800" spc="2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Happy </a:t>
            </a:r>
            <a:r>
              <a:rPr dirty="0" sz="1800" spc="-5">
                <a:latin typeface="Calibri"/>
                <a:cs typeface="Calibri"/>
              </a:rPr>
              <a:t>Prince’ </a:t>
            </a:r>
            <a:r>
              <a:rPr dirty="0" sz="1800">
                <a:latin typeface="Calibri"/>
                <a:cs typeface="Calibri"/>
              </a:rPr>
              <a:t>is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a</a:t>
            </a:r>
            <a:r>
              <a:rPr dirty="0" sz="1800" spc="-5">
                <a:latin typeface="Calibri"/>
                <a:cs typeface="Calibri"/>
              </a:rPr>
              <a:t> sad </a:t>
            </a:r>
            <a:r>
              <a:rPr dirty="0" sz="1800" spc="-10">
                <a:latin typeface="Calibri"/>
                <a:cs typeface="Calibri"/>
              </a:rPr>
              <a:t>tale that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clearly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owes </a:t>
            </a:r>
            <a:r>
              <a:rPr dirty="0" sz="1800" spc="-5">
                <a:latin typeface="Calibri"/>
                <a:cs typeface="Calibri"/>
              </a:rPr>
              <a:t>much </a:t>
            </a:r>
            <a:r>
              <a:rPr dirty="0" sz="1800" spc="-10">
                <a:latin typeface="Calibri"/>
                <a:cs typeface="Calibri"/>
              </a:rPr>
              <a:t>to </a:t>
            </a:r>
            <a:r>
              <a:rPr dirty="0" sz="1800" spc="-5">
                <a:latin typeface="Calibri"/>
                <a:cs typeface="Calibri"/>
              </a:rPr>
              <a:t>earlier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fairy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stories, </a:t>
            </a:r>
            <a:r>
              <a:rPr dirty="0" sz="1800" spc="-5">
                <a:latin typeface="Calibri"/>
                <a:cs typeface="Calibri"/>
              </a:rPr>
              <a:t> especially the </a:t>
            </a:r>
            <a:r>
              <a:rPr dirty="0" sz="1800" spc="-10">
                <a:latin typeface="Calibri"/>
                <a:cs typeface="Calibri"/>
              </a:rPr>
              <a:t>tales </a:t>
            </a:r>
            <a:r>
              <a:rPr dirty="0" sz="1800">
                <a:latin typeface="Calibri"/>
                <a:cs typeface="Calibri"/>
              </a:rPr>
              <a:t>of </a:t>
            </a:r>
            <a:r>
              <a:rPr dirty="0" sz="1800" spc="-5">
                <a:latin typeface="Calibri"/>
                <a:cs typeface="Calibri"/>
              </a:rPr>
              <a:t>Hans Christian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Andersen. </a:t>
            </a:r>
            <a:r>
              <a:rPr dirty="0" sz="1800" spc="-30">
                <a:latin typeface="Calibri"/>
                <a:cs typeface="Calibri"/>
              </a:rPr>
              <a:t>However, </a:t>
            </a:r>
            <a:r>
              <a:rPr dirty="0" sz="1800">
                <a:latin typeface="Calibri"/>
                <a:cs typeface="Calibri"/>
              </a:rPr>
              <a:t>it is </a:t>
            </a:r>
            <a:r>
              <a:rPr dirty="0" sz="1800" spc="-5">
                <a:latin typeface="Calibri"/>
                <a:cs typeface="Calibri"/>
              </a:rPr>
              <a:t>also </a:t>
            </a:r>
            <a:r>
              <a:rPr dirty="0" sz="1800">
                <a:latin typeface="Calibri"/>
                <a:cs typeface="Calibri"/>
              </a:rPr>
              <a:t>a </a:t>
            </a:r>
            <a:r>
              <a:rPr dirty="0" sz="1800" spc="-5">
                <a:latin typeface="Calibri"/>
                <a:cs typeface="Calibri"/>
              </a:rPr>
              <a:t>typically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Wildean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30">
                <a:latin typeface="Calibri"/>
                <a:cs typeface="Calibri"/>
              </a:rPr>
              <a:t>story.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96000" y="4876800"/>
              <a:ext cx="2286000" cy="11430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559552" y="573024"/>
              <a:ext cx="3055620" cy="395630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544955"/>
            <a:ext cx="5017135" cy="36772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600" spc="-5">
                <a:latin typeface="Calibri"/>
                <a:cs typeface="Calibri"/>
              </a:rPr>
              <a:t>The</a:t>
            </a:r>
            <a:r>
              <a:rPr dirty="0" sz="1600" spc="-10">
                <a:latin typeface="Calibri"/>
                <a:cs typeface="Calibri"/>
              </a:rPr>
              <a:t> swallow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at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last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knew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that </a:t>
            </a:r>
            <a:r>
              <a:rPr dirty="0" sz="1600" spc="-5">
                <a:latin typeface="Calibri"/>
                <a:cs typeface="Calibri"/>
              </a:rPr>
              <a:t>he </a:t>
            </a:r>
            <a:r>
              <a:rPr dirty="0" sz="1600" spc="-10">
                <a:latin typeface="Calibri"/>
                <a:cs typeface="Calibri"/>
              </a:rPr>
              <a:t>was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going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to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die.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Arial MT"/>
              <a:buChar char="•"/>
            </a:pPr>
            <a:endParaRPr sz="2150">
              <a:latin typeface="Calibri"/>
              <a:cs typeface="Calibri"/>
            </a:endParaRPr>
          </a:p>
          <a:p>
            <a:pPr marL="401320" indent="-388620">
              <a:lnSpc>
                <a:spcPct val="100000"/>
              </a:lnSpc>
              <a:buFont typeface="Arial MT"/>
              <a:buChar char="•"/>
              <a:tabLst>
                <a:tab pos="400685" algn="l"/>
                <a:tab pos="401320" algn="l"/>
              </a:tabLst>
            </a:pPr>
            <a:r>
              <a:rPr dirty="0" sz="1600" spc="-5">
                <a:latin typeface="Calibri"/>
                <a:cs typeface="Calibri"/>
              </a:rPr>
              <a:t>The</a:t>
            </a:r>
            <a:r>
              <a:rPr dirty="0" sz="1600" spc="-10">
                <a:latin typeface="Calibri"/>
                <a:cs typeface="Calibri"/>
              </a:rPr>
              <a:t> swallow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asked</a:t>
            </a:r>
            <a:r>
              <a:rPr dirty="0" sz="1600" spc="-5">
                <a:latin typeface="Calibri"/>
                <a:cs typeface="Calibri"/>
              </a:rPr>
              <a:t> the Prince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to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let </a:t>
            </a:r>
            <a:r>
              <a:rPr dirty="0" sz="1600" spc="-5">
                <a:latin typeface="Calibri"/>
                <a:cs typeface="Calibri"/>
              </a:rPr>
              <a:t>him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kiss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his hand.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Arial MT"/>
              <a:buChar char="•"/>
            </a:pPr>
            <a:endParaRPr sz="2150">
              <a:latin typeface="Calibri"/>
              <a:cs typeface="Calibri"/>
            </a:endParaRPr>
          </a:p>
          <a:p>
            <a:pPr marL="355600" marR="164465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600" spc="-5">
                <a:latin typeface="Calibri"/>
                <a:cs typeface="Calibri"/>
              </a:rPr>
              <a:t>The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Prince </a:t>
            </a:r>
            <a:r>
              <a:rPr dirty="0" sz="1600" spc="-10">
                <a:latin typeface="Calibri"/>
                <a:cs typeface="Calibri"/>
              </a:rPr>
              <a:t>told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him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that </a:t>
            </a:r>
            <a:r>
              <a:rPr dirty="0" sz="1600" spc="-5">
                <a:latin typeface="Calibri"/>
                <a:cs typeface="Calibri"/>
              </a:rPr>
              <a:t>he </a:t>
            </a:r>
            <a:r>
              <a:rPr dirty="0" sz="1600" spc="-10">
                <a:latin typeface="Calibri"/>
                <a:cs typeface="Calibri"/>
              </a:rPr>
              <a:t>was</a:t>
            </a:r>
            <a:r>
              <a:rPr dirty="0" sz="1600" spc="-5">
                <a:latin typeface="Calibri"/>
                <a:cs typeface="Calibri"/>
              </a:rPr>
              <a:t> happy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he</a:t>
            </a:r>
            <a:r>
              <a:rPr dirty="0" sz="1600" spc="-10">
                <a:latin typeface="Calibri"/>
                <a:cs typeface="Calibri"/>
              </a:rPr>
              <a:t> was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going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to </a:t>
            </a:r>
            <a:r>
              <a:rPr dirty="0" sz="1600" spc="-34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Egypt.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Arial MT"/>
              <a:buChar char="•"/>
            </a:pPr>
            <a:endParaRPr sz="21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600" spc="-5">
                <a:latin typeface="Calibri"/>
                <a:cs typeface="Calibri"/>
              </a:rPr>
              <a:t>So he</a:t>
            </a:r>
            <a:r>
              <a:rPr dirty="0" sz="1600" spc="-10">
                <a:latin typeface="Calibri"/>
                <a:cs typeface="Calibri"/>
              </a:rPr>
              <a:t> told</a:t>
            </a:r>
            <a:r>
              <a:rPr dirty="0" sz="1600" spc="-5">
                <a:latin typeface="Calibri"/>
                <a:cs typeface="Calibri"/>
              </a:rPr>
              <a:t> him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to</a:t>
            </a:r>
            <a:r>
              <a:rPr dirty="0" sz="1600" spc="-5">
                <a:latin typeface="Calibri"/>
                <a:cs typeface="Calibri"/>
              </a:rPr>
              <a:t> kiss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him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on the</a:t>
            </a:r>
            <a:r>
              <a:rPr dirty="0" sz="1600" spc="-10">
                <a:latin typeface="Calibri"/>
                <a:cs typeface="Calibri"/>
              </a:rPr>
              <a:t> lips.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Arial MT"/>
              <a:buChar char="•"/>
            </a:pPr>
            <a:endParaRPr sz="21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600" spc="-5">
                <a:latin typeface="Calibri"/>
                <a:cs typeface="Calibri"/>
              </a:rPr>
              <a:t>But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 </a:t>
            </a:r>
            <a:r>
              <a:rPr dirty="0" sz="1600" spc="-10">
                <a:latin typeface="Calibri"/>
                <a:cs typeface="Calibri"/>
              </a:rPr>
              <a:t>swallow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told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him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that</a:t>
            </a:r>
            <a:r>
              <a:rPr dirty="0" sz="1600" spc="-5">
                <a:latin typeface="Calibri"/>
                <a:cs typeface="Calibri"/>
              </a:rPr>
              <a:t> he </a:t>
            </a:r>
            <a:r>
              <a:rPr dirty="0" sz="1600" spc="-10">
                <a:latin typeface="Calibri"/>
                <a:cs typeface="Calibri"/>
              </a:rPr>
              <a:t>was</a:t>
            </a:r>
            <a:r>
              <a:rPr dirty="0" sz="1600" spc="-5">
                <a:latin typeface="Calibri"/>
                <a:cs typeface="Calibri"/>
              </a:rPr>
              <a:t> not</a:t>
            </a:r>
            <a:r>
              <a:rPr dirty="0" sz="1600" spc="-10">
                <a:latin typeface="Calibri"/>
                <a:cs typeface="Calibri"/>
              </a:rPr>
              <a:t> going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to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Egypt.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Arial MT"/>
              <a:buChar char="•"/>
            </a:pPr>
            <a:endParaRPr sz="2150">
              <a:latin typeface="Calibri"/>
              <a:cs typeface="Calibri"/>
            </a:endParaRPr>
          </a:p>
          <a:p>
            <a:pPr marL="355600" marR="187325" indent="-342900">
              <a:lnSpc>
                <a:spcPct val="100000"/>
              </a:lnSpc>
              <a:buFont typeface="Arial MT"/>
              <a:buChar char="•"/>
              <a:tabLst>
                <a:tab pos="400685" algn="l"/>
                <a:tab pos="401320" algn="l"/>
              </a:tabLst>
            </a:pPr>
            <a:r>
              <a:rPr dirty="0"/>
              <a:t>	</a:t>
            </a:r>
            <a:r>
              <a:rPr dirty="0" sz="1600" spc="-5">
                <a:latin typeface="Calibri"/>
                <a:cs typeface="Calibri"/>
              </a:rPr>
              <a:t>He</a:t>
            </a:r>
            <a:r>
              <a:rPr dirty="0" sz="1600" spc="-10">
                <a:latin typeface="Calibri"/>
                <a:cs typeface="Calibri"/>
              </a:rPr>
              <a:t> was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going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to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 house of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Death.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And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he </a:t>
            </a:r>
            <a:r>
              <a:rPr dirty="0" sz="1600" spc="-15">
                <a:latin typeface="Calibri"/>
                <a:cs typeface="Calibri"/>
              </a:rPr>
              <a:t>fell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down </a:t>
            </a:r>
            <a:r>
              <a:rPr dirty="0" sz="1600" spc="-34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dead.</a:t>
            </a:r>
            <a:endParaRPr sz="16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43489" y="753220"/>
              <a:ext cx="2954012" cy="268978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24600" y="5486400"/>
              <a:ext cx="2286000" cy="11430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43600" y="457199"/>
              <a:ext cx="2810255" cy="4526280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704850"/>
            <a:ext cx="4303395" cy="451484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5"/>
              <a:t>THE</a:t>
            </a:r>
            <a:r>
              <a:rPr dirty="0" sz="2800" spc="-15"/>
              <a:t> </a:t>
            </a:r>
            <a:r>
              <a:rPr dirty="0" sz="2800" spc="-5"/>
              <a:t>PRINCE’S</a:t>
            </a:r>
            <a:r>
              <a:rPr dirty="0" sz="2800" spc="-10"/>
              <a:t> </a:t>
            </a:r>
            <a:r>
              <a:rPr dirty="0" sz="2800" spc="-20"/>
              <a:t>HEART</a:t>
            </a:r>
            <a:r>
              <a:rPr dirty="0" sz="2800" spc="-15"/>
              <a:t> BREAKS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535940" y="1480819"/>
            <a:ext cx="4535170" cy="30930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600" spc="-25">
                <a:latin typeface="Calibri"/>
                <a:cs typeface="Calibri"/>
              </a:rPr>
              <a:t>At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that</a:t>
            </a:r>
            <a:r>
              <a:rPr dirty="0" sz="1600" spc="-5">
                <a:latin typeface="Calibri"/>
                <a:cs typeface="Calibri"/>
              </a:rPr>
              <a:t> moment </a:t>
            </a:r>
            <a:r>
              <a:rPr dirty="0" sz="1600" spc="-10">
                <a:latin typeface="Calibri"/>
                <a:cs typeface="Calibri"/>
              </a:rPr>
              <a:t>there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appeared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a </a:t>
            </a:r>
            <a:r>
              <a:rPr dirty="0" sz="1600" spc="-10">
                <a:latin typeface="Calibri"/>
                <a:cs typeface="Calibri"/>
              </a:rPr>
              <a:t>crack</a:t>
            </a:r>
            <a:r>
              <a:rPr dirty="0" sz="1600" spc="-5">
                <a:latin typeface="Calibri"/>
                <a:cs typeface="Calibri"/>
              </a:rPr>
              <a:t> in-side the </a:t>
            </a:r>
            <a:r>
              <a:rPr dirty="0" sz="1600" spc="-35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statue.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Arial MT"/>
              <a:buChar char="•"/>
            </a:pPr>
            <a:endParaRPr sz="21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600" spc="-5">
                <a:latin typeface="Calibri"/>
                <a:cs typeface="Calibri"/>
              </a:rPr>
              <a:t>The heart of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 Happy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Prince </a:t>
            </a:r>
            <a:r>
              <a:rPr dirty="0" sz="1600" spc="-25">
                <a:latin typeface="Calibri"/>
                <a:cs typeface="Calibri"/>
              </a:rPr>
              <a:t>broke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into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two.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Arial MT"/>
              <a:buChar char="•"/>
            </a:pPr>
            <a:endParaRPr sz="21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600" spc="-5">
                <a:latin typeface="Calibri"/>
                <a:cs typeface="Calibri"/>
              </a:rPr>
              <a:t>The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dead </a:t>
            </a:r>
            <a:r>
              <a:rPr dirty="0" sz="1600" spc="-10">
                <a:latin typeface="Calibri"/>
                <a:cs typeface="Calibri"/>
              </a:rPr>
              <a:t>swallow </a:t>
            </a:r>
            <a:r>
              <a:rPr dirty="0" sz="1600" spc="-15">
                <a:latin typeface="Calibri"/>
                <a:cs typeface="Calibri"/>
              </a:rPr>
              <a:t>lay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at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its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feet.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Arial MT"/>
              <a:buChar char="•"/>
            </a:pPr>
            <a:endParaRPr sz="2150">
              <a:latin typeface="Calibri"/>
              <a:cs typeface="Calibri"/>
            </a:endParaRPr>
          </a:p>
          <a:p>
            <a:pPr marL="355600" marR="606425" indent="-342900">
              <a:lnSpc>
                <a:spcPct val="100000"/>
              </a:lnSpc>
              <a:buFont typeface="Arial MT"/>
              <a:buChar char="•"/>
              <a:tabLst>
                <a:tab pos="400685" algn="l"/>
                <a:tab pos="401320" algn="l"/>
              </a:tabLst>
            </a:pPr>
            <a:r>
              <a:rPr dirty="0"/>
              <a:t>	</a:t>
            </a:r>
            <a:r>
              <a:rPr dirty="0" sz="1600" spc="-5">
                <a:latin typeface="Calibri"/>
                <a:cs typeface="Calibri"/>
              </a:rPr>
              <a:t>The</a:t>
            </a:r>
            <a:r>
              <a:rPr dirty="0" sz="1600" spc="-10">
                <a:latin typeface="Calibri"/>
                <a:cs typeface="Calibri"/>
              </a:rPr>
              <a:t> next</a:t>
            </a:r>
            <a:r>
              <a:rPr dirty="0" sz="1600" spc="-5">
                <a:latin typeface="Calibri"/>
                <a:cs typeface="Calibri"/>
              </a:rPr>
              <a:t> morning the </a:t>
            </a:r>
            <a:r>
              <a:rPr dirty="0" sz="1600" spc="-15">
                <a:latin typeface="Calibri"/>
                <a:cs typeface="Calibri"/>
              </a:rPr>
              <a:t>Mayor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and the </a:t>
            </a:r>
            <a:r>
              <a:rPr dirty="0" sz="1600" spc="-45">
                <a:latin typeface="Calibri"/>
                <a:cs typeface="Calibri"/>
              </a:rPr>
              <a:t>Town </a:t>
            </a:r>
            <a:r>
              <a:rPr dirty="0" sz="1600" spc="-35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Councillors came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that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45">
                <a:latin typeface="Calibri"/>
                <a:cs typeface="Calibri"/>
              </a:rPr>
              <a:t>way.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Arial MT"/>
              <a:buChar char="•"/>
            </a:pPr>
            <a:endParaRPr sz="21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600" spc="-10">
                <a:latin typeface="Calibri"/>
                <a:cs typeface="Calibri"/>
              </a:rPr>
              <a:t>They</a:t>
            </a:r>
            <a:r>
              <a:rPr dirty="0" sz="1600" spc="-15">
                <a:latin typeface="Calibri"/>
                <a:cs typeface="Calibri"/>
              </a:rPr>
              <a:t> looked</a:t>
            </a:r>
            <a:r>
              <a:rPr dirty="0" sz="1600" spc="-10">
                <a:latin typeface="Calibri"/>
                <a:cs typeface="Calibri"/>
              </a:rPr>
              <a:t> at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statue.</a:t>
            </a:r>
            <a:endParaRPr sz="16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00800" y="5562600"/>
              <a:ext cx="2286000" cy="11430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953000" y="1776984"/>
              <a:ext cx="4012692" cy="3304032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704850"/>
            <a:ext cx="4081779" cy="878205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2800" spc="-5"/>
              <a:t>THE</a:t>
            </a:r>
            <a:r>
              <a:rPr dirty="0" sz="2800" spc="-15"/>
              <a:t> </a:t>
            </a:r>
            <a:r>
              <a:rPr dirty="0" sz="2800" spc="-85"/>
              <a:t>STATUE</a:t>
            </a:r>
            <a:r>
              <a:rPr dirty="0" sz="2800" spc="-10"/>
              <a:t> </a:t>
            </a:r>
            <a:r>
              <a:rPr dirty="0" sz="2800" spc="-15"/>
              <a:t>BREAKS</a:t>
            </a:r>
            <a:r>
              <a:rPr dirty="0" sz="2800" spc="-10"/>
              <a:t> </a:t>
            </a:r>
            <a:r>
              <a:rPr dirty="0" sz="2800" spc="-5"/>
              <a:t>AND IS </a:t>
            </a:r>
            <a:r>
              <a:rPr dirty="0" sz="2800" spc="-620"/>
              <a:t> </a:t>
            </a:r>
            <a:r>
              <a:rPr dirty="0" sz="2800" spc="-40"/>
              <a:t>MELTED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535940" y="2273300"/>
            <a:ext cx="4559935" cy="25088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600" spc="-10">
                <a:latin typeface="Calibri"/>
                <a:cs typeface="Calibri"/>
              </a:rPr>
              <a:t>They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declared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that</a:t>
            </a:r>
            <a:r>
              <a:rPr dirty="0" sz="1600" spc="-5">
                <a:latin typeface="Calibri"/>
                <a:cs typeface="Calibri"/>
              </a:rPr>
              <a:t> the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Happy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Prince </a:t>
            </a:r>
            <a:r>
              <a:rPr dirty="0" sz="1600" spc="-10">
                <a:latin typeface="Calibri"/>
                <a:cs typeface="Calibri"/>
              </a:rPr>
              <a:t>was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no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longer </a:t>
            </a:r>
            <a:r>
              <a:rPr dirty="0" sz="1600" spc="-34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beautiful.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Arial MT"/>
              <a:buChar char="•"/>
            </a:pPr>
            <a:endParaRPr sz="2150">
              <a:latin typeface="Calibri"/>
              <a:cs typeface="Calibri"/>
            </a:endParaRPr>
          </a:p>
          <a:p>
            <a:pPr marL="401320" indent="-388620">
              <a:lnSpc>
                <a:spcPct val="100000"/>
              </a:lnSpc>
              <a:buFont typeface="Arial MT"/>
              <a:buChar char="•"/>
              <a:tabLst>
                <a:tab pos="400685" algn="l"/>
                <a:tab pos="401320" algn="l"/>
              </a:tabLst>
            </a:pPr>
            <a:r>
              <a:rPr dirty="0" sz="1600" spc="-5">
                <a:latin typeface="Calibri"/>
                <a:cs typeface="Calibri"/>
              </a:rPr>
              <a:t>So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he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was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no </a:t>
            </a:r>
            <a:r>
              <a:rPr dirty="0" sz="1600" spc="-10">
                <a:latin typeface="Calibri"/>
                <a:cs typeface="Calibri"/>
              </a:rPr>
              <a:t>longer </a:t>
            </a:r>
            <a:r>
              <a:rPr dirty="0" sz="1600" spc="-5">
                <a:latin typeface="Calibri"/>
                <a:cs typeface="Calibri"/>
              </a:rPr>
              <a:t>useful.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Arial MT"/>
              <a:buChar char="•"/>
            </a:pPr>
            <a:endParaRPr sz="21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600" spc="-5">
                <a:latin typeface="Calibri"/>
                <a:cs typeface="Calibri"/>
              </a:rPr>
              <a:t>Then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they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melted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 </a:t>
            </a:r>
            <a:r>
              <a:rPr dirty="0" sz="1600" spc="-15">
                <a:latin typeface="Calibri"/>
                <a:cs typeface="Calibri"/>
              </a:rPr>
              <a:t>statue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in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a furnace.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Arial MT"/>
              <a:buChar char="•"/>
            </a:pPr>
            <a:endParaRPr sz="2150">
              <a:latin typeface="Calibri"/>
              <a:cs typeface="Calibri"/>
            </a:endParaRPr>
          </a:p>
          <a:p>
            <a:pPr marL="355600" marR="252729" indent="-342900">
              <a:lnSpc>
                <a:spcPct val="100000"/>
              </a:lnSpc>
              <a:buFont typeface="Arial MT"/>
              <a:buChar char="•"/>
              <a:tabLst>
                <a:tab pos="400685" algn="l"/>
                <a:tab pos="401320" algn="l"/>
              </a:tabLst>
            </a:pPr>
            <a:r>
              <a:rPr dirty="0"/>
              <a:t>	</a:t>
            </a:r>
            <a:r>
              <a:rPr dirty="0" sz="1600" spc="-5">
                <a:latin typeface="Calibri"/>
                <a:cs typeface="Calibri"/>
              </a:rPr>
              <a:t>But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 </a:t>
            </a:r>
            <a:r>
              <a:rPr dirty="0" sz="1600" spc="-20">
                <a:latin typeface="Calibri"/>
                <a:cs typeface="Calibri"/>
              </a:rPr>
              <a:t>broken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heart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didn’t melt.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It</a:t>
            </a:r>
            <a:r>
              <a:rPr dirty="0" sz="1600" spc="-10">
                <a:latin typeface="Calibri"/>
                <a:cs typeface="Calibri"/>
              </a:rPr>
              <a:t> was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thrown </a:t>
            </a:r>
            <a:r>
              <a:rPr dirty="0" sz="1600" spc="-345">
                <a:latin typeface="Calibri"/>
                <a:cs typeface="Calibri"/>
              </a:rPr>
              <a:t> </a:t>
            </a:r>
            <a:r>
              <a:rPr dirty="0" sz="1600" spc="-40">
                <a:latin typeface="Calibri"/>
                <a:cs typeface="Calibri"/>
              </a:rPr>
              <a:t>away.</a:t>
            </a:r>
            <a:endParaRPr sz="16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77000" y="5562600"/>
              <a:ext cx="2286000" cy="11430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201411" y="1001267"/>
              <a:ext cx="3700272" cy="3968496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821689"/>
            <a:ext cx="4009390" cy="835025"/>
          </a:xfrm>
          <a:prstGeom prst="rect"/>
        </p:spPr>
        <p:txBody>
          <a:bodyPr wrap="square" lIns="0" tIns="60325" rIns="0" bIns="0" rtlCol="0" vert="horz">
            <a:spAutoFit/>
          </a:bodyPr>
          <a:lstStyle/>
          <a:p>
            <a:pPr marL="12700" marR="5080">
              <a:lnSpc>
                <a:spcPts val="3020"/>
              </a:lnSpc>
              <a:spcBef>
                <a:spcPts val="475"/>
              </a:spcBef>
            </a:pPr>
            <a:r>
              <a:rPr dirty="0" sz="2800" spc="-5"/>
              <a:t>GOD</a:t>
            </a:r>
            <a:r>
              <a:rPr dirty="0" sz="2800" spc="-10"/>
              <a:t> ASKS </a:t>
            </a:r>
            <a:r>
              <a:rPr dirty="0" sz="2800" spc="-15"/>
              <a:t>FOR TWO</a:t>
            </a:r>
            <a:r>
              <a:rPr dirty="0" sz="2800" spc="-10"/>
              <a:t> </a:t>
            </a:r>
            <a:r>
              <a:rPr dirty="0" sz="2800" spc="-15"/>
              <a:t>MOST </a:t>
            </a:r>
            <a:r>
              <a:rPr dirty="0" sz="2800" spc="-615"/>
              <a:t> </a:t>
            </a:r>
            <a:r>
              <a:rPr dirty="0" sz="2800" spc="-10"/>
              <a:t>PRECIOUS</a:t>
            </a:r>
            <a:r>
              <a:rPr dirty="0" sz="2800"/>
              <a:t> </a:t>
            </a:r>
            <a:r>
              <a:rPr dirty="0" sz="2800" spc="-5"/>
              <a:t>THINGS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535940" y="2129789"/>
            <a:ext cx="4298315" cy="2748915"/>
          </a:xfrm>
          <a:prstGeom prst="rect">
            <a:avLst/>
          </a:prstGeom>
        </p:spPr>
        <p:txBody>
          <a:bodyPr wrap="square" lIns="0" tIns="39370" rIns="0" bIns="0" rtlCol="0" vert="horz">
            <a:spAutoFit/>
          </a:bodyPr>
          <a:lstStyle/>
          <a:p>
            <a:pPr marL="355600" marR="220979" indent="-342900">
              <a:lnSpc>
                <a:spcPts val="1730"/>
              </a:lnSpc>
              <a:spcBef>
                <a:spcPts val="31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600" spc="-5">
                <a:latin typeface="Calibri"/>
                <a:cs typeface="Calibri"/>
              </a:rPr>
              <a:t>God </a:t>
            </a:r>
            <a:r>
              <a:rPr dirty="0" sz="1600" spc="-15">
                <a:latin typeface="Calibri"/>
                <a:cs typeface="Calibri"/>
              </a:rPr>
              <a:t>asked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one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of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His</a:t>
            </a:r>
            <a:r>
              <a:rPr dirty="0" sz="1600" spc="-10">
                <a:latin typeface="Calibri"/>
                <a:cs typeface="Calibri"/>
              </a:rPr>
              <a:t> Angels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to</a:t>
            </a:r>
            <a:r>
              <a:rPr dirty="0" sz="1600" spc="-5">
                <a:latin typeface="Calibri"/>
                <a:cs typeface="Calibri"/>
              </a:rPr>
              <a:t> bring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Him the </a:t>
            </a:r>
            <a:r>
              <a:rPr dirty="0" sz="1600" spc="-34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two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most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precious</a:t>
            </a:r>
            <a:r>
              <a:rPr dirty="0" sz="1600" spc="-5">
                <a:latin typeface="Calibri"/>
                <a:cs typeface="Calibri"/>
              </a:rPr>
              <a:t> things in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25">
                <a:latin typeface="Calibri"/>
                <a:cs typeface="Calibri"/>
              </a:rPr>
              <a:t>city.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 MT"/>
              <a:buChar char="•"/>
            </a:pPr>
            <a:endParaRPr sz="2000">
              <a:latin typeface="Calibri"/>
              <a:cs typeface="Calibri"/>
            </a:endParaRPr>
          </a:p>
          <a:p>
            <a:pPr marL="355600" marR="82550" indent="-342900">
              <a:lnSpc>
                <a:spcPts val="1730"/>
              </a:lnSpc>
              <a:spcBef>
                <a:spcPts val="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600" spc="-5">
                <a:latin typeface="Calibri"/>
                <a:cs typeface="Calibri"/>
              </a:rPr>
              <a:t>The</a:t>
            </a:r>
            <a:r>
              <a:rPr dirty="0" sz="1600" spc="-10">
                <a:latin typeface="Calibri"/>
                <a:cs typeface="Calibri"/>
              </a:rPr>
              <a:t> Angel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brought</a:t>
            </a:r>
            <a:r>
              <a:rPr dirty="0" sz="1600" spc="-5">
                <a:latin typeface="Calibri"/>
                <a:cs typeface="Calibri"/>
              </a:rPr>
              <a:t> Him the leaden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heart of the </a:t>
            </a:r>
            <a:r>
              <a:rPr dirty="0" sz="1600" spc="-34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Happy Prince and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dead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bird.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 MT"/>
              <a:buChar char="•"/>
            </a:pPr>
            <a:endParaRPr sz="2000">
              <a:latin typeface="Calibri"/>
              <a:cs typeface="Calibri"/>
            </a:endParaRPr>
          </a:p>
          <a:p>
            <a:pPr marL="355600" marR="5080" indent="-342900">
              <a:lnSpc>
                <a:spcPts val="173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600" spc="-5">
                <a:latin typeface="Calibri"/>
                <a:cs typeface="Calibri"/>
              </a:rPr>
              <a:t>God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told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that</a:t>
            </a:r>
            <a:r>
              <a:rPr dirty="0" sz="1600" spc="-5">
                <a:latin typeface="Calibri"/>
                <a:cs typeface="Calibri"/>
              </a:rPr>
              <a:t> in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 </a:t>
            </a:r>
            <a:r>
              <a:rPr dirty="0" sz="1600" spc="-15">
                <a:latin typeface="Calibri"/>
                <a:cs typeface="Calibri"/>
              </a:rPr>
              <a:t>garden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of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Paradise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 </a:t>
            </a:r>
            <a:r>
              <a:rPr dirty="0" sz="1600" spc="-10">
                <a:latin typeface="Calibri"/>
                <a:cs typeface="Calibri"/>
              </a:rPr>
              <a:t>little </a:t>
            </a:r>
            <a:r>
              <a:rPr dirty="0" sz="1600" spc="-34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bird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would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sing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35">
                <a:latin typeface="Calibri"/>
                <a:cs typeface="Calibri"/>
              </a:rPr>
              <a:t>forever.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Arial MT"/>
              <a:buChar char="•"/>
            </a:pPr>
            <a:endParaRPr sz="2000">
              <a:latin typeface="Calibri"/>
              <a:cs typeface="Calibri"/>
            </a:endParaRPr>
          </a:p>
          <a:p>
            <a:pPr marL="355600" marR="174625" indent="-342900">
              <a:lnSpc>
                <a:spcPts val="173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600" spc="-5">
                <a:latin typeface="Calibri"/>
                <a:cs typeface="Calibri"/>
              </a:rPr>
              <a:t>The Happy Prince </a:t>
            </a:r>
            <a:r>
              <a:rPr dirty="0" sz="1600" spc="-10">
                <a:latin typeface="Calibri"/>
                <a:cs typeface="Calibri"/>
              </a:rPr>
              <a:t>would praise </a:t>
            </a:r>
            <a:r>
              <a:rPr dirty="0" sz="1600" spc="-5">
                <a:latin typeface="Calibri"/>
                <a:cs typeface="Calibri"/>
              </a:rPr>
              <a:t>Him </a:t>
            </a:r>
            <a:r>
              <a:rPr dirty="0" sz="1600" spc="-15">
                <a:latin typeface="Calibri"/>
                <a:cs typeface="Calibri"/>
              </a:rPr>
              <a:t>forever </a:t>
            </a:r>
            <a:r>
              <a:rPr dirty="0" sz="1600" spc="-5">
                <a:latin typeface="Calibri"/>
                <a:cs typeface="Calibri"/>
              </a:rPr>
              <a:t>in </a:t>
            </a:r>
            <a:r>
              <a:rPr dirty="0" sz="1600" spc="-35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His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city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of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gold.</a:t>
            </a:r>
            <a:endParaRPr sz="16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77000" y="5638800"/>
              <a:ext cx="2286000" cy="11430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105400" y="914400"/>
              <a:ext cx="3500628" cy="4526280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2022-04-01T18:54:42Z</dcterms:created>
  <dcterms:modified xsi:type="dcterms:W3CDTF">2022-04-01T18:54:42Z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2021-07-23T00:00:00Z</vt:filetime>
  </property>
  <property fmtid="{D5CDD505-2E9C-101B-9397-08002B2CF9AE}" pid="3" name="Creator">
    <vt:lpwstr>WPS Presentation</vt:lpwstr>
  </property>
  <property fmtid="{D5CDD505-2E9C-101B-9397-08002B2CF9AE}" pid="4" name="LastSaved">
    <vt:filetime>2022-04-01T00:00:00Z</vt:filetime>
  </property>
</Properties>
</file>