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12189" y="2252979"/>
            <a:ext cx="7119620" cy="17805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1976755"/>
            <a:ext cx="8072119" cy="21685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jp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28.jpg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8.png"/><Relationship Id="rId8" Type="http://schemas.openxmlformats.org/officeDocument/2006/relationships/image" Target="../media/image9.png"/><Relationship Id="rId9" Type="http://schemas.openxmlformats.org/officeDocument/2006/relationships/image" Target="../media/image10.png"/><Relationship Id="rId10" Type="http://schemas.openxmlformats.org/officeDocument/2006/relationships/image" Target="../media/image11.png"/><Relationship Id="rId11" Type="http://schemas.openxmlformats.org/officeDocument/2006/relationships/image" Target="../media/image12.png"/><Relationship Id="rId12" Type="http://schemas.openxmlformats.org/officeDocument/2006/relationships/image" Target="../media/image13.png"/><Relationship Id="rId13" Type="http://schemas.openxmlformats.org/officeDocument/2006/relationships/image" Target="../media/image14.png"/><Relationship Id="rId14" Type="http://schemas.openxmlformats.org/officeDocument/2006/relationships/image" Target="../media/image15.png"/><Relationship Id="rId15" Type="http://schemas.openxmlformats.org/officeDocument/2006/relationships/image" Target="../media/image16.png"/><Relationship Id="rId16" Type="http://schemas.openxmlformats.org/officeDocument/2006/relationships/image" Target="../media/image17.png"/><Relationship Id="rId17" Type="http://schemas.openxmlformats.org/officeDocument/2006/relationships/image" Target="../media/image18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19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20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21.jp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2.png"/><Relationship Id="rId3" Type="http://schemas.openxmlformats.org/officeDocument/2006/relationships/image" Target="../media/image2.png"/><Relationship Id="rId4" Type="http://schemas.openxmlformats.org/officeDocument/2006/relationships/image" Target="../media/image23.jp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4.png"/><Relationship Id="rId3" Type="http://schemas.openxmlformats.org/officeDocument/2006/relationships/image" Target="../media/image2.png"/><Relationship Id="rId4" Type="http://schemas.openxmlformats.org/officeDocument/2006/relationships/image" Target="../media/image25.jp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26.jp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27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3540" y="2407793"/>
            <a:ext cx="3491865" cy="2311400"/>
          </a:xfrm>
          <a:prstGeom prst="rect">
            <a:avLst/>
          </a:prstGeom>
        </p:spPr>
        <p:txBody>
          <a:bodyPr wrap="square" lIns="0" tIns="889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dirty="0" sz="2500" spc="-10" b="1">
                <a:latin typeface="Calibri"/>
                <a:cs typeface="Calibri"/>
              </a:rPr>
              <a:t>STD-IX</a:t>
            </a:r>
            <a:endParaRPr sz="2500">
              <a:latin typeface="Calibri"/>
              <a:cs typeface="Calibri"/>
            </a:endParaRPr>
          </a:p>
          <a:p>
            <a:pPr marL="12700" marR="611505">
              <a:lnSpc>
                <a:spcPct val="120000"/>
              </a:lnSpc>
            </a:pPr>
            <a:r>
              <a:rPr dirty="0" sz="2500" spc="-10" b="1">
                <a:latin typeface="Calibri"/>
                <a:cs typeface="Calibri"/>
              </a:rPr>
              <a:t>SUBJECT- </a:t>
            </a:r>
            <a:r>
              <a:rPr dirty="0" sz="2500" spc="-25" b="1">
                <a:latin typeface="Calibri"/>
                <a:cs typeface="Calibri"/>
              </a:rPr>
              <a:t>LITERATURE </a:t>
            </a:r>
            <a:r>
              <a:rPr dirty="0" sz="2500" spc="-555" b="1">
                <a:latin typeface="Calibri"/>
                <a:cs typeface="Calibri"/>
              </a:rPr>
              <a:t> </a:t>
            </a:r>
            <a:r>
              <a:rPr dirty="0" sz="2500" spc="-5" b="1">
                <a:latin typeface="Calibri"/>
                <a:cs typeface="Calibri"/>
              </a:rPr>
              <a:t>CHAPTER - 5</a:t>
            </a:r>
            <a:endParaRPr sz="2500">
              <a:latin typeface="Calibri"/>
              <a:cs typeface="Calibri"/>
            </a:endParaRPr>
          </a:p>
          <a:p>
            <a:pPr marL="12700" marR="5080">
              <a:lnSpc>
                <a:spcPct val="120000"/>
              </a:lnSpc>
            </a:pPr>
            <a:r>
              <a:rPr dirty="0" sz="2500" spc="-15" b="1">
                <a:latin typeface="Calibri"/>
                <a:cs typeface="Calibri"/>
              </a:rPr>
              <a:t>TOPIC- </a:t>
            </a:r>
            <a:r>
              <a:rPr dirty="0" sz="2500" spc="-5" b="1">
                <a:latin typeface="Calibri"/>
                <a:cs typeface="Calibri"/>
              </a:rPr>
              <a:t>THE </a:t>
            </a:r>
            <a:r>
              <a:rPr dirty="0" sz="2500" spc="-10" b="1">
                <a:latin typeface="Calibri"/>
                <a:cs typeface="Calibri"/>
              </a:rPr>
              <a:t>HAPPY </a:t>
            </a:r>
            <a:r>
              <a:rPr dirty="0" sz="2500" spc="-5" b="1">
                <a:latin typeface="Calibri"/>
                <a:cs typeface="Calibri"/>
              </a:rPr>
              <a:t>PRINCE </a:t>
            </a:r>
            <a:r>
              <a:rPr dirty="0" sz="2500" spc="-555" b="1">
                <a:latin typeface="Calibri"/>
                <a:cs typeface="Calibri"/>
              </a:rPr>
              <a:t> </a:t>
            </a:r>
            <a:r>
              <a:rPr dirty="0" sz="2500" spc="-5" b="1">
                <a:latin typeface="Calibri"/>
                <a:cs typeface="Calibri"/>
              </a:rPr>
              <a:t>PERIOD-2</a:t>
            </a:r>
            <a:endParaRPr sz="25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761861" y="1629564"/>
              <a:ext cx="1728135" cy="283732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3399" y="457199"/>
              <a:ext cx="1578864" cy="783336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04800" y="4648200"/>
              <a:ext cx="8610600" cy="1905000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751840"/>
            <a:ext cx="4141470" cy="7569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400"/>
              <a:t>THE </a:t>
            </a:r>
            <a:r>
              <a:rPr dirty="0" sz="2400" spc="-30"/>
              <a:t>SWALLOW </a:t>
            </a:r>
            <a:r>
              <a:rPr dirty="0" sz="2400" spc="-5"/>
              <a:t>RETURNS </a:t>
            </a:r>
            <a:r>
              <a:rPr dirty="0" sz="2400" spc="-35"/>
              <a:t>TO </a:t>
            </a:r>
            <a:r>
              <a:rPr dirty="0" sz="2400"/>
              <a:t>THE </a:t>
            </a:r>
            <a:r>
              <a:rPr dirty="0" sz="2400" spc="-530"/>
              <a:t> </a:t>
            </a:r>
            <a:r>
              <a:rPr dirty="0" sz="2400" spc="-10"/>
              <a:t>HAPPY</a:t>
            </a:r>
            <a:r>
              <a:rPr dirty="0" sz="2400" spc="-5"/>
              <a:t> PRINCE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535940" y="1976755"/>
            <a:ext cx="4468495" cy="216852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55600" marR="156845" indent="-34290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600" spc="-5">
                <a:latin typeface="Calibri"/>
                <a:cs typeface="Calibri"/>
              </a:rPr>
              <a:t>The </a:t>
            </a:r>
            <a:r>
              <a:rPr dirty="0" sz="1600" spc="-10">
                <a:latin typeface="Calibri"/>
                <a:cs typeface="Calibri"/>
              </a:rPr>
              <a:t>playwright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saw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 </a:t>
            </a:r>
            <a:r>
              <a:rPr dirty="0" sz="1600" spc="-10">
                <a:latin typeface="Calibri"/>
                <a:cs typeface="Calibri"/>
              </a:rPr>
              <a:t>sapphire.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He </a:t>
            </a:r>
            <a:r>
              <a:rPr dirty="0" sz="1600" spc="-10">
                <a:latin typeface="Calibri"/>
                <a:cs typeface="Calibri"/>
              </a:rPr>
              <a:t>was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25">
                <a:latin typeface="Calibri"/>
                <a:cs typeface="Calibri"/>
              </a:rPr>
              <a:t>happy. </a:t>
            </a:r>
            <a:r>
              <a:rPr dirty="0" sz="1600" spc="-34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Now he hoped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to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finish the </a:t>
            </a:r>
            <a:r>
              <a:rPr dirty="0" sz="1600" spc="-35">
                <a:latin typeface="Calibri"/>
                <a:cs typeface="Calibri"/>
              </a:rPr>
              <a:t>play.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Arial MT"/>
              <a:buChar char="•"/>
            </a:pPr>
            <a:endParaRPr sz="2150">
              <a:latin typeface="Calibri"/>
              <a:cs typeface="Calibri"/>
            </a:endParaRPr>
          </a:p>
          <a:p>
            <a:pPr marL="355600" marR="257175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600" spc="-5">
                <a:latin typeface="Calibri"/>
                <a:cs typeface="Calibri"/>
              </a:rPr>
              <a:t>The</a:t>
            </a:r>
            <a:r>
              <a:rPr dirty="0" sz="1600" spc="-10">
                <a:latin typeface="Calibri"/>
                <a:cs typeface="Calibri"/>
              </a:rPr>
              <a:t> swallow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went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to</a:t>
            </a:r>
            <a:r>
              <a:rPr dirty="0" sz="1600" spc="-5">
                <a:latin typeface="Calibri"/>
                <a:cs typeface="Calibri"/>
              </a:rPr>
              <a:t> the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Happy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Prince. He</a:t>
            </a:r>
            <a:r>
              <a:rPr dirty="0" sz="1600" spc="-10">
                <a:latin typeface="Calibri"/>
                <a:cs typeface="Calibri"/>
              </a:rPr>
              <a:t> told </a:t>
            </a:r>
            <a:r>
              <a:rPr dirty="0" sz="1600" spc="-34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him </a:t>
            </a:r>
            <a:r>
              <a:rPr dirty="0" sz="1600" spc="-10">
                <a:latin typeface="Calibri"/>
                <a:cs typeface="Calibri"/>
              </a:rPr>
              <a:t>that</a:t>
            </a:r>
            <a:r>
              <a:rPr dirty="0" sz="1600" spc="-5">
                <a:latin typeface="Calibri"/>
                <a:cs typeface="Calibri"/>
              </a:rPr>
              <a:t> he had </a:t>
            </a:r>
            <a:r>
              <a:rPr dirty="0" sz="1600" spc="-10">
                <a:latin typeface="Calibri"/>
                <a:cs typeface="Calibri"/>
              </a:rPr>
              <a:t>come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to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bid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him </a:t>
            </a:r>
            <a:r>
              <a:rPr dirty="0" sz="1600" spc="-10">
                <a:latin typeface="Calibri"/>
                <a:cs typeface="Calibri"/>
              </a:rPr>
              <a:t>goodbye.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Arial MT"/>
              <a:buChar char="•"/>
            </a:pPr>
            <a:endParaRPr sz="215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buFont typeface="Arial MT"/>
              <a:buChar char="•"/>
              <a:tabLst>
                <a:tab pos="400685" algn="l"/>
                <a:tab pos="401320" algn="l"/>
              </a:tabLst>
            </a:pPr>
            <a:r>
              <a:rPr dirty="0"/>
              <a:t>	</a:t>
            </a:r>
            <a:r>
              <a:rPr dirty="0" sz="1600" spc="-5">
                <a:latin typeface="Calibri"/>
                <a:cs typeface="Calibri"/>
              </a:rPr>
              <a:t>But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Happy Prince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asked</a:t>
            </a:r>
            <a:r>
              <a:rPr dirty="0" sz="1600" spc="-5">
                <a:latin typeface="Calibri"/>
                <a:cs typeface="Calibri"/>
              </a:rPr>
              <a:t> him </a:t>
            </a:r>
            <a:r>
              <a:rPr dirty="0" sz="1600" spc="-15">
                <a:latin typeface="Calibri"/>
                <a:cs typeface="Calibri"/>
              </a:rPr>
              <a:t>to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stay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one</a:t>
            </a:r>
            <a:r>
              <a:rPr dirty="0" sz="1600" spc="-10">
                <a:latin typeface="Calibri"/>
                <a:cs typeface="Calibri"/>
              </a:rPr>
              <a:t> more </a:t>
            </a:r>
            <a:r>
              <a:rPr dirty="0" sz="1600" spc="-35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night.</a:t>
            </a:r>
            <a:endParaRPr sz="16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96000" y="4876800"/>
              <a:ext cx="2286000" cy="11430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48300" y="624839"/>
              <a:ext cx="3140963" cy="3756660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3540" y="401320"/>
            <a:ext cx="1325880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40"/>
              <a:t>V</a:t>
            </a:r>
            <a:r>
              <a:rPr dirty="0" sz="1800" spc="-5"/>
              <a:t>O</a:t>
            </a:r>
            <a:r>
              <a:rPr dirty="0" sz="1800"/>
              <a:t>C</a:t>
            </a:r>
            <a:r>
              <a:rPr dirty="0" sz="1800" spc="-5"/>
              <a:t>A</a:t>
            </a:r>
            <a:r>
              <a:rPr dirty="0" sz="1800"/>
              <a:t>B</a:t>
            </a:r>
            <a:r>
              <a:rPr dirty="0" sz="1800" spc="-5"/>
              <a:t>ULA</a:t>
            </a:r>
            <a:r>
              <a:rPr dirty="0" sz="1800" spc="-35"/>
              <a:t>R</a:t>
            </a:r>
            <a:r>
              <a:rPr dirty="0" sz="1800"/>
              <a:t>Y</a:t>
            </a:r>
            <a:endParaRPr sz="1800"/>
          </a:p>
        </p:txBody>
      </p:sp>
      <p:sp>
        <p:nvSpPr>
          <p:cNvPr id="3" name="object 3"/>
          <p:cNvSpPr txBox="1"/>
          <p:nvPr/>
        </p:nvSpPr>
        <p:spPr>
          <a:xfrm>
            <a:off x="383540" y="1005713"/>
            <a:ext cx="8101330" cy="517398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8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600" spc="-10">
                <a:latin typeface="Calibri"/>
                <a:cs typeface="Calibri"/>
              </a:rPr>
              <a:t>coarse: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rough</a:t>
            </a:r>
            <a:endParaRPr sz="16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8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600" spc="-10">
                <a:latin typeface="Calibri"/>
                <a:cs typeface="Calibri"/>
              </a:rPr>
              <a:t>seamstress:</a:t>
            </a:r>
            <a:r>
              <a:rPr dirty="0" sz="1600" spc="-5">
                <a:latin typeface="Calibri"/>
                <a:cs typeface="Calibri"/>
              </a:rPr>
              <a:t> a woman who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makes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a living </a:t>
            </a:r>
            <a:r>
              <a:rPr dirty="0" sz="1600" spc="-10">
                <a:latin typeface="Calibri"/>
                <a:cs typeface="Calibri"/>
              </a:rPr>
              <a:t>by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sewing.</a:t>
            </a:r>
            <a:endParaRPr sz="16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8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600" spc="-10">
                <a:latin typeface="Calibri"/>
                <a:cs typeface="Calibri"/>
              </a:rPr>
              <a:t>Cathedral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: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a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church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and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on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church’s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35">
                <a:latin typeface="Calibri"/>
                <a:cs typeface="Calibri"/>
              </a:rPr>
              <a:t>tower,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white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coloured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marble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angels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were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sculptured</a:t>
            </a:r>
            <a:endParaRPr sz="16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8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600" spc="-10">
                <a:latin typeface="Calibri"/>
                <a:cs typeface="Calibri"/>
              </a:rPr>
              <a:t>mast: </a:t>
            </a:r>
            <a:r>
              <a:rPr dirty="0" sz="1600" spc="-5">
                <a:latin typeface="Calibri"/>
                <a:cs typeface="Calibri"/>
              </a:rPr>
              <a:t>sail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of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ship</a:t>
            </a:r>
            <a:endParaRPr sz="16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8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600" spc="-10">
                <a:latin typeface="Calibri"/>
                <a:cs typeface="Calibri"/>
              </a:rPr>
              <a:t>tossing:</a:t>
            </a:r>
            <a:r>
              <a:rPr dirty="0" sz="1600" spc="-5">
                <a:latin typeface="Calibri"/>
                <a:cs typeface="Calibri"/>
              </a:rPr>
              <a:t> turning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left</a:t>
            </a:r>
            <a:r>
              <a:rPr dirty="0" sz="1600" spc="-5">
                <a:latin typeface="Calibri"/>
                <a:cs typeface="Calibri"/>
              </a:rPr>
              <a:t> and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right</a:t>
            </a:r>
            <a:endParaRPr sz="16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8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600" spc="-5">
                <a:latin typeface="Calibri"/>
                <a:cs typeface="Calibri"/>
              </a:rPr>
              <a:t>sank: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drown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but </a:t>
            </a:r>
            <a:r>
              <a:rPr dirty="0" sz="1600" spc="-10">
                <a:latin typeface="Calibri"/>
                <a:cs typeface="Calibri"/>
              </a:rPr>
              <a:t>here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it means the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boy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in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going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to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sleep</a:t>
            </a:r>
            <a:endParaRPr sz="16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8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600" spc="-10">
                <a:latin typeface="Calibri"/>
                <a:cs typeface="Calibri"/>
              </a:rPr>
              <a:t>prospect: </a:t>
            </a:r>
            <a:r>
              <a:rPr dirty="0" sz="1600" spc="-5">
                <a:latin typeface="Calibri"/>
                <a:cs typeface="Calibri"/>
              </a:rPr>
              <a:t>thought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of something</a:t>
            </a:r>
            <a:endParaRPr sz="16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8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600" spc="-10">
                <a:latin typeface="Calibri"/>
                <a:cs typeface="Calibri"/>
              </a:rPr>
              <a:t>Steeple:</a:t>
            </a:r>
            <a:r>
              <a:rPr dirty="0" sz="1600" spc="-5">
                <a:latin typeface="Calibri"/>
                <a:cs typeface="Calibri"/>
              </a:rPr>
              <a:t> high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tower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of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 </a:t>
            </a:r>
            <a:r>
              <a:rPr dirty="0" sz="1600" spc="-10">
                <a:latin typeface="Calibri"/>
                <a:cs typeface="Calibri"/>
              </a:rPr>
              <a:t>church</a:t>
            </a:r>
            <a:endParaRPr sz="16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8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600" spc="-15">
                <a:latin typeface="Calibri"/>
                <a:cs typeface="Calibri"/>
              </a:rPr>
              <a:t>garret: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small dark </a:t>
            </a:r>
            <a:r>
              <a:rPr dirty="0" sz="1600" spc="-15">
                <a:latin typeface="Calibri"/>
                <a:cs typeface="Calibri"/>
              </a:rPr>
              <a:t>room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at</a:t>
            </a:r>
            <a:r>
              <a:rPr dirty="0" sz="1600" spc="-5">
                <a:latin typeface="Calibri"/>
                <a:cs typeface="Calibri"/>
              </a:rPr>
              <a:t> the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top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of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 house</a:t>
            </a:r>
            <a:endParaRPr sz="16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8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600" spc="-10">
                <a:latin typeface="Calibri"/>
                <a:cs typeface="Calibri"/>
              </a:rPr>
              <a:t>withered: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worn </a:t>
            </a:r>
            <a:r>
              <a:rPr dirty="0" sz="1600" spc="-5">
                <a:latin typeface="Calibri"/>
                <a:cs typeface="Calibri"/>
              </a:rPr>
              <a:t>out</a:t>
            </a:r>
            <a:endParaRPr sz="16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8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600" spc="-5">
                <a:latin typeface="Calibri"/>
                <a:cs typeface="Calibri"/>
              </a:rPr>
              <a:t>violet: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kind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of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flower</a:t>
            </a:r>
            <a:endParaRPr sz="16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8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600" spc="-15">
                <a:latin typeface="Calibri"/>
                <a:cs typeface="Calibri"/>
              </a:rPr>
              <a:t>faint: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weak</a:t>
            </a:r>
            <a:endParaRPr sz="16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8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600" spc="-5">
                <a:latin typeface="Calibri"/>
                <a:cs typeface="Calibri"/>
              </a:rPr>
              <a:t>darted: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pushed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himself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insidE</a:t>
            </a:r>
            <a:endParaRPr sz="16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8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600" spc="-15">
                <a:latin typeface="Calibri"/>
                <a:cs typeface="Calibri"/>
              </a:rPr>
              <a:t>grate: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fireplace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1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600" spc="-10" b="1">
                <a:solidFill>
                  <a:srgbClr val="FF0000"/>
                </a:solidFill>
                <a:latin typeface="Calibri"/>
                <a:cs typeface="Calibri"/>
              </a:rPr>
              <a:t>HOMEWORK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4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600" spc="-20">
                <a:latin typeface="Calibri"/>
                <a:cs typeface="Calibri"/>
              </a:rPr>
              <a:t>Have</a:t>
            </a:r>
            <a:r>
              <a:rPr dirty="0" sz="1600" spc="-10">
                <a:latin typeface="Calibri"/>
                <a:cs typeface="Calibri"/>
              </a:rPr>
              <a:t> you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ever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helped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someone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in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need? Describe.</a:t>
            </a:r>
            <a:endParaRPr sz="16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010400" y="5943600"/>
              <a:ext cx="2057400" cy="78333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58750" rIns="0" bIns="0" rtlCol="0" vert="horz">
            <a:spAutoFit/>
          </a:bodyPr>
          <a:lstStyle/>
          <a:p>
            <a:pPr algn="ctr" marR="596900">
              <a:lnSpc>
                <a:spcPct val="100000"/>
              </a:lnSpc>
              <a:spcBef>
                <a:spcPts val="1250"/>
              </a:spcBef>
            </a:pPr>
            <a:r>
              <a:rPr dirty="0" spc="-5"/>
              <a:t>THANK</a:t>
            </a:r>
            <a:r>
              <a:rPr dirty="0" spc="-40"/>
              <a:t> </a:t>
            </a:r>
            <a:r>
              <a:rPr dirty="0" spc="-65"/>
              <a:t>YOU</a:t>
            </a:r>
          </a:p>
          <a:p>
            <a:pPr algn="ctr">
              <a:lnSpc>
                <a:spcPct val="100000"/>
              </a:lnSpc>
              <a:spcBef>
                <a:spcPts val="1150"/>
              </a:spcBef>
            </a:pPr>
            <a:r>
              <a:rPr dirty="0" spc="-5"/>
              <a:t>ODM</a:t>
            </a:r>
            <a:r>
              <a:rPr dirty="0" spc="-30"/>
              <a:t> </a:t>
            </a:r>
            <a:r>
              <a:rPr dirty="0" spc="-40"/>
              <a:t>EDUCATIONAL</a:t>
            </a:r>
            <a:r>
              <a:rPr dirty="0" spc="-20"/>
              <a:t> </a:t>
            </a:r>
            <a:r>
              <a:rPr dirty="0" spc="-15"/>
              <a:t>GROUP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715000" y="4572000"/>
              <a:ext cx="2286000" cy="1143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277355" y="5257800"/>
            <a:ext cx="2286000" cy="1143000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542607" y="672782"/>
            <a:ext cx="903605" cy="556260"/>
            <a:chOff x="542607" y="672782"/>
            <a:chExt cx="903605" cy="556260"/>
          </a:xfrm>
        </p:grpSpPr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2607" y="675322"/>
              <a:ext cx="427355" cy="553719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10602" y="672782"/>
              <a:ext cx="435609" cy="556259"/>
            </a:xfrm>
            <a:prstGeom prst="rect">
              <a:avLst/>
            </a:prstGeom>
          </p:spPr>
        </p:pic>
      </p:grpSp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539595" y="675322"/>
            <a:ext cx="335876" cy="551179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137727" y="672782"/>
            <a:ext cx="435610" cy="556259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619264" y="672782"/>
            <a:ext cx="510040" cy="556259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74682" y="675322"/>
            <a:ext cx="384740" cy="553719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621087" y="672782"/>
            <a:ext cx="832281" cy="556259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595312" y="1681162"/>
            <a:ext cx="384740" cy="553720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041717" y="1681162"/>
            <a:ext cx="415226" cy="553720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513598" y="1678622"/>
            <a:ext cx="130098" cy="556894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1737042" y="1679257"/>
            <a:ext cx="459105" cy="556259"/>
          </a:xfrm>
          <a:prstGeom prst="rect">
            <a:avLst/>
          </a:prstGeom>
        </p:spPr>
      </p:pic>
      <p:pic>
        <p:nvPicPr>
          <p:cNvPr id="15" name="object 15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2263555" y="1672272"/>
            <a:ext cx="413829" cy="568960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2732760" y="1681162"/>
            <a:ext cx="335876" cy="551179"/>
          </a:xfrm>
          <a:prstGeom prst="rect">
            <a:avLst/>
          </a:prstGeom>
        </p:spPr>
      </p:pic>
      <p:pic>
        <p:nvPicPr>
          <p:cNvPr id="17" name="object 17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557839" y="5293964"/>
            <a:ext cx="2934986" cy="374361"/>
          </a:xfrm>
          <a:prstGeom prst="rect">
            <a:avLst/>
          </a:prstGeom>
        </p:spPr>
      </p:pic>
      <p:grpSp>
        <p:nvGrpSpPr>
          <p:cNvPr id="18" name="object 18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19" name="object 19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4953000" y="609599"/>
              <a:ext cx="3592067" cy="4526280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17039" y="302895"/>
            <a:ext cx="643763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10"/>
              <a:t>EXPECTED</a:t>
            </a:r>
            <a:r>
              <a:rPr dirty="0" sz="3600" spc="-40"/>
              <a:t> </a:t>
            </a:r>
            <a:r>
              <a:rPr dirty="0" sz="3600" spc="-10"/>
              <a:t>LEARNING</a:t>
            </a:r>
            <a:r>
              <a:rPr dirty="0" sz="3600" spc="-40"/>
              <a:t> </a:t>
            </a:r>
            <a:r>
              <a:rPr dirty="0" sz="3600" spc="-20"/>
              <a:t>OUTCOMES:</a:t>
            </a:r>
            <a:endParaRPr sz="3600"/>
          </a:p>
        </p:txBody>
      </p:sp>
      <p:grpSp>
        <p:nvGrpSpPr>
          <p:cNvPr id="3" name="object 3"/>
          <p:cNvGrpSpPr/>
          <p:nvPr/>
        </p:nvGrpSpPr>
        <p:grpSpPr>
          <a:xfrm>
            <a:off x="708659" y="1129030"/>
            <a:ext cx="7901940" cy="5306060"/>
            <a:chOff x="708659" y="1129030"/>
            <a:chExt cx="7901940" cy="530606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324600" y="5105400"/>
              <a:ext cx="2286000" cy="1143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708660" y="1129029"/>
              <a:ext cx="4763770" cy="5306060"/>
            </a:xfrm>
            <a:custGeom>
              <a:avLst/>
              <a:gdLst/>
              <a:ahLst/>
              <a:cxnLst/>
              <a:rect l="l" t="t" r="r" b="b"/>
              <a:pathLst>
                <a:path w="4763770" h="5306060">
                  <a:moveTo>
                    <a:pt x="4763770" y="6350"/>
                  </a:moveTo>
                  <a:lnTo>
                    <a:pt x="4757420" y="6350"/>
                  </a:lnTo>
                  <a:lnTo>
                    <a:pt x="4757420" y="0"/>
                  </a:lnTo>
                  <a:lnTo>
                    <a:pt x="4751070" y="0"/>
                  </a:lnTo>
                  <a:lnTo>
                    <a:pt x="4751070" y="12700"/>
                  </a:lnTo>
                  <a:lnTo>
                    <a:pt x="4751070" y="2646680"/>
                  </a:lnTo>
                  <a:lnTo>
                    <a:pt x="4751070" y="2659380"/>
                  </a:lnTo>
                  <a:lnTo>
                    <a:pt x="4751070" y="5293360"/>
                  </a:lnTo>
                  <a:lnTo>
                    <a:pt x="12700" y="5293360"/>
                  </a:lnTo>
                  <a:lnTo>
                    <a:pt x="12700" y="2659380"/>
                  </a:lnTo>
                  <a:lnTo>
                    <a:pt x="4751070" y="2659380"/>
                  </a:lnTo>
                  <a:lnTo>
                    <a:pt x="4751070" y="2646680"/>
                  </a:lnTo>
                  <a:lnTo>
                    <a:pt x="12700" y="2646680"/>
                  </a:lnTo>
                  <a:lnTo>
                    <a:pt x="12700" y="12700"/>
                  </a:lnTo>
                  <a:lnTo>
                    <a:pt x="4751070" y="12700"/>
                  </a:lnTo>
                  <a:lnTo>
                    <a:pt x="4751070" y="0"/>
                  </a:lnTo>
                  <a:lnTo>
                    <a:pt x="6350" y="0"/>
                  </a:lnTo>
                  <a:lnTo>
                    <a:pt x="6350" y="6350"/>
                  </a:lnTo>
                  <a:lnTo>
                    <a:pt x="0" y="6350"/>
                  </a:lnTo>
                  <a:lnTo>
                    <a:pt x="0" y="5299710"/>
                  </a:lnTo>
                  <a:lnTo>
                    <a:pt x="6350" y="5299710"/>
                  </a:lnTo>
                  <a:lnTo>
                    <a:pt x="6350" y="5306060"/>
                  </a:lnTo>
                  <a:lnTo>
                    <a:pt x="4757420" y="5306060"/>
                  </a:lnTo>
                  <a:lnTo>
                    <a:pt x="4757420" y="5299710"/>
                  </a:lnTo>
                  <a:lnTo>
                    <a:pt x="4763770" y="5299710"/>
                  </a:lnTo>
                  <a:lnTo>
                    <a:pt x="4763770" y="635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/>
          <p:nvPr/>
        </p:nvSpPr>
        <p:spPr>
          <a:xfrm>
            <a:off x="765809" y="1166494"/>
            <a:ext cx="4241800" cy="4876800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1800" spc="-5">
                <a:latin typeface="Calibri"/>
                <a:cs typeface="Calibri"/>
              </a:rPr>
              <a:t>GENERAL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OBJECTIVES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Understanding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-2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concept</a:t>
            </a:r>
            <a:endParaRPr sz="1800">
              <a:latin typeface="Calibri"/>
              <a:cs typeface="Calibri"/>
            </a:endParaRPr>
          </a:p>
          <a:p>
            <a:pPr marL="355600" marR="18415" indent="-342900">
              <a:lnSpc>
                <a:spcPct val="114799"/>
              </a:lnSpc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5">
                <a:latin typeface="Calibri"/>
                <a:cs typeface="Calibri"/>
              </a:rPr>
              <a:t>Being </a:t>
            </a:r>
            <a:r>
              <a:rPr dirty="0" sz="1800" spc="-10">
                <a:latin typeface="Calibri"/>
                <a:cs typeface="Calibri"/>
              </a:rPr>
              <a:t>acquainted</a:t>
            </a:r>
            <a:r>
              <a:rPr dirty="0" sz="1800" spc="-5">
                <a:latin typeface="Calibri"/>
                <a:cs typeface="Calibri"/>
              </a:rPr>
              <a:t> with </a:t>
            </a:r>
            <a:r>
              <a:rPr dirty="0" sz="1800" spc="-10">
                <a:latin typeface="Calibri"/>
                <a:cs typeface="Calibri"/>
              </a:rPr>
              <a:t>prose</a:t>
            </a:r>
            <a:r>
              <a:rPr dirty="0" sz="1800" spc="-5">
                <a:latin typeface="Calibri"/>
                <a:cs typeface="Calibri"/>
              </a:rPr>
              <a:t> and </a:t>
            </a:r>
            <a:r>
              <a:rPr dirty="0" sz="1800" spc="-10">
                <a:latin typeface="Calibri"/>
                <a:cs typeface="Calibri"/>
              </a:rPr>
              <a:t>author’s </a:t>
            </a:r>
            <a:r>
              <a:rPr dirty="0" sz="1800" spc="-39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biography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Understanding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-3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idea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Appreciate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-10">
                <a:latin typeface="Calibri"/>
                <a:cs typeface="Calibri"/>
              </a:rPr>
              <a:t> language </a:t>
            </a:r>
            <a:r>
              <a:rPr dirty="0" sz="1800">
                <a:latin typeface="Calibri"/>
                <a:cs typeface="Calibri"/>
              </a:rPr>
              <a:t>of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 </a:t>
            </a:r>
            <a:r>
              <a:rPr dirty="0" sz="1800" spc="-10">
                <a:latin typeface="Calibri"/>
                <a:cs typeface="Calibri"/>
              </a:rPr>
              <a:t>prose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Developing</a:t>
            </a:r>
            <a:r>
              <a:rPr dirty="0" sz="1800" spc="-1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LSRW </a:t>
            </a:r>
            <a:r>
              <a:rPr dirty="0" sz="1800" spc="-5">
                <a:latin typeface="Calibri"/>
                <a:cs typeface="Calibri"/>
              </a:rPr>
              <a:t>Skills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Symbol"/>
              <a:buChar char=""/>
            </a:pPr>
            <a:endParaRPr sz="3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800" spc="-5">
                <a:latin typeface="Calibri"/>
                <a:cs typeface="Calibri"/>
              </a:rPr>
              <a:t>SPECIFIC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OBJECTIVES/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EXTENDED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OBJECTIVES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Understanding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-2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concept</a:t>
            </a:r>
            <a:endParaRPr sz="1800">
              <a:latin typeface="Calibri"/>
              <a:cs typeface="Calibri"/>
            </a:endParaRPr>
          </a:p>
          <a:p>
            <a:pPr marL="355600" marR="18415" indent="-342900">
              <a:lnSpc>
                <a:spcPct val="114799"/>
              </a:lnSpc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5">
                <a:latin typeface="Calibri"/>
                <a:cs typeface="Calibri"/>
              </a:rPr>
              <a:t>Being </a:t>
            </a:r>
            <a:r>
              <a:rPr dirty="0" sz="1800" spc="-10">
                <a:latin typeface="Calibri"/>
                <a:cs typeface="Calibri"/>
              </a:rPr>
              <a:t>acquainted</a:t>
            </a:r>
            <a:r>
              <a:rPr dirty="0" sz="1800" spc="-5">
                <a:latin typeface="Calibri"/>
                <a:cs typeface="Calibri"/>
              </a:rPr>
              <a:t> with </a:t>
            </a:r>
            <a:r>
              <a:rPr dirty="0" sz="1800" spc="-10">
                <a:latin typeface="Calibri"/>
                <a:cs typeface="Calibri"/>
              </a:rPr>
              <a:t>prose</a:t>
            </a:r>
            <a:r>
              <a:rPr dirty="0" sz="1800" spc="-5">
                <a:latin typeface="Calibri"/>
                <a:cs typeface="Calibri"/>
              </a:rPr>
              <a:t> and </a:t>
            </a:r>
            <a:r>
              <a:rPr dirty="0" sz="1800" spc="-10">
                <a:latin typeface="Calibri"/>
                <a:cs typeface="Calibri"/>
              </a:rPr>
              <a:t>author’s </a:t>
            </a:r>
            <a:r>
              <a:rPr dirty="0" sz="1800" spc="-39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biography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Understanding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-3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idea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Appreciate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-10">
                <a:latin typeface="Calibri"/>
                <a:cs typeface="Calibri"/>
              </a:rPr>
              <a:t> language </a:t>
            </a:r>
            <a:r>
              <a:rPr dirty="0" sz="1800">
                <a:latin typeface="Calibri"/>
                <a:cs typeface="Calibri"/>
              </a:rPr>
              <a:t>of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 </a:t>
            </a:r>
            <a:r>
              <a:rPr dirty="0" sz="1800" spc="-10">
                <a:latin typeface="Calibri"/>
                <a:cs typeface="Calibri"/>
              </a:rPr>
              <a:t>prose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Developing</a:t>
            </a:r>
            <a:r>
              <a:rPr dirty="0" sz="1800" spc="-1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LSRW </a:t>
            </a:r>
            <a:r>
              <a:rPr dirty="0" sz="1800" spc="-5">
                <a:latin typeface="Calibri"/>
                <a:cs typeface="Calibri"/>
              </a:rPr>
              <a:t>Skills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096000" y="1066800"/>
              <a:ext cx="2247900" cy="3636264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66115" y="710564"/>
            <a:ext cx="3105785" cy="451484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5"/>
              <a:t>ABOUT</a:t>
            </a:r>
            <a:r>
              <a:rPr dirty="0" sz="2800" spc="-25"/>
              <a:t> </a:t>
            </a:r>
            <a:r>
              <a:rPr dirty="0" sz="2800" spc="-5"/>
              <a:t>THE</a:t>
            </a:r>
            <a:r>
              <a:rPr dirty="0" sz="2800" spc="-25"/>
              <a:t> </a:t>
            </a:r>
            <a:r>
              <a:rPr dirty="0" sz="2800" spc="-15"/>
              <a:t>AUTHOR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666115" y="1778635"/>
            <a:ext cx="4161790" cy="246316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1600" spc="-10">
                <a:latin typeface="Calibri"/>
                <a:cs typeface="Calibri"/>
              </a:rPr>
              <a:t>Oscar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Wilde,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in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full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Oscar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Fingal</a:t>
            </a:r>
            <a:r>
              <a:rPr dirty="0" sz="1600" spc="-5">
                <a:latin typeface="Calibri"/>
                <a:cs typeface="Calibri"/>
              </a:rPr>
              <a:t> O’Flahertie Wills 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Wilde,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(born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October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16,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1854,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Dublin,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Ireland— </a:t>
            </a:r>
            <a:r>
              <a:rPr dirty="0" sz="1600" spc="-5">
                <a:latin typeface="Calibri"/>
                <a:cs typeface="Calibri"/>
              </a:rPr>
              <a:t> died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November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30,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1900,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Paris,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France),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Irish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wit, 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poet, and </a:t>
            </a:r>
            <a:r>
              <a:rPr dirty="0" sz="1600" spc="-10">
                <a:latin typeface="Calibri"/>
                <a:cs typeface="Calibri"/>
              </a:rPr>
              <a:t>dramatist </a:t>
            </a:r>
            <a:r>
              <a:rPr dirty="0" sz="1600" spc="-5">
                <a:latin typeface="Calibri"/>
                <a:cs typeface="Calibri"/>
              </a:rPr>
              <a:t>whose</a:t>
            </a:r>
            <a:r>
              <a:rPr dirty="0" sz="1600" spc="-10">
                <a:latin typeface="Calibri"/>
                <a:cs typeface="Calibri"/>
              </a:rPr>
              <a:t> reputation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rests</a:t>
            </a:r>
            <a:r>
              <a:rPr dirty="0" sz="1600" spc="-5">
                <a:latin typeface="Calibri"/>
                <a:cs typeface="Calibri"/>
              </a:rPr>
              <a:t> on his 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only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novel,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 </a:t>
            </a:r>
            <a:r>
              <a:rPr dirty="0" sz="1600" spc="-10">
                <a:latin typeface="Calibri"/>
                <a:cs typeface="Calibri"/>
              </a:rPr>
              <a:t>Picture</a:t>
            </a:r>
            <a:r>
              <a:rPr dirty="0" sz="1600" spc="-5">
                <a:latin typeface="Calibri"/>
                <a:cs typeface="Calibri"/>
              </a:rPr>
              <a:t> of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Dorian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Gray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(1891),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and 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on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his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comic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masterpieces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Lady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Windermere’s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Fan </a:t>
            </a:r>
            <a:r>
              <a:rPr dirty="0" sz="1600" spc="-34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(1892)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and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Importance of Being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Earnest </a:t>
            </a:r>
            <a:r>
              <a:rPr dirty="0" sz="1600" spc="-5">
                <a:latin typeface="Calibri"/>
                <a:cs typeface="Calibri"/>
              </a:rPr>
              <a:t> (1895). He </a:t>
            </a:r>
            <a:r>
              <a:rPr dirty="0" sz="1600" spc="-10">
                <a:latin typeface="Calibri"/>
                <a:cs typeface="Calibri"/>
              </a:rPr>
              <a:t>was</a:t>
            </a:r>
            <a:r>
              <a:rPr dirty="0" sz="1600" spc="-5">
                <a:latin typeface="Calibri"/>
                <a:cs typeface="Calibri"/>
              </a:rPr>
              <a:t> a </a:t>
            </a:r>
            <a:r>
              <a:rPr dirty="0" sz="1600" spc="-10">
                <a:latin typeface="Calibri"/>
                <a:cs typeface="Calibri"/>
              </a:rPr>
              <a:t>spokesman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for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 </a:t>
            </a:r>
            <a:r>
              <a:rPr dirty="0" sz="1600" spc="-15">
                <a:latin typeface="Calibri"/>
                <a:cs typeface="Calibri"/>
              </a:rPr>
              <a:t>late</a:t>
            </a:r>
            <a:r>
              <a:rPr dirty="0" sz="1600" spc="-5">
                <a:latin typeface="Calibri"/>
                <a:cs typeface="Calibri"/>
              </a:rPr>
              <a:t> 19th- 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century </a:t>
            </a:r>
            <a:r>
              <a:rPr dirty="0" sz="1600" spc="-10">
                <a:latin typeface="Calibri"/>
                <a:cs typeface="Calibri"/>
              </a:rPr>
              <a:t>Aesthetic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movement</a:t>
            </a:r>
            <a:r>
              <a:rPr dirty="0" sz="1600" spc="-5">
                <a:latin typeface="Calibri"/>
                <a:cs typeface="Calibri"/>
              </a:rPr>
              <a:t> in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England,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which 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advocated</a:t>
            </a:r>
            <a:r>
              <a:rPr dirty="0" sz="1600" spc="-5">
                <a:latin typeface="Calibri"/>
                <a:cs typeface="Calibri"/>
              </a:rPr>
              <a:t> art </a:t>
            </a:r>
            <a:r>
              <a:rPr dirty="0" sz="1600" spc="-15">
                <a:latin typeface="Calibri"/>
                <a:cs typeface="Calibri"/>
              </a:rPr>
              <a:t>for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art’s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sake.</a:t>
            </a:r>
            <a:endParaRPr sz="16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96000" y="4876800"/>
              <a:ext cx="2286000" cy="11430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649467" y="618743"/>
              <a:ext cx="2877312" cy="3814572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1083310"/>
            <a:ext cx="1082675" cy="451484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5"/>
              <a:t>THEME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535940" y="2120265"/>
            <a:ext cx="3731260" cy="3042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latin typeface="Calibri"/>
                <a:cs typeface="Calibri"/>
              </a:rPr>
              <a:t>Of </a:t>
            </a:r>
            <a:r>
              <a:rPr dirty="0" sz="1800" spc="-10">
                <a:latin typeface="Calibri"/>
                <a:cs typeface="Calibri"/>
              </a:rPr>
              <a:t>Oscar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20">
                <a:latin typeface="Calibri"/>
                <a:cs typeface="Calibri"/>
              </a:rPr>
              <a:t>Wilde’s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various</a:t>
            </a:r>
            <a:r>
              <a:rPr dirty="0" sz="1800" spc="-5">
                <a:latin typeface="Calibri"/>
                <a:cs typeface="Calibri"/>
              </a:rPr>
              <a:t> short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works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for </a:t>
            </a:r>
            <a:r>
              <a:rPr dirty="0" sz="1800" spc="-39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children, </a:t>
            </a:r>
            <a:r>
              <a:rPr dirty="0" sz="1800" spc="15">
                <a:latin typeface="Calibri"/>
                <a:cs typeface="Calibri"/>
              </a:rPr>
              <a:t>‘The </a:t>
            </a:r>
            <a:r>
              <a:rPr dirty="0" sz="1800" spc="-10">
                <a:latin typeface="Calibri"/>
                <a:cs typeface="Calibri"/>
              </a:rPr>
              <a:t>Happy </a:t>
            </a:r>
            <a:r>
              <a:rPr dirty="0" sz="1800" spc="-5">
                <a:latin typeface="Calibri"/>
                <a:cs typeface="Calibri"/>
              </a:rPr>
              <a:t>Prince’ (1888)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occupies </a:t>
            </a:r>
            <a:r>
              <a:rPr dirty="0" sz="1800">
                <a:latin typeface="Calibri"/>
                <a:cs typeface="Calibri"/>
              </a:rPr>
              <a:t>a </a:t>
            </a:r>
            <a:r>
              <a:rPr dirty="0" sz="1800" spc="-5">
                <a:latin typeface="Calibri"/>
                <a:cs typeface="Calibri"/>
              </a:rPr>
              <a:t>special place as his </a:t>
            </a:r>
            <a:r>
              <a:rPr dirty="0" sz="1800" spc="-10">
                <a:latin typeface="Calibri"/>
                <a:cs typeface="Calibri"/>
              </a:rPr>
              <a:t>signature </a:t>
            </a:r>
            <a:r>
              <a:rPr dirty="0" sz="1800" spc="-39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tale, </a:t>
            </a:r>
            <a:r>
              <a:rPr dirty="0" sz="1800" spc="-5">
                <a:latin typeface="Calibri"/>
                <a:cs typeface="Calibri"/>
              </a:rPr>
              <a:t>and </a:t>
            </a:r>
            <a:r>
              <a:rPr dirty="0" sz="1800">
                <a:latin typeface="Calibri"/>
                <a:cs typeface="Calibri"/>
              </a:rPr>
              <a:t>is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perhaps </a:t>
            </a:r>
            <a:r>
              <a:rPr dirty="0" sz="1800" spc="-20">
                <a:latin typeface="Calibri"/>
                <a:cs typeface="Calibri"/>
              </a:rPr>
              <a:t>Wilde’s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definitive 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statement</a:t>
            </a:r>
            <a:r>
              <a:rPr dirty="0" sz="1800" spc="-5">
                <a:latin typeface="Calibri"/>
                <a:cs typeface="Calibri"/>
              </a:rPr>
              <a:t> about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 </a:t>
            </a:r>
            <a:r>
              <a:rPr dirty="0" sz="1800" spc="-10">
                <a:latin typeface="Calibri"/>
                <a:cs typeface="Calibri"/>
              </a:rPr>
              <a:t>relationship 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between </a:t>
            </a:r>
            <a:r>
              <a:rPr dirty="0" sz="1800" spc="-5">
                <a:latin typeface="Calibri"/>
                <a:cs typeface="Calibri"/>
              </a:rPr>
              <a:t>inner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and</a:t>
            </a:r>
            <a:r>
              <a:rPr dirty="0" sz="1800" spc="-10">
                <a:latin typeface="Calibri"/>
                <a:cs typeface="Calibri"/>
              </a:rPr>
              <a:t> outer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20">
                <a:latin typeface="Calibri"/>
                <a:cs typeface="Calibri"/>
              </a:rPr>
              <a:t>beauty.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15">
                <a:latin typeface="Calibri"/>
                <a:cs typeface="Calibri"/>
              </a:rPr>
              <a:t>‘The </a:t>
            </a:r>
            <a:r>
              <a:rPr dirty="0" sz="1800" spc="2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Happy </a:t>
            </a:r>
            <a:r>
              <a:rPr dirty="0" sz="1800" spc="-5">
                <a:latin typeface="Calibri"/>
                <a:cs typeface="Calibri"/>
              </a:rPr>
              <a:t>Prince’ </a:t>
            </a:r>
            <a:r>
              <a:rPr dirty="0" sz="1800">
                <a:latin typeface="Calibri"/>
                <a:cs typeface="Calibri"/>
              </a:rPr>
              <a:t>is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a</a:t>
            </a:r>
            <a:r>
              <a:rPr dirty="0" sz="1800" spc="-5">
                <a:latin typeface="Calibri"/>
                <a:cs typeface="Calibri"/>
              </a:rPr>
              <a:t> sad </a:t>
            </a:r>
            <a:r>
              <a:rPr dirty="0" sz="1800" spc="-10">
                <a:latin typeface="Calibri"/>
                <a:cs typeface="Calibri"/>
              </a:rPr>
              <a:t>tale that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clearly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owes </a:t>
            </a:r>
            <a:r>
              <a:rPr dirty="0" sz="1800" spc="-5">
                <a:latin typeface="Calibri"/>
                <a:cs typeface="Calibri"/>
              </a:rPr>
              <a:t>much </a:t>
            </a:r>
            <a:r>
              <a:rPr dirty="0" sz="1800" spc="-10">
                <a:latin typeface="Calibri"/>
                <a:cs typeface="Calibri"/>
              </a:rPr>
              <a:t>to </a:t>
            </a:r>
            <a:r>
              <a:rPr dirty="0" sz="1800" spc="-5">
                <a:latin typeface="Calibri"/>
                <a:cs typeface="Calibri"/>
              </a:rPr>
              <a:t>earlier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fairy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stories, </a:t>
            </a:r>
            <a:r>
              <a:rPr dirty="0" sz="1800" spc="-5">
                <a:latin typeface="Calibri"/>
                <a:cs typeface="Calibri"/>
              </a:rPr>
              <a:t> especially the </a:t>
            </a:r>
            <a:r>
              <a:rPr dirty="0" sz="1800" spc="-10">
                <a:latin typeface="Calibri"/>
                <a:cs typeface="Calibri"/>
              </a:rPr>
              <a:t>tales </a:t>
            </a:r>
            <a:r>
              <a:rPr dirty="0" sz="1800">
                <a:latin typeface="Calibri"/>
                <a:cs typeface="Calibri"/>
              </a:rPr>
              <a:t>of </a:t>
            </a:r>
            <a:r>
              <a:rPr dirty="0" sz="1800" spc="-5">
                <a:latin typeface="Calibri"/>
                <a:cs typeface="Calibri"/>
              </a:rPr>
              <a:t>Hans Christian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Andersen. </a:t>
            </a:r>
            <a:r>
              <a:rPr dirty="0" sz="1800" spc="-30">
                <a:latin typeface="Calibri"/>
                <a:cs typeface="Calibri"/>
              </a:rPr>
              <a:t>However, </a:t>
            </a:r>
            <a:r>
              <a:rPr dirty="0" sz="1800">
                <a:latin typeface="Calibri"/>
                <a:cs typeface="Calibri"/>
              </a:rPr>
              <a:t>it is </a:t>
            </a:r>
            <a:r>
              <a:rPr dirty="0" sz="1800" spc="-5">
                <a:latin typeface="Calibri"/>
                <a:cs typeface="Calibri"/>
              </a:rPr>
              <a:t>also </a:t>
            </a:r>
            <a:r>
              <a:rPr dirty="0" sz="1800">
                <a:latin typeface="Calibri"/>
                <a:cs typeface="Calibri"/>
              </a:rPr>
              <a:t>a </a:t>
            </a:r>
            <a:r>
              <a:rPr dirty="0" sz="1800" spc="-5">
                <a:latin typeface="Calibri"/>
                <a:cs typeface="Calibri"/>
              </a:rPr>
              <a:t>typically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Wildean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30">
                <a:latin typeface="Calibri"/>
                <a:cs typeface="Calibri"/>
              </a:rPr>
              <a:t>story.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96000" y="4876800"/>
              <a:ext cx="2286000" cy="11430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559552" y="573024"/>
              <a:ext cx="3055620" cy="395630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869439"/>
            <a:ext cx="5022850" cy="40652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85725" indent="-34290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700" spc="-5">
                <a:latin typeface="Calibri"/>
                <a:cs typeface="Calibri"/>
              </a:rPr>
              <a:t>The Happy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Prince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told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the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swallow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that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there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lived</a:t>
            </a:r>
            <a:r>
              <a:rPr dirty="0" sz="1700">
                <a:latin typeface="Calibri"/>
                <a:cs typeface="Calibri"/>
              </a:rPr>
              <a:t> a </a:t>
            </a:r>
            <a:r>
              <a:rPr dirty="0" sz="1700" spc="-37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woman</a:t>
            </a:r>
            <a:r>
              <a:rPr dirty="0" sz="1700" spc="-10">
                <a:latin typeface="Calibri"/>
                <a:cs typeface="Calibri"/>
              </a:rPr>
              <a:t> </a:t>
            </a:r>
            <a:r>
              <a:rPr dirty="0" sz="1700" spc="-15">
                <a:latin typeface="Calibri"/>
                <a:cs typeface="Calibri"/>
              </a:rPr>
              <a:t>far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40">
                <a:latin typeface="Calibri"/>
                <a:cs typeface="Calibri"/>
              </a:rPr>
              <a:t>away.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She </a:t>
            </a:r>
            <a:r>
              <a:rPr dirty="0" sz="1700" spc="-10">
                <a:latin typeface="Calibri"/>
                <a:cs typeface="Calibri"/>
              </a:rPr>
              <a:t>was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a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seam¬stress.</a:t>
            </a:r>
            <a:endParaRPr sz="17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Arial MT"/>
              <a:buChar char="•"/>
            </a:pPr>
            <a:endParaRPr sz="2300">
              <a:latin typeface="Calibri"/>
              <a:cs typeface="Calibri"/>
            </a:endParaRPr>
          </a:p>
          <a:p>
            <a:pPr marL="355600" marR="123825" indent="-342900">
              <a:lnSpc>
                <a:spcPct val="100000"/>
              </a:lnSpc>
              <a:buFont typeface="Arial MT"/>
              <a:buChar char="•"/>
              <a:tabLst>
                <a:tab pos="403860" algn="l"/>
                <a:tab pos="404495" algn="l"/>
              </a:tabLst>
            </a:pPr>
            <a:r>
              <a:rPr dirty="0"/>
              <a:t>	</a:t>
            </a:r>
            <a:r>
              <a:rPr dirty="0" sz="1700" spc="-5">
                <a:latin typeface="Calibri"/>
                <a:cs typeface="Calibri"/>
              </a:rPr>
              <a:t>She</a:t>
            </a:r>
            <a:r>
              <a:rPr dirty="0" sz="1700" spc="-10">
                <a:latin typeface="Calibri"/>
                <a:cs typeface="Calibri"/>
              </a:rPr>
              <a:t> was</a:t>
            </a:r>
            <a:r>
              <a:rPr dirty="0" sz="1700" spc="-5">
                <a:latin typeface="Calibri"/>
                <a:cs typeface="Calibri"/>
              </a:rPr>
              <a:t> embroidering </a:t>
            </a:r>
            <a:r>
              <a:rPr dirty="0" sz="1700" spc="-10">
                <a:latin typeface="Calibri"/>
                <a:cs typeface="Calibri"/>
              </a:rPr>
              <a:t>flowers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on</a:t>
            </a:r>
            <a:r>
              <a:rPr dirty="0" sz="1700" spc="-1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the </a:t>
            </a:r>
            <a:r>
              <a:rPr dirty="0" sz="1700" spc="-10">
                <a:latin typeface="Calibri"/>
                <a:cs typeface="Calibri"/>
              </a:rPr>
              <a:t>satin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gown</a:t>
            </a:r>
            <a:r>
              <a:rPr dirty="0" sz="1700" spc="-5">
                <a:latin typeface="Calibri"/>
                <a:cs typeface="Calibri"/>
              </a:rPr>
              <a:t> of </a:t>
            </a:r>
            <a:r>
              <a:rPr dirty="0" sz="1700" spc="-37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the</a:t>
            </a:r>
            <a:r>
              <a:rPr dirty="0" sz="1700" spc="-10">
                <a:latin typeface="Calibri"/>
                <a:cs typeface="Calibri"/>
              </a:rPr>
              <a:t> </a:t>
            </a:r>
            <a:r>
              <a:rPr dirty="0" sz="1700" spc="-20">
                <a:latin typeface="Calibri"/>
                <a:cs typeface="Calibri"/>
              </a:rPr>
              <a:t>Queen’s</a:t>
            </a:r>
            <a:r>
              <a:rPr dirty="0" sz="1700" spc="-5">
                <a:latin typeface="Calibri"/>
                <a:cs typeface="Calibri"/>
              </a:rPr>
              <a:t> maid of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30">
                <a:latin typeface="Calibri"/>
                <a:cs typeface="Calibri"/>
              </a:rPr>
              <a:t>honour.</a:t>
            </a:r>
            <a:endParaRPr sz="17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Arial MT"/>
              <a:buChar char="•"/>
            </a:pPr>
            <a:endParaRPr sz="2300">
              <a:latin typeface="Calibri"/>
              <a:cs typeface="Calibri"/>
            </a:endParaRPr>
          </a:p>
          <a:p>
            <a:pPr marL="355600" marR="49530" indent="-34290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700" spc="-5">
                <a:latin typeface="Calibri"/>
                <a:cs typeface="Calibri"/>
              </a:rPr>
              <a:t>The maid </a:t>
            </a:r>
            <a:r>
              <a:rPr dirty="0" sz="1700" spc="-10">
                <a:latin typeface="Calibri"/>
                <a:cs typeface="Calibri"/>
              </a:rPr>
              <a:t>was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15">
                <a:latin typeface="Calibri"/>
                <a:cs typeface="Calibri"/>
              </a:rPr>
              <a:t>to</a:t>
            </a:r>
            <a:r>
              <a:rPr dirty="0" sz="1700" spc="-5">
                <a:latin typeface="Calibri"/>
                <a:cs typeface="Calibri"/>
              </a:rPr>
              <a:t> wear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it </a:t>
            </a:r>
            <a:r>
              <a:rPr dirty="0" sz="1700" spc="-15">
                <a:latin typeface="Calibri"/>
                <a:cs typeface="Calibri"/>
              </a:rPr>
              <a:t>at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the </a:t>
            </a:r>
            <a:r>
              <a:rPr dirty="0" sz="1700" spc="-10">
                <a:latin typeface="Calibri"/>
                <a:cs typeface="Calibri"/>
              </a:rPr>
              <a:t>next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Court ball.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In</a:t>
            </a:r>
            <a:r>
              <a:rPr dirty="0" sz="1700" spc="-5">
                <a:latin typeface="Calibri"/>
                <a:cs typeface="Calibri"/>
              </a:rPr>
              <a:t> the </a:t>
            </a:r>
            <a:r>
              <a:rPr dirty="0" sz="1700" spc="-37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bed, </a:t>
            </a:r>
            <a:r>
              <a:rPr dirty="0" sz="1700" spc="-10">
                <a:latin typeface="Calibri"/>
                <a:cs typeface="Calibri"/>
              </a:rPr>
              <a:t>there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 spc="-15">
                <a:latin typeface="Calibri"/>
                <a:cs typeface="Calibri"/>
              </a:rPr>
              <a:t>lay</a:t>
            </a:r>
            <a:r>
              <a:rPr dirty="0" sz="1700" spc="-5">
                <a:latin typeface="Calibri"/>
                <a:cs typeface="Calibri"/>
              </a:rPr>
              <a:t> ill her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little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 spc="-35">
                <a:latin typeface="Calibri"/>
                <a:cs typeface="Calibri"/>
              </a:rPr>
              <a:t>boy.</a:t>
            </a:r>
            <a:endParaRPr sz="17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Arial MT"/>
              <a:buChar char="•"/>
            </a:pPr>
            <a:endParaRPr sz="2300">
              <a:latin typeface="Calibri"/>
              <a:cs typeface="Calibri"/>
            </a:endParaRPr>
          </a:p>
          <a:p>
            <a:pPr marL="404495" indent="-391795">
              <a:lnSpc>
                <a:spcPct val="100000"/>
              </a:lnSpc>
              <a:buFont typeface="Arial MT"/>
              <a:buChar char="•"/>
              <a:tabLst>
                <a:tab pos="403860" algn="l"/>
                <a:tab pos="404495" algn="l"/>
              </a:tabLst>
            </a:pPr>
            <a:r>
              <a:rPr dirty="0" sz="1700">
                <a:latin typeface="Calibri"/>
                <a:cs typeface="Calibri"/>
              </a:rPr>
              <a:t>He</a:t>
            </a:r>
            <a:r>
              <a:rPr dirty="0" sz="1700" spc="-20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was</a:t>
            </a:r>
            <a:r>
              <a:rPr dirty="0" sz="1700" spc="-15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suffering</a:t>
            </a:r>
            <a:r>
              <a:rPr dirty="0" sz="1700" spc="-15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from</a:t>
            </a:r>
            <a:r>
              <a:rPr dirty="0" sz="1700" spc="-15">
                <a:latin typeface="Calibri"/>
                <a:cs typeface="Calibri"/>
              </a:rPr>
              <a:t> </a:t>
            </a:r>
            <a:r>
              <a:rPr dirty="0" sz="1700" spc="-45">
                <a:latin typeface="Calibri"/>
                <a:cs typeface="Calibri"/>
              </a:rPr>
              <a:t>fever.</a:t>
            </a:r>
            <a:endParaRPr sz="17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Arial MT"/>
              <a:buChar char="•"/>
            </a:pPr>
            <a:endParaRPr sz="23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403860" algn="l"/>
                <a:tab pos="404495" algn="l"/>
              </a:tabLst>
            </a:pPr>
            <a:r>
              <a:rPr dirty="0"/>
              <a:t>	</a:t>
            </a:r>
            <a:r>
              <a:rPr dirty="0" sz="1700" spc="-5">
                <a:latin typeface="Calibri"/>
                <a:cs typeface="Calibri"/>
              </a:rPr>
              <a:t>The Happy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Prince </a:t>
            </a:r>
            <a:r>
              <a:rPr dirty="0" sz="1700" spc="-15">
                <a:latin typeface="Calibri"/>
                <a:cs typeface="Calibri"/>
              </a:rPr>
              <a:t>asked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the </a:t>
            </a:r>
            <a:r>
              <a:rPr dirty="0" sz="1700" spc="-10">
                <a:latin typeface="Calibri"/>
                <a:cs typeface="Calibri"/>
              </a:rPr>
              <a:t>swallow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15">
                <a:latin typeface="Calibri"/>
                <a:cs typeface="Calibri"/>
              </a:rPr>
              <a:t>to</a:t>
            </a:r>
            <a:r>
              <a:rPr dirty="0" sz="1700" spc="-5">
                <a:latin typeface="Calibri"/>
                <a:cs typeface="Calibri"/>
              </a:rPr>
              <a:t> pick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the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ruby </a:t>
            </a:r>
            <a:r>
              <a:rPr dirty="0" sz="1700" spc="-370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from</a:t>
            </a:r>
            <a:r>
              <a:rPr dirty="0" sz="1700" spc="-5">
                <a:latin typeface="Calibri"/>
                <a:cs typeface="Calibri"/>
              </a:rPr>
              <a:t> his </a:t>
            </a:r>
            <a:r>
              <a:rPr dirty="0" sz="1700" spc="-15">
                <a:latin typeface="Calibri"/>
                <a:cs typeface="Calibri"/>
              </a:rPr>
              <a:t>sword</a:t>
            </a:r>
            <a:r>
              <a:rPr dirty="0" sz="1700" spc="-5">
                <a:latin typeface="Calibri"/>
                <a:cs typeface="Calibri"/>
              </a:rPr>
              <a:t> hilt.</a:t>
            </a:r>
            <a:r>
              <a:rPr dirty="0" sz="1700">
                <a:latin typeface="Calibri"/>
                <a:cs typeface="Calibri"/>
              </a:rPr>
              <a:t> He</a:t>
            </a:r>
            <a:r>
              <a:rPr dirty="0" sz="1700" spc="-5">
                <a:latin typeface="Calibri"/>
                <a:cs typeface="Calibri"/>
              </a:rPr>
              <a:t> should </a:t>
            </a:r>
            <a:r>
              <a:rPr dirty="0" sz="1700" spc="-10">
                <a:latin typeface="Calibri"/>
                <a:cs typeface="Calibri"/>
              </a:rPr>
              <a:t>give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that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 spc="-15">
                <a:latin typeface="Calibri"/>
                <a:cs typeface="Calibri"/>
              </a:rPr>
              <a:t>to</a:t>
            </a:r>
            <a:r>
              <a:rPr dirty="0" sz="1700" spc="-5">
                <a:latin typeface="Calibri"/>
                <a:cs typeface="Calibri"/>
              </a:rPr>
              <a:t> the 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woman.</a:t>
            </a:r>
            <a:endParaRPr sz="17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46253" y="823381"/>
              <a:ext cx="4757084" cy="315907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096000" y="4876800"/>
              <a:ext cx="2286000" cy="11430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019800" y="1371600"/>
              <a:ext cx="2627376" cy="3137916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471930"/>
            <a:ext cx="4709160" cy="3824604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401320" indent="-38862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400685" algn="l"/>
                <a:tab pos="401320" algn="l"/>
              </a:tabLst>
            </a:pPr>
            <a:r>
              <a:rPr dirty="0" sz="1600" spc="-5">
                <a:latin typeface="Calibri"/>
                <a:cs typeface="Calibri"/>
              </a:rPr>
              <a:t>The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Swallow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reluctantly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agrees.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Arial MT"/>
              <a:buChar char="•"/>
            </a:pPr>
            <a:endParaRPr sz="2150">
              <a:latin typeface="Calibri"/>
              <a:cs typeface="Calibri"/>
            </a:endParaRPr>
          </a:p>
          <a:p>
            <a:pPr marL="355600" marR="193040" indent="-342900">
              <a:lnSpc>
                <a:spcPct val="100000"/>
              </a:lnSpc>
              <a:buFont typeface="Arial MT"/>
              <a:buChar char="•"/>
              <a:tabLst>
                <a:tab pos="400685" algn="l"/>
                <a:tab pos="401320" algn="l"/>
              </a:tabLst>
            </a:pPr>
            <a:r>
              <a:rPr dirty="0"/>
              <a:t>	</a:t>
            </a:r>
            <a:r>
              <a:rPr dirty="0" sz="1600" spc="-5">
                <a:latin typeface="Calibri"/>
                <a:cs typeface="Calibri"/>
              </a:rPr>
              <a:t>He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picked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up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ruby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and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flew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to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 </a:t>
            </a:r>
            <a:r>
              <a:rPr dirty="0" sz="1600" spc="-20">
                <a:latin typeface="Calibri"/>
                <a:cs typeface="Calibri"/>
              </a:rPr>
              <a:t>woman’s 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house. He put the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ruby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near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woman’s</a:t>
            </a:r>
            <a:r>
              <a:rPr dirty="0" sz="1600" spc="-5">
                <a:latin typeface="Calibri"/>
                <a:cs typeface="Calibri"/>
              </a:rPr>
              <a:t> thimble.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Arial MT"/>
              <a:buChar char="•"/>
            </a:pPr>
            <a:endParaRPr sz="2150">
              <a:latin typeface="Calibri"/>
              <a:cs typeface="Calibri"/>
            </a:endParaRPr>
          </a:p>
          <a:p>
            <a:pPr marL="355600" marR="52069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600" spc="-5">
                <a:latin typeface="Calibri"/>
                <a:cs typeface="Calibri"/>
              </a:rPr>
              <a:t>He also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fanned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 </a:t>
            </a:r>
            <a:r>
              <a:rPr dirty="0" sz="1600" spc="-20">
                <a:latin typeface="Calibri"/>
                <a:cs typeface="Calibri"/>
              </a:rPr>
              <a:t>boy’s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forehead.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 </a:t>
            </a:r>
            <a:r>
              <a:rPr dirty="0" sz="1600" spc="-10">
                <a:latin typeface="Calibri"/>
                <a:cs typeface="Calibri"/>
              </a:rPr>
              <a:t>boy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felt</a:t>
            </a:r>
            <a:r>
              <a:rPr dirty="0" sz="1600" spc="-5">
                <a:latin typeface="Calibri"/>
                <a:cs typeface="Calibri"/>
              </a:rPr>
              <a:t> a bit </a:t>
            </a:r>
            <a:r>
              <a:rPr dirty="0" sz="1600" spc="-350">
                <a:latin typeface="Calibri"/>
                <a:cs typeface="Calibri"/>
              </a:rPr>
              <a:t> </a:t>
            </a:r>
            <a:r>
              <a:rPr dirty="0" sz="1600" spc="-35">
                <a:latin typeface="Calibri"/>
                <a:cs typeface="Calibri"/>
              </a:rPr>
              <a:t>better.</a:t>
            </a:r>
            <a:r>
              <a:rPr dirty="0" sz="1600" spc="-5">
                <a:latin typeface="Calibri"/>
                <a:cs typeface="Calibri"/>
              </a:rPr>
              <a:t> He sank </a:t>
            </a:r>
            <a:r>
              <a:rPr dirty="0" sz="1600" spc="-15">
                <a:latin typeface="Calibri"/>
                <a:cs typeface="Calibri"/>
              </a:rPr>
              <a:t>into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a deep </a:t>
            </a:r>
            <a:r>
              <a:rPr dirty="0" sz="1600" spc="-25">
                <a:latin typeface="Calibri"/>
                <a:cs typeface="Calibri"/>
              </a:rPr>
              <a:t>slumber.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Arial MT"/>
              <a:buChar char="•"/>
            </a:pPr>
            <a:endParaRPr sz="2150">
              <a:latin typeface="Calibri"/>
              <a:cs typeface="Calibri"/>
            </a:endParaRPr>
          </a:p>
          <a:p>
            <a:pPr marL="355600" marR="9271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600" spc="-5">
                <a:latin typeface="Calibri"/>
                <a:cs typeface="Calibri"/>
              </a:rPr>
              <a:t>When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he </a:t>
            </a:r>
            <a:r>
              <a:rPr dirty="0" sz="1600" spc="-10">
                <a:latin typeface="Calibri"/>
                <a:cs typeface="Calibri"/>
              </a:rPr>
              <a:t>returns,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he </a:t>
            </a:r>
            <a:r>
              <a:rPr dirty="0" sz="1600" spc="-10">
                <a:latin typeface="Calibri"/>
                <a:cs typeface="Calibri"/>
              </a:rPr>
              <a:t>tells</a:t>
            </a:r>
            <a:r>
              <a:rPr dirty="0" sz="1600" spc="-5">
                <a:latin typeface="Calibri"/>
                <a:cs typeface="Calibri"/>
              </a:rPr>
              <a:t> the Happy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Prince </a:t>
            </a:r>
            <a:r>
              <a:rPr dirty="0" sz="1600" spc="-10">
                <a:latin typeface="Calibri"/>
                <a:cs typeface="Calibri"/>
              </a:rPr>
              <a:t>what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he </a:t>
            </a:r>
            <a:r>
              <a:rPr dirty="0" sz="1600" spc="-35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has done and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that</a:t>
            </a:r>
            <a:r>
              <a:rPr dirty="0" sz="1600" spc="-5">
                <a:latin typeface="Calibri"/>
                <a:cs typeface="Calibri"/>
              </a:rPr>
              <a:t> he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feels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warm,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even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though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 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air is </a:t>
            </a:r>
            <a:r>
              <a:rPr dirty="0" sz="1600" spc="-10">
                <a:latin typeface="Calibri"/>
                <a:cs typeface="Calibri"/>
              </a:rPr>
              <a:t>cold.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Arial MT"/>
              <a:buChar char="•"/>
            </a:pPr>
            <a:endParaRPr sz="215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600" spc="-5">
                <a:latin typeface="Calibri"/>
                <a:cs typeface="Calibri"/>
              </a:rPr>
              <a:t>The Happy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Prince </a:t>
            </a:r>
            <a:r>
              <a:rPr dirty="0" sz="1600" spc="-10">
                <a:latin typeface="Calibri"/>
                <a:cs typeface="Calibri"/>
              </a:rPr>
              <a:t>tells</a:t>
            </a:r>
            <a:r>
              <a:rPr dirty="0" sz="1600" spc="-5">
                <a:latin typeface="Calibri"/>
                <a:cs typeface="Calibri"/>
              </a:rPr>
              <a:t> him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that</a:t>
            </a:r>
            <a:r>
              <a:rPr dirty="0" sz="1600" spc="-5">
                <a:latin typeface="Calibri"/>
                <a:cs typeface="Calibri"/>
              </a:rPr>
              <a:t> he has been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warmed </a:t>
            </a:r>
            <a:r>
              <a:rPr dirty="0" sz="1600" spc="-34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inside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because he has done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a </a:t>
            </a:r>
            <a:r>
              <a:rPr dirty="0" sz="1600" spc="-10">
                <a:latin typeface="Calibri"/>
                <a:cs typeface="Calibri"/>
              </a:rPr>
              <a:t>good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deed.</a:t>
            </a:r>
            <a:endParaRPr sz="16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39620" y="726663"/>
              <a:ext cx="3869318" cy="224699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096000" y="4876800"/>
              <a:ext cx="2286000" cy="11430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311140" y="853439"/>
              <a:ext cx="3451860" cy="3619500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1022350"/>
            <a:ext cx="4929505" cy="451484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5"/>
              <a:t>THE</a:t>
            </a:r>
            <a:r>
              <a:rPr dirty="0" sz="2800" spc="-10"/>
              <a:t> </a:t>
            </a:r>
            <a:r>
              <a:rPr dirty="0" sz="2800" spc="-5"/>
              <a:t>POOR</a:t>
            </a:r>
            <a:r>
              <a:rPr dirty="0" sz="2800" spc="-10"/>
              <a:t> </a:t>
            </a:r>
            <a:r>
              <a:rPr dirty="0" sz="2800" spc="-30"/>
              <a:t>PLAYWRIGHT</a:t>
            </a:r>
            <a:r>
              <a:rPr dirty="0" sz="2800" spc="-10"/>
              <a:t> </a:t>
            </a:r>
            <a:r>
              <a:rPr dirty="0" sz="2800" spc="-5"/>
              <a:t>EPISODE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535940" y="2164080"/>
            <a:ext cx="5017770" cy="275272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600" spc="-5">
                <a:latin typeface="Calibri"/>
                <a:cs typeface="Calibri"/>
              </a:rPr>
              <a:t>The</a:t>
            </a:r>
            <a:r>
              <a:rPr dirty="0" sz="1600" spc="-10">
                <a:latin typeface="Calibri"/>
                <a:cs typeface="Calibri"/>
              </a:rPr>
              <a:t> next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40">
                <a:latin typeface="Calibri"/>
                <a:cs typeface="Calibri"/>
              </a:rPr>
              <a:t>day,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 </a:t>
            </a:r>
            <a:r>
              <a:rPr dirty="0" sz="1600" spc="-15">
                <a:latin typeface="Calibri"/>
                <a:cs typeface="Calibri"/>
              </a:rPr>
              <a:t>Swallow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prepares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to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bid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 Happy 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Prince </a:t>
            </a:r>
            <a:r>
              <a:rPr dirty="0" sz="1600" spc="-15">
                <a:latin typeface="Calibri"/>
                <a:cs typeface="Calibri"/>
              </a:rPr>
              <a:t>farewell</a:t>
            </a:r>
            <a:r>
              <a:rPr dirty="0" sz="1600" spc="-5">
                <a:latin typeface="Calibri"/>
                <a:cs typeface="Calibri"/>
              </a:rPr>
              <a:t> as he </a:t>
            </a:r>
            <a:r>
              <a:rPr dirty="0" sz="1600" spc="-10">
                <a:latin typeface="Calibri"/>
                <a:cs typeface="Calibri"/>
              </a:rPr>
              <a:t>must</a:t>
            </a:r>
            <a:r>
              <a:rPr dirty="0" sz="1600" spc="-5">
                <a:latin typeface="Calibri"/>
                <a:cs typeface="Calibri"/>
              </a:rPr>
              <a:t> fly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to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Egypt </a:t>
            </a:r>
            <a:r>
              <a:rPr dirty="0" sz="1600" spc="-15">
                <a:latin typeface="Calibri"/>
                <a:cs typeface="Calibri"/>
              </a:rPr>
              <a:t>to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join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his friends.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Arial MT"/>
              <a:buChar char="•"/>
            </a:pPr>
            <a:endParaRPr sz="2150">
              <a:latin typeface="Calibri"/>
              <a:cs typeface="Calibri"/>
            </a:endParaRPr>
          </a:p>
          <a:p>
            <a:pPr marL="355600" marR="72644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600" spc="-5">
                <a:latin typeface="Calibri"/>
                <a:cs typeface="Calibri"/>
              </a:rPr>
              <a:t>But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 Happy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Prince </a:t>
            </a:r>
            <a:r>
              <a:rPr dirty="0" sz="1600" spc="-10">
                <a:latin typeface="Calibri"/>
                <a:cs typeface="Calibri"/>
              </a:rPr>
              <a:t>persuades</a:t>
            </a:r>
            <a:r>
              <a:rPr dirty="0" sz="1600" spc="-5">
                <a:latin typeface="Calibri"/>
                <a:cs typeface="Calibri"/>
              </a:rPr>
              <a:t> him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to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25">
                <a:latin typeface="Calibri"/>
                <a:cs typeface="Calibri"/>
              </a:rPr>
              <a:t>take</a:t>
            </a:r>
            <a:r>
              <a:rPr dirty="0" sz="1600" spc="-5">
                <a:latin typeface="Calibri"/>
                <a:cs typeface="Calibri"/>
              </a:rPr>
              <a:t> the </a:t>
            </a:r>
            <a:r>
              <a:rPr dirty="0" sz="1600" spc="-34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sapphire </a:t>
            </a:r>
            <a:r>
              <a:rPr dirty="0" sz="1600" spc="-5">
                <a:latin typeface="Calibri"/>
                <a:cs typeface="Calibri"/>
              </a:rPr>
              <a:t>out of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one of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his </a:t>
            </a:r>
            <a:r>
              <a:rPr dirty="0" sz="1600" spc="-15">
                <a:latin typeface="Calibri"/>
                <a:cs typeface="Calibri"/>
              </a:rPr>
              <a:t>eye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sockets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Arial MT"/>
              <a:buChar char="•"/>
            </a:pPr>
            <a:endParaRPr sz="2150">
              <a:latin typeface="Calibri"/>
              <a:cs typeface="Calibri"/>
            </a:endParaRPr>
          </a:p>
          <a:p>
            <a:pPr marL="355600" marR="15494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600" spc="-5">
                <a:latin typeface="Calibri"/>
                <a:cs typeface="Calibri"/>
              </a:rPr>
              <a:t>And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25">
                <a:latin typeface="Calibri"/>
                <a:cs typeface="Calibri"/>
              </a:rPr>
              <a:t>take</a:t>
            </a:r>
            <a:r>
              <a:rPr dirty="0" sz="1600" spc="-5">
                <a:latin typeface="Calibri"/>
                <a:cs typeface="Calibri"/>
              </a:rPr>
              <a:t> it </a:t>
            </a:r>
            <a:r>
              <a:rPr dirty="0" sz="1600" spc="-15">
                <a:latin typeface="Calibri"/>
                <a:cs typeface="Calibri"/>
              </a:rPr>
              <a:t>to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 poor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young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man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who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is so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poor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he is </a:t>
            </a:r>
            <a:r>
              <a:rPr dirty="0" sz="1600" spc="-34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freezing</a:t>
            </a:r>
            <a:r>
              <a:rPr dirty="0" sz="1600" spc="-5">
                <a:latin typeface="Calibri"/>
                <a:cs typeface="Calibri"/>
              </a:rPr>
              <a:t> in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his </a:t>
            </a:r>
            <a:r>
              <a:rPr dirty="0" sz="1600" spc="-15">
                <a:latin typeface="Calibri"/>
                <a:cs typeface="Calibri"/>
              </a:rPr>
              <a:t>garret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Arial MT"/>
              <a:buChar char="•"/>
            </a:pPr>
            <a:endParaRPr sz="2150">
              <a:latin typeface="Calibri"/>
              <a:cs typeface="Calibri"/>
            </a:endParaRPr>
          </a:p>
          <a:p>
            <a:pPr marL="401320" indent="-388620">
              <a:lnSpc>
                <a:spcPct val="100000"/>
              </a:lnSpc>
              <a:buFont typeface="Arial MT"/>
              <a:buChar char="•"/>
              <a:tabLst>
                <a:tab pos="400685" algn="l"/>
                <a:tab pos="401320" algn="l"/>
              </a:tabLst>
            </a:pPr>
            <a:r>
              <a:rPr dirty="0" sz="1600" spc="-5">
                <a:latin typeface="Calibri"/>
                <a:cs typeface="Calibri"/>
              </a:rPr>
              <a:t>He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cannot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finish the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play</a:t>
            </a:r>
            <a:r>
              <a:rPr dirty="0" sz="1600" spc="-5">
                <a:latin typeface="Calibri"/>
                <a:cs typeface="Calibri"/>
              </a:rPr>
              <a:t> he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is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writing.</a:t>
            </a:r>
            <a:endParaRPr sz="16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248400" y="5334000"/>
              <a:ext cx="2286000" cy="11430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096000" y="1179575"/>
              <a:ext cx="2560320" cy="362102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796925"/>
            <a:ext cx="5043805" cy="835025"/>
          </a:xfrm>
          <a:prstGeom prst="rect"/>
        </p:spPr>
        <p:txBody>
          <a:bodyPr wrap="square" lIns="0" tIns="60325" rIns="0" bIns="0" rtlCol="0" vert="horz">
            <a:spAutoFit/>
          </a:bodyPr>
          <a:lstStyle/>
          <a:p>
            <a:pPr marL="12700" marR="5080">
              <a:lnSpc>
                <a:spcPts val="3020"/>
              </a:lnSpc>
              <a:spcBef>
                <a:spcPts val="475"/>
              </a:spcBef>
            </a:pPr>
            <a:r>
              <a:rPr dirty="0" sz="2800" spc="-5"/>
              <a:t>THE</a:t>
            </a:r>
            <a:r>
              <a:rPr dirty="0" sz="2800" spc="-10"/>
              <a:t> HAPPY </a:t>
            </a:r>
            <a:r>
              <a:rPr dirty="0" sz="2800" spc="-5"/>
              <a:t>PRINCE</a:t>
            </a:r>
            <a:r>
              <a:rPr dirty="0" sz="2800" spc="-10"/>
              <a:t> GIVES</a:t>
            </a:r>
            <a:r>
              <a:rPr dirty="0" sz="2800" spc="-5"/>
              <a:t> </a:t>
            </a:r>
            <a:r>
              <a:rPr dirty="0" sz="2800" spc="-125"/>
              <a:t>AWAY</a:t>
            </a:r>
            <a:r>
              <a:rPr dirty="0" sz="2800" spc="-5"/>
              <a:t> A </a:t>
            </a:r>
            <a:r>
              <a:rPr dirty="0" sz="2800" spc="-620"/>
              <a:t> </a:t>
            </a:r>
            <a:r>
              <a:rPr dirty="0" sz="2800" spc="-10"/>
              <a:t>SAPPHIRE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535940" y="2106929"/>
            <a:ext cx="4674235" cy="2051050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355600" marR="205104" indent="-342900">
              <a:lnSpc>
                <a:spcPts val="2000"/>
              </a:lnSpc>
              <a:spcBef>
                <a:spcPts val="35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850" spc="-5">
                <a:latin typeface="Calibri"/>
                <a:cs typeface="Calibri"/>
              </a:rPr>
              <a:t>Once </a:t>
            </a:r>
            <a:r>
              <a:rPr dirty="0" sz="1850" spc="-10">
                <a:latin typeface="Calibri"/>
                <a:cs typeface="Calibri"/>
              </a:rPr>
              <a:t>again, </a:t>
            </a:r>
            <a:r>
              <a:rPr dirty="0" sz="1850" spc="-5">
                <a:latin typeface="Calibri"/>
                <a:cs typeface="Calibri"/>
              </a:rPr>
              <a:t>the </a:t>
            </a:r>
            <a:r>
              <a:rPr dirty="0" sz="1850" spc="-10">
                <a:latin typeface="Calibri"/>
                <a:cs typeface="Calibri"/>
              </a:rPr>
              <a:t>Swallow </a:t>
            </a:r>
            <a:r>
              <a:rPr dirty="0" sz="1850" spc="-5">
                <a:latin typeface="Calibri"/>
                <a:cs typeface="Calibri"/>
              </a:rPr>
              <a:t>does as the </a:t>
            </a:r>
            <a:r>
              <a:rPr dirty="0" sz="1850" spc="-15">
                <a:latin typeface="Calibri"/>
                <a:cs typeface="Calibri"/>
              </a:rPr>
              <a:t>statue </a:t>
            </a:r>
            <a:r>
              <a:rPr dirty="0" sz="1850" spc="-405">
                <a:latin typeface="Calibri"/>
                <a:cs typeface="Calibri"/>
              </a:rPr>
              <a:t> </a:t>
            </a:r>
            <a:r>
              <a:rPr dirty="0" sz="1850" spc="-10">
                <a:latin typeface="Calibri"/>
                <a:cs typeface="Calibri"/>
              </a:rPr>
              <a:t>requests</a:t>
            </a:r>
            <a:r>
              <a:rPr dirty="0" sz="1850" spc="-5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.</a:t>
            </a:r>
            <a:endParaRPr sz="18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Arial MT"/>
              <a:buChar char="•"/>
            </a:pPr>
            <a:endParaRPr sz="21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850" spc="-5">
                <a:latin typeface="Calibri"/>
                <a:cs typeface="Calibri"/>
              </a:rPr>
              <a:t>Though</a:t>
            </a:r>
            <a:r>
              <a:rPr dirty="0" sz="1850" spc="-20">
                <a:latin typeface="Calibri"/>
                <a:cs typeface="Calibri"/>
              </a:rPr>
              <a:t> </a:t>
            </a:r>
            <a:r>
              <a:rPr dirty="0" sz="1850" spc="-10">
                <a:latin typeface="Calibri"/>
                <a:cs typeface="Calibri"/>
              </a:rPr>
              <a:t>again, </a:t>
            </a:r>
            <a:r>
              <a:rPr dirty="0" sz="1850" spc="-5">
                <a:latin typeface="Calibri"/>
                <a:cs typeface="Calibri"/>
              </a:rPr>
              <a:t>he</a:t>
            </a:r>
            <a:r>
              <a:rPr dirty="0" sz="1850" spc="-10">
                <a:latin typeface="Calibri"/>
                <a:cs typeface="Calibri"/>
              </a:rPr>
              <a:t> </a:t>
            </a:r>
            <a:r>
              <a:rPr dirty="0" sz="1850" spc="-5">
                <a:latin typeface="Calibri"/>
                <a:cs typeface="Calibri"/>
              </a:rPr>
              <a:t>does</a:t>
            </a:r>
            <a:r>
              <a:rPr dirty="0" sz="1850" spc="-15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so</a:t>
            </a:r>
            <a:r>
              <a:rPr dirty="0" sz="1850" spc="-10">
                <a:latin typeface="Calibri"/>
                <a:cs typeface="Calibri"/>
              </a:rPr>
              <a:t> </a:t>
            </a:r>
            <a:r>
              <a:rPr dirty="0" sz="1850" spc="-20">
                <a:latin typeface="Calibri"/>
                <a:cs typeface="Calibri"/>
              </a:rPr>
              <a:t>reluctantly,</a:t>
            </a:r>
            <a:endParaRPr sz="18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Arial MT"/>
              <a:buChar char="•"/>
            </a:pPr>
            <a:endParaRPr sz="2350">
              <a:latin typeface="Calibri"/>
              <a:cs typeface="Calibri"/>
            </a:endParaRPr>
          </a:p>
          <a:p>
            <a:pPr marL="355600" marR="5080" indent="-342900">
              <a:lnSpc>
                <a:spcPts val="1989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850" spc="-5">
                <a:latin typeface="Calibri"/>
                <a:cs typeface="Calibri"/>
              </a:rPr>
              <a:t>This </a:t>
            </a:r>
            <a:r>
              <a:rPr dirty="0" sz="1850">
                <a:latin typeface="Calibri"/>
                <a:cs typeface="Calibri"/>
              </a:rPr>
              <a:t>time</a:t>
            </a:r>
            <a:r>
              <a:rPr dirty="0" sz="1850" spc="-5">
                <a:latin typeface="Calibri"/>
                <a:cs typeface="Calibri"/>
              </a:rPr>
              <a:t> </a:t>
            </a:r>
            <a:r>
              <a:rPr dirty="0" sz="1850" spc="-10">
                <a:latin typeface="Calibri"/>
                <a:cs typeface="Calibri"/>
              </a:rPr>
              <a:t>because</a:t>
            </a:r>
            <a:r>
              <a:rPr dirty="0" sz="1850" spc="-5">
                <a:latin typeface="Calibri"/>
                <a:cs typeface="Calibri"/>
              </a:rPr>
              <a:t> he</a:t>
            </a:r>
            <a:r>
              <a:rPr dirty="0" sz="1850">
                <a:latin typeface="Calibri"/>
                <a:cs typeface="Calibri"/>
              </a:rPr>
              <a:t> </a:t>
            </a:r>
            <a:r>
              <a:rPr dirty="0" sz="1850" spc="-5">
                <a:latin typeface="Calibri"/>
                <a:cs typeface="Calibri"/>
              </a:rPr>
              <a:t>doesn’t </a:t>
            </a:r>
            <a:r>
              <a:rPr dirty="0" sz="1850" spc="-15">
                <a:latin typeface="Calibri"/>
                <a:cs typeface="Calibri"/>
              </a:rPr>
              <a:t>want</a:t>
            </a:r>
            <a:r>
              <a:rPr dirty="0" sz="1850" spc="-5">
                <a:latin typeface="Calibri"/>
                <a:cs typeface="Calibri"/>
              </a:rPr>
              <a:t> </a:t>
            </a:r>
            <a:r>
              <a:rPr dirty="0" sz="1850" spc="-10">
                <a:latin typeface="Calibri"/>
                <a:cs typeface="Calibri"/>
              </a:rPr>
              <a:t>to</a:t>
            </a:r>
            <a:r>
              <a:rPr dirty="0" sz="1850" spc="-5">
                <a:latin typeface="Calibri"/>
                <a:cs typeface="Calibri"/>
              </a:rPr>
              <a:t> </a:t>
            </a:r>
            <a:r>
              <a:rPr dirty="0" sz="1850" spc="-15">
                <a:latin typeface="Calibri"/>
                <a:cs typeface="Calibri"/>
              </a:rPr>
              <a:t>rob</a:t>
            </a:r>
            <a:r>
              <a:rPr dirty="0" sz="1850" spc="-5">
                <a:latin typeface="Calibri"/>
                <a:cs typeface="Calibri"/>
              </a:rPr>
              <a:t> the </a:t>
            </a:r>
            <a:r>
              <a:rPr dirty="0" sz="1850" spc="-405">
                <a:latin typeface="Calibri"/>
                <a:cs typeface="Calibri"/>
              </a:rPr>
              <a:t> </a:t>
            </a:r>
            <a:r>
              <a:rPr dirty="0" sz="1850" spc="-5">
                <a:latin typeface="Calibri"/>
                <a:cs typeface="Calibri"/>
              </a:rPr>
              <a:t>Happy</a:t>
            </a:r>
            <a:r>
              <a:rPr dirty="0" sz="1850" spc="-10">
                <a:latin typeface="Calibri"/>
                <a:cs typeface="Calibri"/>
              </a:rPr>
              <a:t> </a:t>
            </a:r>
            <a:r>
              <a:rPr dirty="0" sz="1850" spc="-5">
                <a:latin typeface="Calibri"/>
                <a:cs typeface="Calibri"/>
              </a:rPr>
              <a:t>Prince</a:t>
            </a:r>
            <a:r>
              <a:rPr dirty="0" sz="1850">
                <a:latin typeface="Calibri"/>
                <a:cs typeface="Calibri"/>
              </a:rPr>
              <a:t> </a:t>
            </a:r>
            <a:r>
              <a:rPr dirty="0" sz="1850" spc="-5">
                <a:latin typeface="Calibri"/>
                <a:cs typeface="Calibri"/>
              </a:rPr>
              <a:t>of</a:t>
            </a:r>
            <a:r>
              <a:rPr dirty="0" sz="1850">
                <a:latin typeface="Calibri"/>
                <a:cs typeface="Calibri"/>
              </a:rPr>
              <a:t> </a:t>
            </a:r>
            <a:r>
              <a:rPr dirty="0" sz="1850" spc="-5">
                <a:latin typeface="Calibri"/>
                <a:cs typeface="Calibri"/>
              </a:rPr>
              <a:t>one of</a:t>
            </a:r>
            <a:r>
              <a:rPr dirty="0" sz="1850">
                <a:latin typeface="Calibri"/>
                <a:cs typeface="Calibri"/>
              </a:rPr>
              <a:t> </a:t>
            </a:r>
            <a:r>
              <a:rPr dirty="0" sz="1850" spc="-5">
                <a:latin typeface="Calibri"/>
                <a:cs typeface="Calibri"/>
              </a:rPr>
              <a:t>his</a:t>
            </a:r>
            <a:r>
              <a:rPr dirty="0" sz="1850">
                <a:latin typeface="Calibri"/>
                <a:cs typeface="Calibri"/>
              </a:rPr>
              <a:t> </a:t>
            </a:r>
            <a:r>
              <a:rPr dirty="0" sz="1850" spc="-15">
                <a:latin typeface="Calibri"/>
                <a:cs typeface="Calibri"/>
              </a:rPr>
              <a:t>eyes.</a:t>
            </a:r>
            <a:endParaRPr sz="185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96000" y="4876800"/>
              <a:ext cx="2286000" cy="11430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094476" y="493775"/>
              <a:ext cx="2493264" cy="4021836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2022-04-01T18:42:59Z</dcterms:created>
  <dcterms:modified xsi:type="dcterms:W3CDTF">2022-04-01T18:42:59Z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2021-07-23T00:00:00Z</vt:filetime>
  </property>
  <property fmtid="{D5CDD505-2E9C-101B-9397-08002B2CF9AE}" pid="3" name="Creator">
    <vt:lpwstr>WPS Presentation</vt:lpwstr>
  </property>
  <property fmtid="{D5CDD505-2E9C-101B-9397-08002B2CF9AE}" pid="4" name="LastSaved">
    <vt:filetime>2022-04-01T00:00:00Z</vt:filetime>
  </property>
</Properties>
</file>