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12189" y="2252979"/>
            <a:ext cx="7119620" cy="17805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1" i="0">
                <a:solidFill>
                  <a:srgbClr val="FF0000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610994"/>
            <a:ext cx="8072119" cy="2656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9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0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1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Relationship Id="rId4" Type="http://schemas.openxmlformats.org/officeDocument/2006/relationships/image" Target="../media/image2.png"/><Relationship Id="rId5" Type="http://schemas.openxmlformats.org/officeDocument/2006/relationships/image" Target="../media/image24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6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2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407793"/>
            <a:ext cx="3491865" cy="2311400"/>
          </a:xfrm>
          <a:prstGeom prst="rect">
            <a:avLst/>
          </a:prstGeom>
        </p:spPr>
        <p:txBody>
          <a:bodyPr wrap="square" lIns="0" tIns="889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dirty="0" sz="2500" spc="-10" b="1">
                <a:latin typeface="Calibri"/>
                <a:cs typeface="Calibri"/>
              </a:rPr>
              <a:t>STD-IX</a:t>
            </a:r>
            <a:endParaRPr sz="2500">
              <a:latin typeface="Calibri"/>
              <a:cs typeface="Calibri"/>
            </a:endParaRPr>
          </a:p>
          <a:p>
            <a:pPr marL="12700" marR="611505">
              <a:lnSpc>
                <a:spcPct val="120000"/>
              </a:lnSpc>
            </a:pPr>
            <a:r>
              <a:rPr dirty="0" sz="2500" spc="-10" b="1">
                <a:latin typeface="Calibri"/>
                <a:cs typeface="Calibri"/>
              </a:rPr>
              <a:t>SUBJECT- </a:t>
            </a:r>
            <a:r>
              <a:rPr dirty="0" sz="2500" spc="-25" b="1">
                <a:latin typeface="Calibri"/>
                <a:cs typeface="Calibri"/>
              </a:rPr>
              <a:t>LITERATURE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CHAPTER - 5</a:t>
            </a:r>
            <a:endParaRPr sz="2500">
              <a:latin typeface="Calibri"/>
              <a:cs typeface="Calibri"/>
            </a:endParaRPr>
          </a:p>
          <a:p>
            <a:pPr marL="12700" marR="5080">
              <a:lnSpc>
                <a:spcPct val="120000"/>
              </a:lnSpc>
            </a:pPr>
            <a:r>
              <a:rPr dirty="0" sz="2500" spc="-15" b="1">
                <a:latin typeface="Calibri"/>
                <a:cs typeface="Calibri"/>
              </a:rPr>
              <a:t>TOPIC- </a:t>
            </a:r>
            <a:r>
              <a:rPr dirty="0" sz="2500" spc="-5" b="1">
                <a:latin typeface="Calibri"/>
                <a:cs typeface="Calibri"/>
              </a:rPr>
              <a:t>THE </a:t>
            </a:r>
            <a:r>
              <a:rPr dirty="0" sz="2500" spc="-10" b="1">
                <a:latin typeface="Calibri"/>
                <a:cs typeface="Calibri"/>
              </a:rPr>
              <a:t>HAPPY </a:t>
            </a:r>
            <a:r>
              <a:rPr dirty="0" sz="2500" spc="-5" b="1">
                <a:latin typeface="Calibri"/>
                <a:cs typeface="Calibri"/>
              </a:rPr>
              <a:t>PRINCE </a:t>
            </a:r>
            <a:r>
              <a:rPr dirty="0" sz="2500" spc="-555" b="1">
                <a:latin typeface="Calibri"/>
                <a:cs typeface="Calibri"/>
              </a:rPr>
              <a:t> </a:t>
            </a:r>
            <a:r>
              <a:rPr dirty="0" sz="2500" spc="-5" b="1">
                <a:latin typeface="Calibri"/>
                <a:cs typeface="Calibri"/>
              </a:rPr>
              <a:t>PERIOD-1</a:t>
            </a:r>
            <a:endParaRPr sz="25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761861" y="1629564"/>
              <a:ext cx="1728135" cy="283732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3399" y="457199"/>
              <a:ext cx="1578864" cy="78333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04800" y="4648200"/>
              <a:ext cx="8610600" cy="190500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387984"/>
            <a:ext cx="262572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20"/>
              <a:t>VOCABULARY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83540" y="1607819"/>
            <a:ext cx="2258695" cy="134112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swallow: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tiny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bird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Alighted:</a:t>
            </a:r>
            <a:r>
              <a:rPr dirty="0" sz="1800" spc="-5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descended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curious:</a:t>
            </a:r>
            <a:r>
              <a:rPr dirty="0" sz="1800" spc="-7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strange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00">
                <a:latin typeface="Calibri"/>
                <a:cs typeface="Calibri"/>
              </a:rPr>
              <a:t>misery:</a:t>
            </a:r>
            <a:r>
              <a:rPr dirty="0" sz="1800" spc="-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sadness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3540" y="3667125"/>
            <a:ext cx="2199640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10" b="1">
                <a:solidFill>
                  <a:srgbClr val="FF0000"/>
                </a:solidFill>
                <a:latin typeface="Calibri"/>
                <a:cs typeface="Calibri"/>
              </a:rPr>
              <a:t>HOMEWORK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83540" y="4586604"/>
            <a:ext cx="717867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Find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out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5 </a:t>
            </a:r>
            <a:r>
              <a:rPr dirty="0" sz="1800" spc="-10">
                <a:latin typeface="Calibri"/>
                <a:cs typeface="Calibri"/>
              </a:rPr>
              <a:t>synonyms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antonyms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from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chapter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practice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vocabulary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00800" y="5715000"/>
              <a:ext cx="2057400" cy="78333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0" rIns="0" bIns="0" rtlCol="0" vert="horz">
            <a:spAutoFit/>
          </a:bodyPr>
          <a:lstStyle/>
          <a:p>
            <a:pPr algn="ctr" marR="596900">
              <a:lnSpc>
                <a:spcPct val="100000"/>
              </a:lnSpc>
              <a:spcBef>
                <a:spcPts val="1250"/>
              </a:spcBef>
            </a:pPr>
            <a:r>
              <a:rPr dirty="0" spc="-5"/>
              <a:t>THANK</a:t>
            </a:r>
            <a:r>
              <a:rPr dirty="0" spc="-40"/>
              <a:t> </a:t>
            </a:r>
            <a:r>
              <a:rPr dirty="0" spc="-65"/>
              <a:t>YOU</a:t>
            </a:r>
          </a:p>
          <a:p>
            <a:pPr algn="ctr">
              <a:lnSpc>
                <a:spcPct val="100000"/>
              </a:lnSpc>
              <a:spcBef>
                <a:spcPts val="1150"/>
              </a:spcBef>
            </a:pPr>
            <a:r>
              <a:rPr dirty="0" spc="-5"/>
              <a:t>ODM</a:t>
            </a:r>
            <a:r>
              <a:rPr dirty="0" spc="-30"/>
              <a:t> </a:t>
            </a:r>
            <a:r>
              <a:rPr dirty="0" spc="-40"/>
              <a:t>EDUCATIONAL</a:t>
            </a:r>
            <a:r>
              <a:rPr dirty="0" spc="-20"/>
              <a:t> </a:t>
            </a:r>
            <a:r>
              <a:rPr dirty="0" spc="-15"/>
              <a:t>GROUP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15000" y="45720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77355" y="5257800"/>
            <a:ext cx="2286000" cy="11430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542607" y="672782"/>
            <a:ext cx="903605" cy="556260"/>
            <a:chOff x="542607" y="672782"/>
            <a:chExt cx="903605" cy="55626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2607" y="675322"/>
              <a:ext cx="427355" cy="553719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0602" y="672782"/>
              <a:ext cx="435609" cy="556259"/>
            </a:xfrm>
            <a:prstGeom prst="rect">
              <a:avLst/>
            </a:prstGeom>
          </p:spPr>
        </p:pic>
      </p:grpSp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539595" y="675322"/>
            <a:ext cx="335876" cy="55117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37727" y="672782"/>
            <a:ext cx="435610" cy="556259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619264" y="672782"/>
            <a:ext cx="510040" cy="55625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74682" y="675322"/>
            <a:ext cx="384740" cy="55371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621087" y="672782"/>
            <a:ext cx="832281" cy="55625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95312" y="1681162"/>
            <a:ext cx="384740" cy="55372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41717" y="1681162"/>
            <a:ext cx="415226" cy="55372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513598" y="1678622"/>
            <a:ext cx="130098" cy="556894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37042" y="1679257"/>
            <a:ext cx="459105" cy="556259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2263555" y="1672272"/>
            <a:ext cx="413829" cy="56896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2732760" y="1681162"/>
            <a:ext cx="335876" cy="551179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7839" y="5293964"/>
            <a:ext cx="2934986" cy="374361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19" name="object 19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4953000" y="609599"/>
              <a:ext cx="3592067" cy="4526280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17039" y="302895"/>
            <a:ext cx="643763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EXPECTED</a:t>
            </a:r>
            <a:r>
              <a:rPr dirty="0" sz="3600" spc="-40"/>
              <a:t> </a:t>
            </a:r>
            <a:r>
              <a:rPr dirty="0" sz="3600" spc="-10"/>
              <a:t>LEARNING</a:t>
            </a:r>
            <a:r>
              <a:rPr dirty="0" sz="3600" spc="-40"/>
              <a:t> </a:t>
            </a:r>
            <a:r>
              <a:rPr dirty="0" sz="3600" spc="-20"/>
              <a:t>OUTCOMES:</a:t>
            </a:r>
            <a:endParaRPr sz="3600"/>
          </a:p>
        </p:txBody>
      </p:sp>
      <p:grpSp>
        <p:nvGrpSpPr>
          <p:cNvPr id="3" name="object 3"/>
          <p:cNvGrpSpPr/>
          <p:nvPr/>
        </p:nvGrpSpPr>
        <p:grpSpPr>
          <a:xfrm>
            <a:off x="708659" y="1129030"/>
            <a:ext cx="7901940" cy="5306060"/>
            <a:chOff x="708659" y="1129030"/>
            <a:chExt cx="7901940" cy="530606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324600" y="5105400"/>
              <a:ext cx="2286000" cy="1143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08660" y="1129029"/>
              <a:ext cx="4763770" cy="5306060"/>
            </a:xfrm>
            <a:custGeom>
              <a:avLst/>
              <a:gdLst/>
              <a:ahLst/>
              <a:cxnLst/>
              <a:rect l="l" t="t" r="r" b="b"/>
              <a:pathLst>
                <a:path w="4763770" h="5306060">
                  <a:moveTo>
                    <a:pt x="4763770" y="6350"/>
                  </a:moveTo>
                  <a:lnTo>
                    <a:pt x="4757420" y="6350"/>
                  </a:lnTo>
                  <a:lnTo>
                    <a:pt x="4757420" y="0"/>
                  </a:lnTo>
                  <a:lnTo>
                    <a:pt x="4751070" y="0"/>
                  </a:lnTo>
                  <a:lnTo>
                    <a:pt x="4751070" y="12700"/>
                  </a:lnTo>
                  <a:lnTo>
                    <a:pt x="4751070" y="2646680"/>
                  </a:lnTo>
                  <a:lnTo>
                    <a:pt x="4751070" y="2659380"/>
                  </a:lnTo>
                  <a:lnTo>
                    <a:pt x="4751070" y="5293360"/>
                  </a:lnTo>
                  <a:lnTo>
                    <a:pt x="12700" y="5293360"/>
                  </a:lnTo>
                  <a:lnTo>
                    <a:pt x="12700" y="2659380"/>
                  </a:lnTo>
                  <a:lnTo>
                    <a:pt x="4751070" y="2659380"/>
                  </a:lnTo>
                  <a:lnTo>
                    <a:pt x="4751070" y="2646680"/>
                  </a:lnTo>
                  <a:lnTo>
                    <a:pt x="12700" y="2646680"/>
                  </a:lnTo>
                  <a:lnTo>
                    <a:pt x="12700" y="12700"/>
                  </a:lnTo>
                  <a:lnTo>
                    <a:pt x="4751070" y="12700"/>
                  </a:lnTo>
                  <a:lnTo>
                    <a:pt x="4751070" y="0"/>
                  </a:lnTo>
                  <a:lnTo>
                    <a:pt x="6350" y="0"/>
                  </a:lnTo>
                  <a:lnTo>
                    <a:pt x="6350" y="6350"/>
                  </a:lnTo>
                  <a:lnTo>
                    <a:pt x="0" y="6350"/>
                  </a:lnTo>
                  <a:lnTo>
                    <a:pt x="0" y="5299710"/>
                  </a:lnTo>
                  <a:lnTo>
                    <a:pt x="6350" y="5299710"/>
                  </a:lnTo>
                  <a:lnTo>
                    <a:pt x="6350" y="5306060"/>
                  </a:lnTo>
                  <a:lnTo>
                    <a:pt x="4757420" y="5306060"/>
                  </a:lnTo>
                  <a:lnTo>
                    <a:pt x="4757420" y="5299710"/>
                  </a:lnTo>
                  <a:lnTo>
                    <a:pt x="4763770" y="5299710"/>
                  </a:lnTo>
                  <a:lnTo>
                    <a:pt x="4763770" y="635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765809" y="1166494"/>
            <a:ext cx="4241800" cy="487680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1800" spc="-5">
                <a:latin typeface="Calibri"/>
                <a:cs typeface="Calibri"/>
              </a:rPr>
              <a:t>GENERAL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Symbol"/>
              <a:buChar char=""/>
            </a:pPr>
            <a:endParaRPr sz="3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800" spc="-5">
                <a:latin typeface="Calibri"/>
                <a:cs typeface="Calibri"/>
              </a:rPr>
              <a:t>SPECIFIC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OBJECTIVES/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EXTENDED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OBJECTIVES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concept</a:t>
            </a:r>
            <a:endParaRPr sz="1800">
              <a:latin typeface="Calibri"/>
              <a:cs typeface="Calibri"/>
            </a:endParaRPr>
          </a:p>
          <a:p>
            <a:pPr marL="355600" marR="18415" indent="-342900">
              <a:lnSpc>
                <a:spcPct val="114799"/>
              </a:lnSpc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5">
                <a:latin typeface="Calibri"/>
                <a:cs typeface="Calibri"/>
              </a:rPr>
              <a:t>Being </a:t>
            </a:r>
            <a:r>
              <a:rPr dirty="0" sz="1800" spc="-10">
                <a:latin typeface="Calibri"/>
                <a:cs typeface="Calibri"/>
              </a:rPr>
              <a:t>acquainted</a:t>
            </a:r>
            <a:r>
              <a:rPr dirty="0" sz="1800" spc="-5">
                <a:latin typeface="Calibri"/>
                <a:cs typeface="Calibri"/>
              </a:rPr>
              <a:t> with </a:t>
            </a:r>
            <a:r>
              <a:rPr dirty="0" sz="1800" spc="-10">
                <a:latin typeface="Calibri"/>
                <a:cs typeface="Calibri"/>
              </a:rPr>
              <a:t>prose</a:t>
            </a:r>
            <a:r>
              <a:rPr dirty="0" sz="1800" spc="-5">
                <a:latin typeface="Calibri"/>
                <a:cs typeface="Calibri"/>
              </a:rPr>
              <a:t> and </a:t>
            </a:r>
            <a:r>
              <a:rPr dirty="0" sz="1800" spc="-10">
                <a:latin typeface="Calibri"/>
                <a:cs typeface="Calibri"/>
              </a:rPr>
              <a:t>author’s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biography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Understanding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idea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Appreciate </a:t>
            </a:r>
            <a:r>
              <a:rPr dirty="0" sz="1800" spc="-5">
                <a:latin typeface="Calibri"/>
                <a:cs typeface="Calibri"/>
              </a:rPr>
              <a:t>the</a:t>
            </a:r>
            <a:r>
              <a:rPr dirty="0" sz="1800" spc="-10">
                <a:latin typeface="Calibri"/>
                <a:cs typeface="Calibri"/>
              </a:rPr>
              <a:t> language </a:t>
            </a:r>
            <a:r>
              <a:rPr dirty="0" sz="1800">
                <a:latin typeface="Calibri"/>
                <a:cs typeface="Calibri"/>
              </a:rPr>
              <a:t>of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prose</a:t>
            </a:r>
            <a:endParaRPr sz="180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spcBef>
                <a:spcPts val="320"/>
              </a:spcBef>
              <a:buFont typeface="Symbol"/>
              <a:buChar char=""/>
              <a:tabLst>
                <a:tab pos="354965" algn="l"/>
                <a:tab pos="355600" algn="l"/>
              </a:tabLst>
            </a:pPr>
            <a:r>
              <a:rPr dirty="0" sz="1800" spc="-10">
                <a:latin typeface="Calibri"/>
                <a:cs typeface="Calibri"/>
              </a:rPr>
              <a:t>Developing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LSRW </a:t>
            </a:r>
            <a:r>
              <a:rPr dirty="0" sz="1800" spc="-5">
                <a:latin typeface="Calibri"/>
                <a:cs typeface="Calibri"/>
              </a:rPr>
              <a:t>Skills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96000" y="1066800"/>
              <a:ext cx="2247900" cy="363626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6115" y="710564"/>
            <a:ext cx="310578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ABOUT</a:t>
            </a:r>
            <a:r>
              <a:rPr dirty="0" sz="2800" spc="-25"/>
              <a:t> </a:t>
            </a:r>
            <a:r>
              <a:rPr dirty="0" sz="2800" spc="-5"/>
              <a:t>THE</a:t>
            </a:r>
            <a:r>
              <a:rPr dirty="0" sz="2800" spc="-25"/>
              <a:t> </a:t>
            </a:r>
            <a:r>
              <a:rPr dirty="0" sz="2800" spc="-15"/>
              <a:t>AUTHOR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666115" y="1778635"/>
            <a:ext cx="4161790" cy="2463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Oscar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Wilde,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full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Oscar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Fingal</a:t>
            </a:r>
            <a:r>
              <a:rPr dirty="0" sz="1600" spc="-5">
                <a:latin typeface="Calibri"/>
                <a:cs typeface="Calibri"/>
              </a:rPr>
              <a:t> O’Flahertie Wills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Wilde,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(born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October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16,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1854,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Dublin,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Ireland— </a:t>
            </a:r>
            <a:r>
              <a:rPr dirty="0" sz="1600" spc="-5">
                <a:latin typeface="Calibri"/>
                <a:cs typeface="Calibri"/>
              </a:rPr>
              <a:t> died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November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30,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1900,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Paris,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France),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Irish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wit,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poet, and </a:t>
            </a:r>
            <a:r>
              <a:rPr dirty="0" sz="1600" spc="-10">
                <a:latin typeface="Calibri"/>
                <a:cs typeface="Calibri"/>
              </a:rPr>
              <a:t>dramatist </a:t>
            </a:r>
            <a:r>
              <a:rPr dirty="0" sz="1600" spc="-5">
                <a:latin typeface="Calibri"/>
                <a:cs typeface="Calibri"/>
              </a:rPr>
              <a:t>whose</a:t>
            </a:r>
            <a:r>
              <a:rPr dirty="0" sz="1600" spc="-10">
                <a:latin typeface="Calibri"/>
                <a:cs typeface="Calibri"/>
              </a:rPr>
              <a:t> reputation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rests</a:t>
            </a:r>
            <a:r>
              <a:rPr dirty="0" sz="1600" spc="-5">
                <a:latin typeface="Calibri"/>
                <a:cs typeface="Calibri"/>
              </a:rPr>
              <a:t> on his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only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novel,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Picture</a:t>
            </a:r>
            <a:r>
              <a:rPr dirty="0" sz="1600" spc="-5">
                <a:latin typeface="Calibri"/>
                <a:cs typeface="Calibri"/>
              </a:rPr>
              <a:t>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Dorian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Gray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(1891),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comic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masterpieces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Lady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Windermere’s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Fan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(1892)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Importance of Being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Earnest </a:t>
            </a:r>
            <a:r>
              <a:rPr dirty="0" sz="1600" spc="-5">
                <a:latin typeface="Calibri"/>
                <a:cs typeface="Calibri"/>
              </a:rPr>
              <a:t> (1895). He </a:t>
            </a:r>
            <a:r>
              <a:rPr dirty="0" sz="1600" spc="-10">
                <a:latin typeface="Calibri"/>
                <a:cs typeface="Calibri"/>
              </a:rPr>
              <a:t>was</a:t>
            </a:r>
            <a:r>
              <a:rPr dirty="0" sz="1600" spc="-5">
                <a:latin typeface="Calibri"/>
                <a:cs typeface="Calibri"/>
              </a:rPr>
              <a:t> a </a:t>
            </a:r>
            <a:r>
              <a:rPr dirty="0" sz="1600" spc="-10">
                <a:latin typeface="Calibri"/>
                <a:cs typeface="Calibri"/>
              </a:rPr>
              <a:t>spokesman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late</a:t>
            </a:r>
            <a:r>
              <a:rPr dirty="0" sz="1600" spc="-5">
                <a:latin typeface="Calibri"/>
                <a:cs typeface="Calibri"/>
              </a:rPr>
              <a:t> 19th-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century </a:t>
            </a:r>
            <a:r>
              <a:rPr dirty="0" sz="1600" spc="-10">
                <a:latin typeface="Calibri"/>
                <a:cs typeface="Calibri"/>
              </a:rPr>
              <a:t>Aesthetic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movement</a:t>
            </a:r>
            <a:r>
              <a:rPr dirty="0" sz="1600" spc="-5">
                <a:latin typeface="Calibri"/>
                <a:cs typeface="Calibri"/>
              </a:rPr>
              <a:t> 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England,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which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advocated</a:t>
            </a:r>
            <a:r>
              <a:rPr dirty="0" sz="1600" spc="-5">
                <a:latin typeface="Calibri"/>
                <a:cs typeface="Calibri"/>
              </a:rPr>
              <a:t> art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art’s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sake.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49467" y="618743"/>
              <a:ext cx="2877312" cy="381457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83310"/>
            <a:ext cx="108267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THEME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20265"/>
            <a:ext cx="3731260" cy="3042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Of </a:t>
            </a:r>
            <a:r>
              <a:rPr dirty="0" sz="1800" spc="-10">
                <a:latin typeface="Calibri"/>
                <a:cs typeface="Calibri"/>
              </a:rPr>
              <a:t>Oscar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Wilde’s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various</a:t>
            </a:r>
            <a:r>
              <a:rPr dirty="0" sz="1800" spc="-5">
                <a:latin typeface="Calibri"/>
                <a:cs typeface="Calibri"/>
              </a:rPr>
              <a:t> short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works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children, </a:t>
            </a:r>
            <a:r>
              <a:rPr dirty="0" sz="1800" spc="15">
                <a:latin typeface="Calibri"/>
                <a:cs typeface="Calibri"/>
              </a:rPr>
              <a:t>‘The </a:t>
            </a:r>
            <a:r>
              <a:rPr dirty="0" sz="1800" spc="-10">
                <a:latin typeface="Calibri"/>
                <a:cs typeface="Calibri"/>
              </a:rPr>
              <a:t>Happy </a:t>
            </a:r>
            <a:r>
              <a:rPr dirty="0" sz="1800" spc="-5">
                <a:latin typeface="Calibri"/>
                <a:cs typeface="Calibri"/>
              </a:rPr>
              <a:t>Prince’ (1888)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occupies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special place as his </a:t>
            </a:r>
            <a:r>
              <a:rPr dirty="0" sz="1800" spc="-10">
                <a:latin typeface="Calibri"/>
                <a:cs typeface="Calibri"/>
              </a:rPr>
              <a:t>signature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tale, </a:t>
            </a:r>
            <a:r>
              <a:rPr dirty="0" sz="1800" spc="-5">
                <a:latin typeface="Calibri"/>
                <a:cs typeface="Calibri"/>
              </a:rPr>
              <a:t>and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perhaps </a:t>
            </a:r>
            <a:r>
              <a:rPr dirty="0" sz="1800" spc="-20">
                <a:latin typeface="Calibri"/>
                <a:cs typeface="Calibri"/>
              </a:rPr>
              <a:t>Wilde’s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definitive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statement</a:t>
            </a:r>
            <a:r>
              <a:rPr dirty="0" sz="1800" spc="-5">
                <a:latin typeface="Calibri"/>
                <a:cs typeface="Calibri"/>
              </a:rPr>
              <a:t> about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the </a:t>
            </a:r>
            <a:r>
              <a:rPr dirty="0" sz="1800" spc="-10">
                <a:latin typeface="Calibri"/>
                <a:cs typeface="Calibri"/>
              </a:rPr>
              <a:t>relationship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between </a:t>
            </a:r>
            <a:r>
              <a:rPr dirty="0" sz="1800" spc="-5">
                <a:latin typeface="Calibri"/>
                <a:cs typeface="Calibri"/>
              </a:rPr>
              <a:t>inner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and</a:t>
            </a:r>
            <a:r>
              <a:rPr dirty="0" sz="1800" spc="-10">
                <a:latin typeface="Calibri"/>
                <a:cs typeface="Calibri"/>
              </a:rPr>
              <a:t> outer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beauty.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15">
                <a:latin typeface="Calibri"/>
                <a:cs typeface="Calibri"/>
              </a:rPr>
              <a:t>‘The </a:t>
            </a:r>
            <a:r>
              <a:rPr dirty="0" sz="1800" spc="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Happy </a:t>
            </a:r>
            <a:r>
              <a:rPr dirty="0" sz="1800" spc="-5">
                <a:latin typeface="Calibri"/>
                <a:cs typeface="Calibri"/>
              </a:rPr>
              <a:t>Prince’ </a:t>
            </a:r>
            <a:r>
              <a:rPr dirty="0" sz="1800">
                <a:latin typeface="Calibri"/>
                <a:cs typeface="Calibri"/>
              </a:rPr>
              <a:t>is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</a:t>
            </a:r>
            <a:r>
              <a:rPr dirty="0" sz="1800" spc="-5">
                <a:latin typeface="Calibri"/>
                <a:cs typeface="Calibri"/>
              </a:rPr>
              <a:t> sad </a:t>
            </a:r>
            <a:r>
              <a:rPr dirty="0" sz="1800" spc="-10">
                <a:latin typeface="Calibri"/>
                <a:cs typeface="Calibri"/>
              </a:rPr>
              <a:t>tale 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clearly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owes </a:t>
            </a:r>
            <a:r>
              <a:rPr dirty="0" sz="1800" spc="-5">
                <a:latin typeface="Calibri"/>
                <a:cs typeface="Calibri"/>
              </a:rPr>
              <a:t>much </a:t>
            </a:r>
            <a:r>
              <a:rPr dirty="0" sz="1800" spc="-10">
                <a:latin typeface="Calibri"/>
                <a:cs typeface="Calibri"/>
              </a:rPr>
              <a:t>to </a:t>
            </a:r>
            <a:r>
              <a:rPr dirty="0" sz="1800" spc="-5">
                <a:latin typeface="Calibri"/>
                <a:cs typeface="Calibri"/>
              </a:rPr>
              <a:t>earlier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fairy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stories, </a:t>
            </a:r>
            <a:r>
              <a:rPr dirty="0" sz="1800" spc="-5">
                <a:latin typeface="Calibri"/>
                <a:cs typeface="Calibri"/>
              </a:rPr>
              <a:t> especially the </a:t>
            </a:r>
            <a:r>
              <a:rPr dirty="0" sz="1800" spc="-10">
                <a:latin typeface="Calibri"/>
                <a:cs typeface="Calibri"/>
              </a:rPr>
              <a:t>tales </a:t>
            </a:r>
            <a:r>
              <a:rPr dirty="0" sz="1800">
                <a:latin typeface="Calibri"/>
                <a:cs typeface="Calibri"/>
              </a:rPr>
              <a:t>of </a:t>
            </a:r>
            <a:r>
              <a:rPr dirty="0" sz="1800" spc="-5">
                <a:latin typeface="Calibri"/>
                <a:cs typeface="Calibri"/>
              </a:rPr>
              <a:t>Hans Christian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Andersen. </a:t>
            </a:r>
            <a:r>
              <a:rPr dirty="0" sz="1800" spc="-30">
                <a:latin typeface="Calibri"/>
                <a:cs typeface="Calibri"/>
              </a:rPr>
              <a:t>However, </a:t>
            </a:r>
            <a:r>
              <a:rPr dirty="0" sz="1800">
                <a:latin typeface="Calibri"/>
                <a:cs typeface="Calibri"/>
              </a:rPr>
              <a:t>it is </a:t>
            </a:r>
            <a:r>
              <a:rPr dirty="0" sz="1800" spc="-5">
                <a:latin typeface="Calibri"/>
                <a:cs typeface="Calibri"/>
              </a:rPr>
              <a:t>also </a:t>
            </a:r>
            <a:r>
              <a:rPr dirty="0" sz="1800">
                <a:latin typeface="Calibri"/>
                <a:cs typeface="Calibri"/>
              </a:rPr>
              <a:t>a </a:t>
            </a:r>
            <a:r>
              <a:rPr dirty="0" sz="1800" spc="-5">
                <a:latin typeface="Calibri"/>
                <a:cs typeface="Calibri"/>
              </a:rPr>
              <a:t>typically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Wildean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0">
                <a:latin typeface="Calibri"/>
                <a:cs typeface="Calibri"/>
              </a:rPr>
              <a:t>story.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59552" y="573024"/>
              <a:ext cx="3055620" cy="39563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387599"/>
            <a:ext cx="4972050" cy="25641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35255" indent="-3429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Happy Prince of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15">
                <a:latin typeface="Calibri"/>
                <a:cs typeface="Calibri"/>
              </a:rPr>
              <a:t>story’s</a:t>
            </a:r>
            <a:r>
              <a:rPr dirty="0" sz="1700" spc="-5">
                <a:latin typeface="Calibri"/>
                <a:cs typeface="Calibri"/>
              </a:rPr>
              <a:t> title </a:t>
            </a:r>
            <a:r>
              <a:rPr dirty="0" sz="1700" spc="-20">
                <a:latin typeface="Calibri"/>
                <a:cs typeface="Calibri"/>
              </a:rPr>
              <a:t>refers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to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statue,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made of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lead but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painted</a:t>
            </a:r>
            <a:r>
              <a:rPr dirty="0" sz="1700" spc="-5">
                <a:latin typeface="Calibri"/>
                <a:cs typeface="Calibri"/>
              </a:rPr>
              <a:t> all </a:t>
            </a:r>
            <a:r>
              <a:rPr dirty="0" sz="1700" spc="-10">
                <a:latin typeface="Calibri"/>
                <a:cs typeface="Calibri"/>
              </a:rPr>
              <a:t>over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with gold.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25">
                <a:latin typeface="Calibri"/>
                <a:cs typeface="Calibri"/>
              </a:rPr>
              <a:t>statue’s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eyes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are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sapphires,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and in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hilt of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the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sword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he</a:t>
            </a:r>
            <a:r>
              <a:rPr dirty="0" sz="1700" spc="-5">
                <a:latin typeface="Calibri"/>
                <a:cs typeface="Calibri"/>
              </a:rPr>
              <a:t> holds is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 bright </a:t>
            </a:r>
            <a:r>
              <a:rPr dirty="0" sz="1700" spc="-10">
                <a:latin typeface="Calibri"/>
                <a:cs typeface="Calibri"/>
              </a:rPr>
              <a:t>red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30">
                <a:latin typeface="Calibri"/>
                <a:cs typeface="Calibri"/>
              </a:rPr>
              <a:t>ruby.</a:t>
            </a:r>
            <a:endParaRPr sz="17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2300">
              <a:latin typeface="Calibri"/>
              <a:cs typeface="Calibri"/>
            </a:endParaRPr>
          </a:p>
          <a:p>
            <a:pPr marL="355600" marR="40640" indent="-342900">
              <a:lnSpc>
                <a:spcPct val="100000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statue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stands</a:t>
            </a:r>
            <a:r>
              <a:rPr dirty="0" sz="1700" spc="-5">
                <a:latin typeface="Calibri"/>
                <a:cs typeface="Calibri"/>
              </a:rPr>
              <a:t> high </a:t>
            </a:r>
            <a:r>
              <a:rPr dirty="0" sz="1700" spc="-10">
                <a:latin typeface="Calibri"/>
                <a:cs typeface="Calibri"/>
              </a:rPr>
              <a:t>above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30">
                <a:latin typeface="Calibri"/>
                <a:cs typeface="Calibri"/>
              </a:rPr>
              <a:t>city,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and is admired 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by</a:t>
            </a:r>
            <a:r>
              <a:rPr dirty="0" sz="1700" spc="-5">
                <a:latin typeface="Calibri"/>
                <a:cs typeface="Calibri"/>
              </a:rPr>
              <a:t> those who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live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there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because </a:t>
            </a:r>
            <a:r>
              <a:rPr dirty="0" sz="1700">
                <a:latin typeface="Calibri"/>
                <a:cs typeface="Calibri"/>
              </a:rPr>
              <a:t>he </a:t>
            </a:r>
            <a:r>
              <a:rPr dirty="0" sz="1700" spc="-10">
                <a:latin typeface="Calibri"/>
                <a:cs typeface="Calibri"/>
              </a:rPr>
              <a:t>looks</a:t>
            </a:r>
            <a:r>
              <a:rPr dirty="0" sz="1700" spc="-5">
                <a:latin typeface="Calibri"/>
                <a:cs typeface="Calibri"/>
              </a:rPr>
              <a:t> happy and </a:t>
            </a:r>
            <a:r>
              <a:rPr dirty="0" sz="1700" spc="-36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‘like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an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30">
                <a:latin typeface="Calibri"/>
                <a:cs typeface="Calibri"/>
              </a:rPr>
              <a:t>angel’.</a:t>
            </a:r>
            <a:endParaRPr sz="17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46250" y="823381"/>
              <a:ext cx="4826961" cy="31590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431" y="1341711"/>
              <a:ext cx="1299803" cy="31913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736335" y="897636"/>
              <a:ext cx="2979419" cy="3724655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022350"/>
            <a:ext cx="458533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MEETING</a:t>
            </a:r>
            <a:r>
              <a:rPr dirty="0" sz="2800" spc="-15"/>
              <a:t> </a:t>
            </a:r>
            <a:r>
              <a:rPr dirty="0" sz="2800" spc="-5"/>
              <a:t>WITH</a:t>
            </a:r>
            <a:r>
              <a:rPr dirty="0" sz="2800" spc="-15"/>
              <a:t> </a:t>
            </a:r>
            <a:r>
              <a:rPr dirty="0" sz="2800" spc="-5"/>
              <a:t>THE</a:t>
            </a:r>
            <a:r>
              <a:rPr dirty="0" sz="2800" spc="-20"/>
              <a:t> </a:t>
            </a:r>
            <a:r>
              <a:rPr dirty="0" sz="2800" spc="-40"/>
              <a:t>SWALLOW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2164080"/>
            <a:ext cx="4874895" cy="216852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One </a:t>
            </a:r>
            <a:r>
              <a:rPr dirty="0" sz="1600" spc="-10">
                <a:latin typeface="Calibri"/>
                <a:cs typeface="Calibri"/>
              </a:rPr>
              <a:t>night,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15">
                <a:latin typeface="Calibri"/>
                <a:cs typeface="Calibri"/>
              </a:rPr>
              <a:t>Swallow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flies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over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city,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having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stayed 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behind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northern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Europe</a:t>
            </a:r>
            <a:r>
              <a:rPr dirty="0" sz="1600" spc="-5">
                <a:latin typeface="Calibri"/>
                <a:cs typeface="Calibri"/>
              </a:rPr>
              <a:t> when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friends </a:t>
            </a:r>
            <a:r>
              <a:rPr dirty="0" sz="1600" spc="-10">
                <a:latin typeface="Calibri"/>
                <a:cs typeface="Calibri"/>
              </a:rPr>
              <a:t>flew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south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Egypt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35">
                <a:latin typeface="Calibri"/>
                <a:cs typeface="Calibri"/>
              </a:rPr>
              <a:t>winter.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All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day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</a:t>
            </a:r>
            <a:r>
              <a:rPr dirty="0" sz="1600" spc="-10">
                <a:latin typeface="Calibri"/>
                <a:cs typeface="Calibri"/>
              </a:rPr>
              <a:t> flew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 spc="-10">
                <a:latin typeface="Calibri"/>
                <a:cs typeface="Calibri"/>
              </a:rPr>
              <a:t>reached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city.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14604" indent="-342900">
              <a:lnSpc>
                <a:spcPct val="100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He decided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take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shelter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under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5">
                <a:latin typeface="Calibri"/>
                <a:cs typeface="Calibri"/>
              </a:rPr>
              <a:t>feet</a:t>
            </a:r>
            <a:r>
              <a:rPr dirty="0" sz="1600" spc="-5">
                <a:latin typeface="Calibri"/>
                <a:cs typeface="Calibri"/>
              </a:rPr>
              <a:t>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Happy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Prince’s</a:t>
            </a:r>
            <a:r>
              <a:rPr dirty="0" sz="1600" spc="-10">
                <a:latin typeface="Calibri"/>
                <a:cs typeface="Calibri"/>
              </a:rPr>
              <a:t> statue.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248400" y="53340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98235" y="1080515"/>
              <a:ext cx="2793491" cy="413156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96925"/>
            <a:ext cx="3015615" cy="451484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spc="-5"/>
              <a:t>THE</a:t>
            </a:r>
            <a:r>
              <a:rPr dirty="0" sz="2800" spc="-70"/>
              <a:t> </a:t>
            </a:r>
            <a:r>
              <a:rPr dirty="0" sz="2800" spc="-30"/>
              <a:t>CONVERSATION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35940" y="1723390"/>
            <a:ext cx="4316730" cy="3064510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355600" marR="421640" indent="-342900">
              <a:lnSpc>
                <a:spcPts val="1989"/>
              </a:lnSpc>
              <a:spcBef>
                <a:spcPts val="35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The </a:t>
            </a:r>
            <a:r>
              <a:rPr dirty="0" sz="1850" spc="-10">
                <a:latin typeface="Calibri"/>
                <a:cs typeface="Calibri"/>
              </a:rPr>
              <a:t>Swallow </a:t>
            </a:r>
            <a:r>
              <a:rPr dirty="0" sz="1850" spc="-5">
                <a:latin typeface="Calibri"/>
                <a:cs typeface="Calibri"/>
              </a:rPr>
              <a:t>flies south, </a:t>
            </a:r>
            <a:r>
              <a:rPr dirty="0" sz="1850" spc="-10">
                <a:latin typeface="Calibri"/>
                <a:cs typeface="Calibri"/>
              </a:rPr>
              <a:t>stopping </a:t>
            </a:r>
            <a:r>
              <a:rPr dirty="0" sz="1850" spc="-5">
                <a:latin typeface="Calibri"/>
                <a:cs typeface="Calibri"/>
              </a:rPr>
              <a:t>the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following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night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to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rest.</a:t>
            </a:r>
            <a:endParaRPr sz="1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2350">
              <a:latin typeface="Calibri"/>
              <a:cs typeface="Calibri"/>
            </a:endParaRPr>
          </a:p>
          <a:p>
            <a:pPr marL="355600" marR="5715" indent="-342900">
              <a:lnSpc>
                <a:spcPts val="1989"/>
              </a:lnSpc>
              <a:spcBef>
                <a:spcPts val="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 spc="-5">
                <a:latin typeface="Calibri"/>
                <a:cs typeface="Calibri"/>
              </a:rPr>
              <a:t>It </a:t>
            </a:r>
            <a:r>
              <a:rPr dirty="0" sz="1850" spc="-10">
                <a:latin typeface="Calibri"/>
                <a:cs typeface="Calibri"/>
              </a:rPr>
              <a:t>just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so</a:t>
            </a:r>
            <a:r>
              <a:rPr dirty="0" sz="1850" spc="-5">
                <a:latin typeface="Calibri"/>
                <a:cs typeface="Calibri"/>
              </a:rPr>
              <a:t> happens </a:t>
            </a:r>
            <a:r>
              <a:rPr dirty="0" sz="1850" spc="-10">
                <a:latin typeface="Calibri"/>
                <a:cs typeface="Calibri"/>
              </a:rPr>
              <a:t>that</a:t>
            </a:r>
            <a:r>
              <a:rPr dirty="0" sz="1850" spc="-5">
                <a:latin typeface="Calibri"/>
                <a:cs typeface="Calibri"/>
              </a:rPr>
              <a:t> he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arrives </a:t>
            </a:r>
            <a:r>
              <a:rPr dirty="0" sz="1850" spc="-15">
                <a:latin typeface="Calibri"/>
                <a:cs typeface="Calibri"/>
              </a:rPr>
              <a:t>at</a:t>
            </a:r>
            <a:r>
              <a:rPr dirty="0" sz="1850" spc="-5">
                <a:latin typeface="Calibri"/>
                <a:cs typeface="Calibri"/>
              </a:rPr>
              <a:t> the 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city</a:t>
            </a:r>
            <a:r>
              <a:rPr dirty="0" sz="1850" spc="-10">
                <a:latin typeface="Calibri"/>
                <a:cs typeface="Calibri"/>
              </a:rPr>
              <a:t> where</a:t>
            </a:r>
            <a:r>
              <a:rPr dirty="0" sz="1850" spc="-5">
                <a:latin typeface="Calibri"/>
                <a:cs typeface="Calibri"/>
              </a:rPr>
              <a:t> the </a:t>
            </a:r>
            <a:r>
              <a:rPr dirty="0" sz="1850" spc="-15">
                <a:latin typeface="Calibri"/>
                <a:cs typeface="Calibri"/>
              </a:rPr>
              <a:t>statue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of the Happy Prince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is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located.</a:t>
            </a:r>
            <a:endParaRPr sz="18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2350">
              <a:latin typeface="Calibri"/>
              <a:cs typeface="Calibri"/>
            </a:endParaRPr>
          </a:p>
          <a:p>
            <a:pPr marL="355600" marR="5080" indent="-342900">
              <a:lnSpc>
                <a:spcPts val="2000"/>
              </a:lnSpc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850">
                <a:latin typeface="Calibri"/>
                <a:cs typeface="Calibri"/>
              </a:rPr>
              <a:t>He</a:t>
            </a:r>
            <a:r>
              <a:rPr dirty="0" sz="1850" spc="-5">
                <a:latin typeface="Calibri"/>
                <a:cs typeface="Calibri"/>
              </a:rPr>
              <a:t> decides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to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sleep</a:t>
            </a:r>
            <a:r>
              <a:rPr dirty="0" sz="1850" spc="-10">
                <a:latin typeface="Calibri"/>
                <a:cs typeface="Calibri"/>
              </a:rPr>
              <a:t> underneath</a:t>
            </a:r>
            <a:r>
              <a:rPr dirty="0" sz="1850" spc="-5">
                <a:latin typeface="Calibri"/>
                <a:cs typeface="Calibri"/>
              </a:rPr>
              <a:t> the 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statue</a:t>
            </a:r>
            <a:r>
              <a:rPr dirty="0" sz="1850" spc="-5">
                <a:latin typeface="Calibri"/>
                <a:cs typeface="Calibri"/>
              </a:rPr>
              <a:t> of the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Happy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Prince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that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night,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but </a:t>
            </a:r>
            <a:r>
              <a:rPr dirty="0" sz="1850" spc="-405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when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the </a:t>
            </a:r>
            <a:r>
              <a:rPr dirty="0" sz="1850" spc="-15">
                <a:latin typeface="Calibri"/>
                <a:cs typeface="Calibri"/>
              </a:rPr>
              <a:t>statue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starts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0">
                <a:latin typeface="Calibri"/>
                <a:cs typeface="Calibri"/>
              </a:rPr>
              <a:t>to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>
                <a:latin typeface="Calibri"/>
                <a:cs typeface="Calibri"/>
              </a:rPr>
              <a:t>cry</a:t>
            </a:r>
            <a:r>
              <a:rPr dirty="0" sz="1850" spc="-5">
                <a:latin typeface="Calibri"/>
                <a:cs typeface="Calibri"/>
              </a:rPr>
              <a:t> on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him, he </a:t>
            </a:r>
            <a:r>
              <a:rPr dirty="0" sz="1850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strikes</a:t>
            </a:r>
            <a:r>
              <a:rPr dirty="0" sz="1850" spc="-5">
                <a:latin typeface="Calibri"/>
                <a:cs typeface="Calibri"/>
              </a:rPr>
              <a:t> up </a:t>
            </a:r>
            <a:r>
              <a:rPr dirty="0" sz="1850">
                <a:latin typeface="Calibri"/>
                <a:cs typeface="Calibri"/>
              </a:rPr>
              <a:t>a</a:t>
            </a:r>
            <a:r>
              <a:rPr dirty="0" sz="1850" spc="-5">
                <a:latin typeface="Calibri"/>
                <a:cs typeface="Calibri"/>
              </a:rPr>
              <a:t> </a:t>
            </a:r>
            <a:r>
              <a:rPr dirty="0" sz="1850" spc="-15">
                <a:latin typeface="Calibri"/>
                <a:cs typeface="Calibri"/>
              </a:rPr>
              <a:t>conversation</a:t>
            </a:r>
            <a:r>
              <a:rPr dirty="0" sz="1850" spc="-10">
                <a:latin typeface="Calibri"/>
                <a:cs typeface="Calibri"/>
              </a:rPr>
              <a:t> </a:t>
            </a:r>
            <a:r>
              <a:rPr dirty="0" sz="1850" spc="-5">
                <a:latin typeface="Calibri"/>
                <a:cs typeface="Calibri"/>
              </a:rPr>
              <a:t>with </a:t>
            </a:r>
            <a:r>
              <a:rPr dirty="0" sz="1850">
                <a:latin typeface="Calibri"/>
                <a:cs typeface="Calibri"/>
              </a:rPr>
              <a:t>it.</a:t>
            </a:r>
            <a:endParaRPr sz="185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89576" y="1143000"/>
              <a:ext cx="3773424" cy="3118104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51840"/>
            <a:ext cx="2093595" cy="391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40"/>
              <a:t>WAS</a:t>
            </a:r>
            <a:r>
              <a:rPr dirty="0" sz="2400" spc="-35"/>
              <a:t> </a:t>
            </a:r>
            <a:r>
              <a:rPr dirty="0" sz="2400"/>
              <a:t>HE</a:t>
            </a:r>
            <a:r>
              <a:rPr dirty="0" sz="2400" spc="-30"/>
              <a:t> </a:t>
            </a:r>
            <a:r>
              <a:rPr dirty="0" sz="2400" spc="-10"/>
              <a:t>HAPPY?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35940" y="1610994"/>
            <a:ext cx="4455160" cy="26562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354965" algn="l"/>
                <a:tab pos="355600" algn="l"/>
              </a:tabLst>
            </a:pPr>
            <a:r>
              <a:rPr dirty="0" sz="1600" spc="-5">
                <a:latin typeface="Calibri"/>
                <a:cs typeface="Calibri"/>
              </a:rPr>
              <a:t>It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turns out the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Happy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Prince isn’t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happy.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In </a:t>
            </a:r>
            <a:r>
              <a:rPr dirty="0" sz="1600" spc="-15">
                <a:latin typeface="Calibri"/>
                <a:cs typeface="Calibri"/>
              </a:rPr>
              <a:t>life,</a:t>
            </a:r>
            <a:r>
              <a:rPr dirty="0" sz="1600" spc="-5">
                <a:latin typeface="Calibri"/>
                <a:cs typeface="Calibri"/>
              </a:rPr>
              <a:t> he had been a </a:t>
            </a:r>
            <a:r>
              <a:rPr dirty="0" sz="1600" spc="-10">
                <a:latin typeface="Calibri"/>
                <a:cs typeface="Calibri"/>
              </a:rPr>
              <a:t>wealthy</a:t>
            </a:r>
            <a:r>
              <a:rPr dirty="0" sz="1600" spc="-5">
                <a:latin typeface="Calibri"/>
                <a:cs typeface="Calibri"/>
              </a:rPr>
              <a:t> and privileged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man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who had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sheltered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from</a:t>
            </a:r>
            <a:r>
              <a:rPr dirty="0" sz="1600" spc="-5">
                <a:latin typeface="Calibri"/>
                <a:cs typeface="Calibri"/>
              </a:rPr>
              <a:t> the misery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hardship</a:t>
            </a:r>
            <a:r>
              <a:rPr dirty="0" sz="1600" spc="-5">
                <a:latin typeface="Calibri"/>
                <a:cs typeface="Calibri"/>
              </a:rPr>
              <a:t> 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ordinary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people 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25">
                <a:latin typeface="Calibri"/>
                <a:cs typeface="Calibri"/>
              </a:rPr>
              <a:t>city.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Font typeface="Arial MT"/>
              <a:buChar char="•"/>
            </a:pPr>
            <a:endParaRPr sz="2150">
              <a:latin typeface="Calibri"/>
              <a:cs typeface="Calibri"/>
            </a:endParaRPr>
          </a:p>
          <a:p>
            <a:pPr marL="355600" marR="114300" indent="-342900">
              <a:lnSpc>
                <a:spcPct val="100000"/>
              </a:lnSpc>
              <a:buFont typeface="Arial MT"/>
              <a:buChar char="•"/>
              <a:tabLst>
                <a:tab pos="400685" algn="l"/>
                <a:tab pos="401320" algn="l"/>
              </a:tabLst>
            </a:pPr>
            <a:r>
              <a:rPr dirty="0"/>
              <a:t>	</a:t>
            </a:r>
            <a:r>
              <a:rPr dirty="0" sz="1600" spc="-5">
                <a:latin typeface="Calibri"/>
                <a:cs typeface="Calibri"/>
              </a:rPr>
              <a:t>Only in death,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when he became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this </a:t>
            </a:r>
            <a:r>
              <a:rPr dirty="0" sz="1600" spc="-15">
                <a:latin typeface="Calibri"/>
                <a:cs typeface="Calibri"/>
              </a:rPr>
              <a:t>statue 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looking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city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its </a:t>
            </a:r>
            <a:r>
              <a:rPr dirty="0" sz="1600" spc="-10">
                <a:latin typeface="Calibri"/>
                <a:cs typeface="Calibri"/>
              </a:rPr>
              <a:t>inhabitants,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has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he </a:t>
            </a:r>
            <a:r>
              <a:rPr dirty="0" sz="1600" spc="-10">
                <a:latin typeface="Calibri"/>
                <a:cs typeface="Calibri"/>
              </a:rPr>
              <a:t>come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realise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how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many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people </a:t>
            </a:r>
            <a:r>
              <a:rPr dirty="0" sz="1600" spc="-15">
                <a:latin typeface="Calibri"/>
                <a:cs typeface="Calibri"/>
              </a:rPr>
              <a:t>suffer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struggle.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61" y="761"/>
            <a:ext cx="9142730" cy="6856730"/>
            <a:chOff x="761" y="761"/>
            <a:chExt cx="9142730" cy="68567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0" y="4876800"/>
              <a:ext cx="2286000" cy="114300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10200" y="976884"/>
              <a:ext cx="3144011" cy="334822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61" y="761"/>
              <a:ext cx="9142730" cy="6856730"/>
            </a:xfrm>
            <a:custGeom>
              <a:avLst/>
              <a:gdLst/>
              <a:ahLst/>
              <a:cxnLst/>
              <a:rect l="l" t="t" r="r" b="b"/>
              <a:pathLst>
                <a:path w="9142730" h="6856730">
                  <a:moveTo>
                    <a:pt x="0" y="0"/>
                  </a:moveTo>
                  <a:lnTo>
                    <a:pt x="9142476" y="0"/>
                  </a:lnTo>
                  <a:lnTo>
                    <a:pt x="9142476" y="6856476"/>
                  </a:lnTo>
                  <a:lnTo>
                    <a:pt x="0" y="6856476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2022-04-01T18:42:38Z</dcterms:created>
  <dcterms:modified xsi:type="dcterms:W3CDTF">2022-04-01T18:42:38Z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2021-07-23T00:00:00Z</vt:filetime>
  </property>
  <property fmtid="{D5CDD505-2E9C-101B-9397-08002B2CF9AE}" pid="3" name="Creator">
    <vt:lpwstr>WPS Presentation</vt:lpwstr>
  </property>
  <property fmtid="{D5CDD505-2E9C-101B-9397-08002B2CF9AE}" pid="4" name="LastSaved">
    <vt:filetime>2022-04-01T00:00:00Z</vt:filetime>
  </property>
</Properties>
</file>