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64" r:id="rId4"/>
    <p:sldId id="258" r:id="rId5"/>
    <p:sldId id="259" r:id="rId6"/>
    <p:sldId id="265" r:id="rId7"/>
    <p:sldId id="266" r:id="rId8"/>
    <p:sldId id="261" r:id="rId9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987" autoAdjust="0"/>
    <p:restoredTop sz="94660"/>
  </p:normalViewPr>
  <p:slideViewPr>
    <p:cSldViewPr>
      <p:cViewPr>
        <p:scale>
          <a:sx n="50" d="100"/>
          <a:sy n="50" d="100"/>
        </p:scale>
        <p:origin x="-1722" y="-8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2021/2/24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2021/2/24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2021/2/24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2021/2/24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2021/2/24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2021/2/24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2021/2/24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2021/2/24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2021/2/24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2021/2/24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2021/2/24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2021/2/24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ath1"/>
          <p:cNvSpPr/>
          <p:nvPr/>
        </p:nvSpPr>
        <p:spPr>
          <a:xfrm>
            <a:off x="0" y="0"/>
            <a:ext cx="0" cy="0"/>
          </a:xfrm>
          <a:custGeom>
            <a:avLst/>
            <a:gdLst/>
            <a:ahLst/>
            <a:cxnLst/>
            <a:rect l="l" t="t" r="r" b="b"/>
            <a:pathLst>
              <a:path/>
            </a:pathLst>
          </a:custGeom>
          <a:solidFill/>
          <a:ln>
            <a:solidFill/>
            <a:prstDash/>
          </a:ln>
        </p:spPr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2" name="Image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77615"/>
            <a:ext cx="9144000" cy="1365885"/>
          </a:xfrm>
          <a:prstGeom prst="rect">
            <a:avLst/>
          </a:prstGeom>
          <a:noFill/>
        </p:spPr>
      </p:pic>
      <p:pic>
        <p:nvPicPr>
          <p:cNvPr id="3" name="Image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669" y="214262"/>
            <a:ext cx="1578356" cy="783577"/>
          </a:xfrm>
          <a:prstGeom prst="rect">
            <a:avLst/>
          </a:prstGeom>
          <a:noFill/>
        </p:spPr>
      </p:pic>
      <p:sp>
        <p:nvSpPr>
          <p:cNvPr id="5" name="Text Box5"/>
          <p:cNvSpPr txBox="1"/>
          <p:nvPr/>
        </p:nvSpPr>
        <p:spPr>
          <a:xfrm>
            <a:off x="304800" y="1504950"/>
            <a:ext cx="8458200" cy="31406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ctr" rtl="0">
              <a:lnSpc>
                <a:spcPts val="1800"/>
              </a:lnSpc>
            </a:pPr>
            <a:r>
              <a:rPr lang="en-US" altLang="zh-CN" sz="2800" dirty="0" smtClean="0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THE CONSTITUTION AND T</a:t>
            </a:r>
            <a:r>
              <a:rPr lang="en-US" altLang="zh-CN" sz="2800" spc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HE</a:t>
            </a:r>
            <a:r>
              <a:rPr lang="en-US" altLang="zh-CN" sz="2800" dirty="0" smtClean="0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spc="2" dirty="0" smtClean="0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NEED</a:t>
            </a:r>
            <a:r>
              <a:rPr lang="en-US" altLang="zh-CN" sz="2800" dirty="0" smtClean="0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spc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FOR</a:t>
            </a:r>
            <a:r>
              <a:rPr lang="en-US" altLang="zh-CN" sz="2800" dirty="0" smtClean="0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spc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LAWS</a:t>
            </a:r>
            <a:endParaRPr lang="en-US" altLang="zh-CN" sz="2800" dirty="0">
              <a:latin typeface="Calibri"/>
              <a:ea typeface="Calibri"/>
              <a:cs typeface="Calibri"/>
            </a:endParaRPr>
          </a:p>
        </p:txBody>
      </p:sp>
      <p:sp>
        <p:nvSpPr>
          <p:cNvPr id="6" name="Text Box6"/>
          <p:cNvSpPr txBox="1"/>
          <p:nvPr/>
        </p:nvSpPr>
        <p:spPr>
          <a:xfrm>
            <a:off x="2418334" y="2702433"/>
            <a:ext cx="1438328" cy="202692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1596"/>
              </a:lnSpc>
            </a:pPr>
            <a:r>
              <a:rPr lang="en-US" altLang="zh-CN" sz="1600" b="1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SUBJECT</a:t>
            </a:r>
            <a:r>
              <a:rPr lang="en-US" altLang="zh-CN" sz="16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b="1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:</a:t>
            </a:r>
            <a:r>
              <a:rPr lang="en-US" altLang="zh-CN" sz="16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b="1" spc="-5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CIVICS</a:t>
            </a:r>
            <a:endParaRPr lang="en-US" altLang="zh-CN" sz="1600">
              <a:latin typeface="Calibri"/>
              <a:ea typeface="Calibri"/>
              <a:cs typeface="Calibri"/>
            </a:endParaRPr>
          </a:p>
        </p:txBody>
      </p:sp>
      <p:sp>
        <p:nvSpPr>
          <p:cNvPr id="7" name="Text Box7"/>
          <p:cNvSpPr txBox="1"/>
          <p:nvPr/>
        </p:nvSpPr>
        <p:spPr>
          <a:xfrm>
            <a:off x="2418334" y="2946273"/>
            <a:ext cx="1794059" cy="202692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1596"/>
              </a:lnSpc>
            </a:pPr>
            <a:r>
              <a:rPr lang="en-US" altLang="zh-CN" sz="1600" b="1" spc="-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CHAPTER</a:t>
            </a:r>
            <a:r>
              <a:rPr lang="en-US" altLang="zh-CN" sz="1600" b="1" spc="6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b="1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NUMBER:1</a:t>
            </a:r>
            <a:endParaRPr lang="en-US" altLang="zh-CN" sz="1600">
              <a:latin typeface="Calibri"/>
              <a:ea typeface="Calibri"/>
              <a:cs typeface="Calibri"/>
            </a:endParaRPr>
          </a:p>
        </p:txBody>
      </p:sp>
      <p:sp>
        <p:nvSpPr>
          <p:cNvPr id="8" name="Text Box8"/>
          <p:cNvSpPr txBox="1"/>
          <p:nvPr/>
        </p:nvSpPr>
        <p:spPr>
          <a:xfrm>
            <a:off x="2418334" y="3193567"/>
            <a:ext cx="5193327" cy="507831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>
              <a:lnSpc>
                <a:spcPts val="1802"/>
              </a:lnSpc>
            </a:pPr>
            <a:r>
              <a:rPr lang="en-US" altLang="zh-CN" sz="1600" b="1" spc="-1" dirty="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TOPIC</a:t>
            </a:r>
            <a:r>
              <a:rPr lang="en-US" altLang="zh-CN" sz="1600" b="1" dirty="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b="1" spc="-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NAME</a:t>
            </a:r>
            <a:r>
              <a:rPr lang="en-US" altLang="zh-CN" sz="16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b="1" spc="0" dirty="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: 2. </a:t>
            </a:r>
            <a:r>
              <a:rPr lang="en-US" sz="1600" b="1" dirty="0" smtClean="0"/>
              <a:t>The </a:t>
            </a:r>
            <a:r>
              <a:rPr lang="en-US" sz="1600" b="1" dirty="0" smtClean="0"/>
              <a:t>Constitution and the Rule of Law, Legality of Laws, Laws and Dissent.</a:t>
            </a:r>
            <a:endParaRPr lang="en-US" altLang="zh-CN" sz="1800" b="1" dirty="0"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9551"/>
            <a:ext cx="7772400" cy="838199"/>
          </a:xfrm>
        </p:spPr>
        <p:txBody>
          <a:bodyPr>
            <a:norm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</a:rPr>
              <a:t>LEARNING OUTCOMES</a:t>
            </a:r>
            <a:endParaRPr lang="en-US" sz="3000" b="1" dirty="0">
              <a:solidFill>
                <a:srgbClr val="FF0000"/>
              </a:solidFill>
            </a:endParaRPr>
          </a:p>
        </p:txBody>
      </p:sp>
      <p:pic>
        <p:nvPicPr>
          <p:cNvPr id="1027" name="Picture 3" descr="C:\Users\SULATA\Desktop\getty_845301446_3850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504950"/>
            <a:ext cx="4800600" cy="3200400"/>
          </a:xfrm>
          <a:prstGeom prst="rect">
            <a:avLst/>
          </a:prstGeom>
          <a:noFill/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1123950"/>
            <a:ext cx="5486400" cy="3657600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The Pupil will be able to</a:t>
            </a:r>
            <a:r>
              <a:rPr lang="en-US" dirty="0" smtClean="0">
                <a:solidFill>
                  <a:schemeClr val="tx1"/>
                </a:solidFill>
              </a:rPr>
              <a:t>:-</a:t>
            </a:r>
            <a:endParaRPr lang="en-US" dirty="0" smtClean="0">
              <a:solidFill>
                <a:schemeClr val="tx1"/>
              </a:solidFill>
            </a:endParaRPr>
          </a:p>
          <a:p>
            <a:pPr lvl="0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Understand the importance of Rule and Regulations.</a:t>
            </a:r>
          </a:p>
          <a:p>
            <a:pPr lvl="0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Analyze the role of Judiciary in safeguarding individual rights.</a:t>
            </a:r>
          </a:p>
          <a:p>
            <a:pPr lvl="0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Identify the Acts made to ensure safety and to secure basic Human Rights.</a:t>
            </a:r>
          </a:p>
          <a:p>
            <a:pPr lvl="0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Appreciate and respect individual identity.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Apply dissent whenever required.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9" name="Picture 5" descr="Innovative idea | Institute of Entrepreneurship Developme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895350"/>
            <a:ext cx="1905000" cy="20955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44512"/>
          </a:xfrm>
        </p:spPr>
        <p:txBody>
          <a:bodyPr>
            <a:normAutofit fontScale="90000"/>
          </a:bodyPr>
          <a:lstStyle/>
          <a:p>
            <a:r>
              <a:rPr lang="en-US" altLang="zh-CN" sz="3000" b="1" dirty="0" smtClean="0">
                <a:solidFill>
                  <a:srgbClr val="FF0000"/>
                </a:solidFill>
                <a:ea typeface="Calibri"/>
                <a:cs typeface="Calibri"/>
              </a:rPr>
              <a:t>LAWS </a:t>
            </a:r>
            <a:r>
              <a:rPr lang="en-US" altLang="zh-CN" sz="3000" b="1" spc="1" dirty="0" smtClean="0">
                <a:solidFill>
                  <a:srgbClr val="FF0000"/>
                </a:solidFill>
                <a:ea typeface="Calibri"/>
                <a:cs typeface="Calibri"/>
              </a:rPr>
              <a:t>FRAMED</a:t>
            </a:r>
            <a:r>
              <a:rPr lang="en-US" altLang="zh-CN" sz="3000" b="1" dirty="0" smtClean="0">
                <a:solidFill>
                  <a:srgbClr val="FF0000"/>
                </a:solidFill>
                <a:ea typeface="Calibri"/>
                <a:cs typeface="Calibri"/>
              </a:rPr>
              <a:t> BY</a:t>
            </a:r>
            <a:r>
              <a:rPr lang="en-US" altLang="zh-CN" sz="3000" b="1" spc="17" dirty="0" smtClean="0">
                <a:solidFill>
                  <a:srgbClr val="FF0000"/>
                </a:solidFill>
                <a:ea typeface="Calibri"/>
                <a:cs typeface="Calibri"/>
              </a:rPr>
              <a:t> </a:t>
            </a:r>
            <a:r>
              <a:rPr lang="en-US" altLang="zh-CN" sz="3000" b="1" spc="-1" dirty="0" smtClean="0">
                <a:solidFill>
                  <a:srgbClr val="FF0000"/>
                </a:solidFill>
                <a:ea typeface="Calibri"/>
                <a:cs typeface="Calibri"/>
              </a:rPr>
              <a:t>CONSTITUTION</a:t>
            </a:r>
            <a:endParaRPr lang="en-US" sz="3000" b="1" dirty="0">
              <a:solidFill>
                <a:srgbClr val="FF0000"/>
              </a:solidFill>
            </a:endParaRPr>
          </a:p>
        </p:txBody>
      </p:sp>
      <p:pic>
        <p:nvPicPr>
          <p:cNvPr id="20482" name="Picture 2" descr="C:\Users\SULATA\Desktop\download (1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9000" y="361950"/>
            <a:ext cx="1762125" cy="1371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19150"/>
            <a:ext cx="3886200" cy="3581400"/>
          </a:xfrm>
        </p:spPr>
        <p:txBody>
          <a:bodyPr>
            <a:normAutofit fontScale="62500" lnSpcReduction="20000"/>
          </a:bodyPr>
          <a:lstStyle/>
          <a:p>
            <a:r>
              <a:rPr lang="en-US" altLang="zh-CN" spc="-1" dirty="0" smtClean="0">
                <a:solidFill>
                  <a:srgbClr val="000000"/>
                </a:solidFill>
                <a:ea typeface="Calibri"/>
                <a:cs typeface="Calibri"/>
              </a:rPr>
              <a:t>Dowry</a:t>
            </a:r>
            <a:r>
              <a:rPr lang="en-US" altLang="zh-CN" dirty="0" smtClean="0">
                <a:solidFill>
                  <a:srgbClr val="000000"/>
                </a:solidFill>
                <a:ea typeface="Calibri"/>
                <a:cs typeface="Calibri"/>
              </a:rPr>
              <a:t> </a:t>
            </a:r>
            <a:r>
              <a:rPr lang="en-US" altLang="zh-CN" spc="-1" dirty="0" smtClean="0">
                <a:solidFill>
                  <a:srgbClr val="000000"/>
                </a:solidFill>
                <a:ea typeface="Calibri"/>
                <a:cs typeface="Calibri"/>
              </a:rPr>
              <a:t>provision</a:t>
            </a:r>
            <a:r>
              <a:rPr lang="en-US" altLang="zh-CN" spc="13" dirty="0" smtClean="0">
                <a:solidFill>
                  <a:srgbClr val="000000"/>
                </a:solidFill>
                <a:ea typeface="Calibri"/>
                <a:cs typeface="Calibri"/>
              </a:rPr>
              <a:t> </a:t>
            </a:r>
            <a:r>
              <a:rPr lang="en-US" altLang="zh-CN" dirty="0" smtClean="0">
                <a:solidFill>
                  <a:srgbClr val="000000"/>
                </a:solidFill>
                <a:ea typeface="Calibri"/>
                <a:cs typeface="Calibri"/>
              </a:rPr>
              <a:t>Act</a:t>
            </a:r>
            <a:r>
              <a:rPr lang="en-US" altLang="zh-CN" spc="11" dirty="0" smtClean="0">
                <a:solidFill>
                  <a:srgbClr val="000000"/>
                </a:solidFill>
                <a:ea typeface="Calibri"/>
                <a:cs typeface="Calibri"/>
              </a:rPr>
              <a:t> </a:t>
            </a:r>
            <a:r>
              <a:rPr lang="en-US" altLang="zh-CN" dirty="0" smtClean="0">
                <a:solidFill>
                  <a:srgbClr val="000000"/>
                </a:solidFill>
                <a:ea typeface="Calibri"/>
                <a:cs typeface="Calibri"/>
              </a:rPr>
              <a:t>–</a:t>
            </a:r>
            <a:r>
              <a:rPr lang="en-US" altLang="zh-CN" dirty="0" smtClean="0">
                <a:solidFill>
                  <a:srgbClr val="000000"/>
                </a:solidFill>
                <a:ea typeface="Calibri"/>
                <a:cs typeface="Calibri"/>
              </a:rPr>
              <a:t>1961.</a:t>
            </a:r>
          </a:p>
          <a:p>
            <a:r>
              <a:rPr lang="en-US" altLang="zh-CN" dirty="0" smtClean="0">
                <a:solidFill>
                  <a:srgbClr val="000000"/>
                </a:solidFill>
                <a:ea typeface="Calibri"/>
                <a:cs typeface="Calibri"/>
              </a:rPr>
              <a:t>Scheduled</a:t>
            </a:r>
            <a:r>
              <a:rPr lang="en-US" altLang="zh-CN" spc="17" dirty="0" smtClean="0">
                <a:solidFill>
                  <a:srgbClr val="000000"/>
                </a:solidFill>
                <a:ea typeface="Calibri"/>
                <a:cs typeface="Calibri"/>
              </a:rPr>
              <a:t> </a:t>
            </a:r>
            <a:r>
              <a:rPr lang="en-US" altLang="zh-CN" spc="1" dirty="0" smtClean="0">
                <a:solidFill>
                  <a:srgbClr val="000000"/>
                </a:solidFill>
                <a:ea typeface="Calibri"/>
                <a:cs typeface="Calibri"/>
              </a:rPr>
              <a:t>Caste</a:t>
            </a:r>
            <a:r>
              <a:rPr lang="en-US" altLang="zh-CN" dirty="0" smtClean="0">
                <a:solidFill>
                  <a:srgbClr val="000000"/>
                </a:solidFill>
                <a:ea typeface="Calibri"/>
                <a:cs typeface="Calibri"/>
              </a:rPr>
              <a:t> and </a:t>
            </a:r>
            <a:r>
              <a:rPr lang="en-US" altLang="zh-CN" spc="1" dirty="0" smtClean="0">
                <a:solidFill>
                  <a:srgbClr val="000000"/>
                </a:solidFill>
                <a:ea typeface="Calibri"/>
                <a:cs typeface="Calibri"/>
              </a:rPr>
              <a:t>Schedule</a:t>
            </a:r>
            <a:r>
              <a:rPr lang="en-US" altLang="zh-CN" spc="23" dirty="0" smtClean="0">
                <a:solidFill>
                  <a:srgbClr val="000000"/>
                </a:solidFill>
                <a:ea typeface="Calibri"/>
                <a:cs typeface="Calibri"/>
              </a:rPr>
              <a:t> </a:t>
            </a:r>
            <a:r>
              <a:rPr lang="en-US" altLang="zh-CN" spc="-2" dirty="0" smtClean="0">
                <a:solidFill>
                  <a:srgbClr val="000000"/>
                </a:solidFill>
                <a:ea typeface="Calibri"/>
                <a:cs typeface="Calibri"/>
              </a:rPr>
              <a:t>Tribe</a:t>
            </a:r>
            <a:r>
              <a:rPr lang="en-US" altLang="zh-CN" spc="16" dirty="0" smtClean="0">
                <a:solidFill>
                  <a:srgbClr val="000000"/>
                </a:solidFill>
                <a:ea typeface="Calibri"/>
                <a:cs typeface="Calibri"/>
              </a:rPr>
              <a:t> </a:t>
            </a:r>
            <a:r>
              <a:rPr lang="en-US" altLang="zh-CN" dirty="0" smtClean="0">
                <a:solidFill>
                  <a:srgbClr val="000000"/>
                </a:solidFill>
                <a:ea typeface="Calibri"/>
                <a:cs typeface="Calibri"/>
              </a:rPr>
              <a:t>Act</a:t>
            </a:r>
            <a:r>
              <a:rPr lang="en-US" altLang="zh-CN" spc="19" dirty="0" smtClean="0">
                <a:solidFill>
                  <a:srgbClr val="000000"/>
                </a:solidFill>
                <a:ea typeface="Calibri"/>
                <a:cs typeface="Calibri"/>
              </a:rPr>
              <a:t> </a:t>
            </a:r>
            <a:r>
              <a:rPr lang="en-US" altLang="zh-CN" dirty="0" smtClean="0">
                <a:solidFill>
                  <a:srgbClr val="000000"/>
                </a:solidFill>
                <a:ea typeface="Calibri"/>
                <a:cs typeface="Calibri"/>
              </a:rPr>
              <a:t>– </a:t>
            </a:r>
            <a:r>
              <a:rPr lang="en-US" altLang="zh-CN" dirty="0" smtClean="0">
                <a:solidFill>
                  <a:srgbClr val="000000"/>
                </a:solidFill>
                <a:ea typeface="Calibri"/>
                <a:cs typeface="Calibri"/>
              </a:rPr>
              <a:t>1989.</a:t>
            </a:r>
          </a:p>
          <a:p>
            <a:r>
              <a:rPr lang="en-US" altLang="zh-CN" dirty="0" smtClean="0">
                <a:solidFill>
                  <a:srgbClr val="000000"/>
                </a:solidFill>
                <a:ea typeface="Calibri"/>
                <a:cs typeface="Calibri"/>
              </a:rPr>
              <a:t>Employment</a:t>
            </a:r>
            <a:r>
              <a:rPr lang="en-US" altLang="zh-CN" spc="-9" dirty="0" smtClean="0">
                <a:solidFill>
                  <a:srgbClr val="000000"/>
                </a:solidFill>
                <a:ea typeface="Calibri"/>
                <a:cs typeface="Calibri"/>
              </a:rPr>
              <a:t> </a:t>
            </a:r>
            <a:r>
              <a:rPr lang="en-US" altLang="zh-CN" dirty="0" smtClean="0">
                <a:solidFill>
                  <a:srgbClr val="000000"/>
                </a:solidFill>
                <a:ea typeface="Calibri"/>
                <a:cs typeface="Calibri"/>
              </a:rPr>
              <a:t>of</a:t>
            </a:r>
            <a:r>
              <a:rPr lang="en-US" altLang="zh-CN" spc="13" dirty="0" smtClean="0">
                <a:solidFill>
                  <a:srgbClr val="000000"/>
                </a:solidFill>
                <a:ea typeface="Calibri"/>
                <a:cs typeface="Calibri"/>
              </a:rPr>
              <a:t> </a:t>
            </a:r>
            <a:r>
              <a:rPr lang="en-US" altLang="zh-CN" dirty="0" smtClean="0">
                <a:solidFill>
                  <a:srgbClr val="000000"/>
                </a:solidFill>
                <a:ea typeface="Calibri"/>
                <a:cs typeface="Calibri"/>
              </a:rPr>
              <a:t>Manual</a:t>
            </a:r>
            <a:r>
              <a:rPr lang="en-US" altLang="zh-CN" spc="10" dirty="0" smtClean="0">
                <a:solidFill>
                  <a:srgbClr val="000000"/>
                </a:solidFill>
                <a:ea typeface="Calibri"/>
                <a:cs typeface="Calibri"/>
              </a:rPr>
              <a:t> </a:t>
            </a:r>
            <a:r>
              <a:rPr lang="en-US" altLang="zh-CN" spc="1" dirty="0" smtClean="0">
                <a:solidFill>
                  <a:srgbClr val="000000"/>
                </a:solidFill>
                <a:ea typeface="Calibri"/>
                <a:cs typeface="Calibri"/>
              </a:rPr>
              <a:t>Scavenges</a:t>
            </a:r>
            <a:r>
              <a:rPr lang="en-US" altLang="zh-CN" spc="-5" dirty="0" smtClean="0">
                <a:solidFill>
                  <a:srgbClr val="000000"/>
                </a:solidFill>
                <a:ea typeface="Calibri"/>
                <a:cs typeface="Calibri"/>
              </a:rPr>
              <a:t> </a:t>
            </a:r>
            <a:r>
              <a:rPr lang="en-US" altLang="zh-CN" dirty="0" smtClean="0">
                <a:solidFill>
                  <a:srgbClr val="000000"/>
                </a:solidFill>
                <a:ea typeface="Calibri"/>
                <a:cs typeface="Calibri"/>
              </a:rPr>
              <a:t>and</a:t>
            </a:r>
            <a:r>
              <a:rPr lang="en-US" altLang="zh-CN" spc="15" dirty="0" smtClean="0">
                <a:solidFill>
                  <a:srgbClr val="000000"/>
                </a:solidFill>
                <a:ea typeface="Calibri"/>
                <a:cs typeface="Calibri"/>
              </a:rPr>
              <a:t> </a:t>
            </a:r>
            <a:r>
              <a:rPr lang="en-US" altLang="zh-CN" spc="-1" dirty="0" smtClean="0">
                <a:solidFill>
                  <a:srgbClr val="000000"/>
                </a:solidFill>
                <a:ea typeface="Calibri"/>
                <a:cs typeface="Calibri"/>
              </a:rPr>
              <a:t>Construction </a:t>
            </a:r>
            <a:r>
              <a:rPr lang="en-US" altLang="zh-CN" dirty="0" smtClean="0">
                <a:solidFill>
                  <a:srgbClr val="000000"/>
                </a:solidFill>
                <a:ea typeface="Calibri"/>
                <a:cs typeface="Calibri"/>
              </a:rPr>
              <a:t>of </a:t>
            </a:r>
            <a:r>
              <a:rPr lang="en-US" altLang="zh-CN" dirty="0" smtClean="0">
                <a:solidFill>
                  <a:srgbClr val="000000"/>
                </a:solidFill>
                <a:ea typeface="Calibri"/>
                <a:cs typeface="Calibri"/>
              </a:rPr>
              <a:t>Dry</a:t>
            </a:r>
            <a:r>
              <a:rPr lang="en-US" altLang="zh-CN" spc="9" dirty="0" smtClean="0">
                <a:solidFill>
                  <a:srgbClr val="000000"/>
                </a:solidFill>
                <a:ea typeface="Calibri"/>
                <a:cs typeface="Calibri"/>
              </a:rPr>
              <a:t> </a:t>
            </a:r>
            <a:r>
              <a:rPr lang="en-US" altLang="zh-CN" dirty="0" smtClean="0">
                <a:solidFill>
                  <a:srgbClr val="000000"/>
                </a:solidFill>
                <a:ea typeface="Calibri"/>
                <a:cs typeface="Calibri"/>
              </a:rPr>
              <a:t>Latrines</a:t>
            </a:r>
            <a:r>
              <a:rPr lang="en-US" altLang="zh-CN" spc="12" dirty="0" smtClean="0">
                <a:solidFill>
                  <a:srgbClr val="000000"/>
                </a:solidFill>
                <a:ea typeface="Calibri"/>
                <a:cs typeface="Calibri"/>
              </a:rPr>
              <a:t> </a:t>
            </a:r>
            <a:r>
              <a:rPr lang="en-US" altLang="zh-CN" spc="-1" dirty="0" smtClean="0">
                <a:solidFill>
                  <a:srgbClr val="000000"/>
                </a:solidFill>
                <a:ea typeface="Calibri"/>
                <a:cs typeface="Calibri"/>
              </a:rPr>
              <a:t>provision</a:t>
            </a:r>
            <a:r>
              <a:rPr lang="en-US" altLang="zh-CN" spc="16" dirty="0" smtClean="0">
                <a:solidFill>
                  <a:srgbClr val="000000"/>
                </a:solidFill>
                <a:ea typeface="Calibri"/>
                <a:cs typeface="Calibri"/>
              </a:rPr>
              <a:t> </a:t>
            </a:r>
            <a:r>
              <a:rPr lang="en-US" altLang="zh-CN" spc="3" dirty="0" smtClean="0">
                <a:solidFill>
                  <a:srgbClr val="000000"/>
                </a:solidFill>
                <a:ea typeface="Calibri"/>
                <a:cs typeface="Calibri"/>
              </a:rPr>
              <a:t>Act-1993.</a:t>
            </a:r>
          </a:p>
          <a:p>
            <a:r>
              <a:rPr lang="en-US" altLang="zh-CN" dirty="0" smtClean="0">
                <a:solidFill>
                  <a:srgbClr val="000000"/>
                </a:solidFill>
                <a:ea typeface="Calibri"/>
                <a:cs typeface="Calibri"/>
              </a:rPr>
              <a:t>The</a:t>
            </a:r>
            <a:r>
              <a:rPr lang="en-US" altLang="zh-CN" spc="-5" dirty="0" smtClean="0">
                <a:solidFill>
                  <a:srgbClr val="000000"/>
                </a:solidFill>
                <a:ea typeface="Calibri"/>
                <a:cs typeface="Calibri"/>
              </a:rPr>
              <a:t> </a:t>
            </a:r>
            <a:r>
              <a:rPr lang="en-US" altLang="zh-CN" spc="2" dirty="0" smtClean="0">
                <a:solidFill>
                  <a:srgbClr val="000000"/>
                </a:solidFill>
                <a:ea typeface="Calibri"/>
                <a:cs typeface="Calibri"/>
              </a:rPr>
              <a:t>Bonded</a:t>
            </a:r>
            <a:r>
              <a:rPr lang="en-US" altLang="zh-CN" spc="16" dirty="0" smtClean="0">
                <a:solidFill>
                  <a:srgbClr val="000000"/>
                </a:solidFill>
                <a:ea typeface="Calibri"/>
                <a:cs typeface="Calibri"/>
              </a:rPr>
              <a:t> </a:t>
            </a:r>
            <a:r>
              <a:rPr lang="en-US" altLang="zh-CN" dirty="0" smtClean="0">
                <a:solidFill>
                  <a:srgbClr val="000000"/>
                </a:solidFill>
                <a:ea typeface="Calibri"/>
                <a:cs typeface="Calibri"/>
              </a:rPr>
              <a:t>Labor</a:t>
            </a:r>
            <a:r>
              <a:rPr lang="en-US" altLang="zh-CN" spc="14" dirty="0" smtClean="0">
                <a:solidFill>
                  <a:srgbClr val="000000"/>
                </a:solidFill>
                <a:ea typeface="Calibri"/>
                <a:cs typeface="Calibri"/>
              </a:rPr>
              <a:t> </a:t>
            </a:r>
            <a:r>
              <a:rPr lang="en-US" altLang="zh-CN" spc="1" dirty="0" smtClean="0">
                <a:solidFill>
                  <a:srgbClr val="000000"/>
                </a:solidFill>
                <a:ea typeface="Calibri"/>
                <a:cs typeface="Calibri"/>
              </a:rPr>
              <a:t>System</a:t>
            </a:r>
            <a:r>
              <a:rPr lang="en-US" altLang="zh-CN" spc="-8" dirty="0" smtClean="0">
                <a:solidFill>
                  <a:srgbClr val="000000"/>
                </a:solidFill>
                <a:ea typeface="Calibri"/>
                <a:cs typeface="Calibri"/>
              </a:rPr>
              <a:t> </a:t>
            </a:r>
            <a:r>
              <a:rPr lang="en-US" altLang="zh-CN" spc="-2" dirty="0" smtClean="0">
                <a:solidFill>
                  <a:srgbClr val="000000"/>
                </a:solidFill>
                <a:ea typeface="Calibri"/>
                <a:cs typeface="Calibri"/>
              </a:rPr>
              <a:t>Abolition</a:t>
            </a:r>
            <a:r>
              <a:rPr lang="en-US" altLang="zh-CN" spc="28" dirty="0" smtClean="0">
                <a:solidFill>
                  <a:srgbClr val="000000"/>
                </a:solidFill>
                <a:ea typeface="Calibri"/>
                <a:cs typeface="Calibri"/>
              </a:rPr>
              <a:t> </a:t>
            </a:r>
            <a:r>
              <a:rPr lang="en-US" altLang="zh-CN" dirty="0" smtClean="0">
                <a:solidFill>
                  <a:srgbClr val="000000"/>
                </a:solidFill>
                <a:ea typeface="Calibri"/>
                <a:cs typeface="Calibri"/>
              </a:rPr>
              <a:t>Act-1976.</a:t>
            </a:r>
          </a:p>
          <a:p>
            <a:r>
              <a:rPr lang="en-US" altLang="zh-CN" spc="-2" dirty="0" smtClean="0">
                <a:solidFill>
                  <a:srgbClr val="000000"/>
                </a:solidFill>
                <a:ea typeface="Calibri"/>
                <a:cs typeface="Calibri"/>
              </a:rPr>
              <a:t>Disabilities</a:t>
            </a:r>
            <a:r>
              <a:rPr lang="en-US" altLang="zh-CN" spc="15" dirty="0" smtClean="0">
                <a:solidFill>
                  <a:srgbClr val="000000"/>
                </a:solidFill>
                <a:ea typeface="Calibri"/>
                <a:cs typeface="Calibri"/>
              </a:rPr>
              <a:t> </a:t>
            </a:r>
            <a:r>
              <a:rPr lang="en-US" altLang="zh-CN" dirty="0" smtClean="0">
                <a:solidFill>
                  <a:srgbClr val="000000"/>
                </a:solidFill>
                <a:ea typeface="Calibri"/>
                <a:cs typeface="Calibri"/>
              </a:rPr>
              <a:t>Act-1995.</a:t>
            </a:r>
          </a:p>
          <a:p>
            <a:r>
              <a:rPr lang="en-US" altLang="zh-CN" spc="-2" dirty="0" smtClean="0">
                <a:solidFill>
                  <a:srgbClr val="000000"/>
                </a:solidFill>
                <a:ea typeface="Calibri"/>
                <a:cs typeface="Calibri"/>
              </a:rPr>
              <a:t>Mizoram</a:t>
            </a:r>
            <a:r>
              <a:rPr lang="en-US" altLang="zh-CN" dirty="0" smtClean="0">
                <a:solidFill>
                  <a:srgbClr val="000000"/>
                </a:solidFill>
                <a:ea typeface="Calibri"/>
                <a:cs typeface="Calibri"/>
              </a:rPr>
              <a:t> </a:t>
            </a:r>
            <a:r>
              <a:rPr lang="en-US" altLang="zh-CN" dirty="0" smtClean="0">
                <a:solidFill>
                  <a:srgbClr val="000000"/>
                </a:solidFill>
                <a:ea typeface="Calibri"/>
                <a:cs typeface="Calibri"/>
              </a:rPr>
              <a:t>Liquor</a:t>
            </a:r>
            <a:r>
              <a:rPr lang="en-US" altLang="zh-CN" spc="21" dirty="0" smtClean="0">
                <a:solidFill>
                  <a:srgbClr val="000000"/>
                </a:solidFill>
                <a:ea typeface="Calibri"/>
                <a:cs typeface="Calibri"/>
              </a:rPr>
              <a:t> </a:t>
            </a:r>
            <a:r>
              <a:rPr lang="en-US" altLang="zh-CN" dirty="0" smtClean="0">
                <a:solidFill>
                  <a:srgbClr val="000000"/>
                </a:solidFill>
                <a:ea typeface="Calibri"/>
                <a:cs typeface="Calibri"/>
              </a:rPr>
              <a:t>Total </a:t>
            </a:r>
            <a:r>
              <a:rPr lang="en-US" altLang="zh-CN" spc="-1" dirty="0" smtClean="0">
                <a:solidFill>
                  <a:srgbClr val="000000"/>
                </a:solidFill>
                <a:ea typeface="Calibri"/>
                <a:cs typeface="Calibri"/>
              </a:rPr>
              <a:t>Provision</a:t>
            </a:r>
            <a:r>
              <a:rPr lang="en-US" altLang="zh-CN" spc="9" dirty="0" smtClean="0">
                <a:solidFill>
                  <a:srgbClr val="000000"/>
                </a:solidFill>
                <a:ea typeface="Calibri"/>
                <a:cs typeface="Calibri"/>
              </a:rPr>
              <a:t> </a:t>
            </a:r>
            <a:r>
              <a:rPr lang="en-US" altLang="zh-CN" spc="1" dirty="0" smtClean="0">
                <a:solidFill>
                  <a:srgbClr val="000000"/>
                </a:solidFill>
                <a:ea typeface="Calibri"/>
                <a:cs typeface="Calibri"/>
              </a:rPr>
              <a:t>Act-1995</a:t>
            </a:r>
            <a:endParaRPr lang="en-US" altLang="zh-CN" dirty="0" smtClean="0">
              <a:ea typeface="Calibri"/>
              <a:cs typeface="Calibri"/>
            </a:endParaRPr>
          </a:p>
          <a:p>
            <a:pPr>
              <a:buNone/>
            </a:pPr>
            <a:endParaRPr lang="en-US" dirty="0"/>
          </a:p>
        </p:txBody>
      </p:sp>
      <p:pic>
        <p:nvPicPr>
          <p:cNvPr id="20487" name="Picture 7" descr="C:\Users\SULATA\Desktop\download (13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3714750"/>
            <a:ext cx="2743200" cy="1275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483" name="Picture 3" descr="C:\Users\SULATA\Desktop\SC-ST-Act-Supreme-Cour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9000" y="1809750"/>
            <a:ext cx="1752600" cy="1752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484" name="Picture 4" descr="C:\Users\SULATA\Desktop\Manual-Scavenging-in-Indi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53000" y="2952750"/>
            <a:ext cx="2103854" cy="2057400"/>
          </a:xfrm>
          <a:prstGeom prst="rect">
            <a:avLst/>
          </a:prstGeom>
          <a:noFill/>
        </p:spPr>
      </p:pic>
      <p:pic>
        <p:nvPicPr>
          <p:cNvPr id="20485" name="Picture 5" descr="C:\Users\SULATA\Desktop\500817-155x23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39000" y="3651250"/>
            <a:ext cx="1739900" cy="1358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486" name="Picture 6" descr="C:\Users\SULATA\Desktop\hqdefault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953000" y="742950"/>
            <a:ext cx="2057400" cy="2057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ath18"/>
          <p:cNvSpPr/>
          <p:nvPr/>
        </p:nvSpPr>
        <p:spPr>
          <a:xfrm>
            <a:off x="0" y="0"/>
            <a:ext cx="0" cy="0"/>
          </a:xfrm>
          <a:custGeom>
            <a:avLst/>
            <a:gdLst/>
            <a:ahLst/>
            <a:cxnLst/>
            <a:rect l="l" t="t" r="r" b="b"/>
            <a:pathLst>
              <a:path/>
            </a:pathLst>
          </a:custGeom>
          <a:solidFill/>
          <a:ln>
            <a:solidFill/>
            <a:prstDash/>
          </a:ln>
        </p:spPr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19" name="Image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1809750"/>
            <a:ext cx="4162933" cy="18902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0" name="Text Box20"/>
          <p:cNvSpPr txBox="1"/>
          <p:nvPr/>
        </p:nvSpPr>
        <p:spPr>
          <a:xfrm>
            <a:off x="2667000" y="590550"/>
            <a:ext cx="3581399" cy="320922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 sz="3000">
              <a:solidFill>
                <a:srgbClr val="FF0000"/>
              </a:solidFill>
              <a:latin typeface="+mj-lt"/>
            </a:endParaRPr>
          </a:p>
          <a:p>
            <a:pPr algn="ctr" rtl="0">
              <a:lnSpc>
                <a:spcPts val="1800"/>
              </a:lnSpc>
            </a:pPr>
            <a:r>
              <a:rPr lang="en-US" altLang="zh-CN" sz="3000" b="1" dirty="0" smtClean="0">
                <a:solidFill>
                  <a:srgbClr val="FF0000"/>
                </a:solidFill>
                <a:latin typeface="+mj-lt"/>
                <a:ea typeface="Calibri"/>
                <a:cs typeface="Calibri"/>
              </a:rPr>
              <a:t>LEGALITY OF LAW</a:t>
            </a:r>
            <a:endParaRPr lang="en-US" altLang="zh-CN" sz="3000" dirty="0">
              <a:solidFill>
                <a:srgbClr val="FF0000"/>
              </a:solidFill>
              <a:latin typeface="+mj-lt"/>
              <a:ea typeface="Calibri"/>
              <a:cs typeface="Calibri"/>
            </a:endParaRPr>
          </a:p>
        </p:txBody>
      </p:sp>
      <p:sp>
        <p:nvSpPr>
          <p:cNvPr id="21" name="Text Box21"/>
          <p:cNvSpPr txBox="1"/>
          <p:nvPr/>
        </p:nvSpPr>
        <p:spPr>
          <a:xfrm>
            <a:off x="544068" y="1164234"/>
            <a:ext cx="8088908" cy="228905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1802"/>
              </a:lnSpc>
            </a:pPr>
            <a:r>
              <a:rPr lang="en-US" altLang="zh-CN" sz="1800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The</a:t>
            </a:r>
            <a:r>
              <a:rPr lang="en-US" altLang="zh-CN" sz="1800" spc="-5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Indian</a:t>
            </a:r>
            <a:r>
              <a:rPr lang="en-US" altLang="zh-CN" sz="1800" spc="18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Constitution</a:t>
            </a:r>
            <a:r>
              <a:rPr lang="en-US" altLang="zh-CN" sz="1800" spc="26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has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provided</a:t>
            </a:r>
            <a:r>
              <a:rPr lang="en-US" altLang="zh-CN" sz="1800" spc="29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for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an</a:t>
            </a:r>
            <a:r>
              <a:rPr lang="en-US" altLang="zh-CN" sz="1800" spc="5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independent</a:t>
            </a:r>
            <a:r>
              <a:rPr lang="en-US" altLang="zh-CN" sz="1800" spc="24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and</a:t>
            </a:r>
            <a:r>
              <a:rPr lang="en-US" altLang="zh-CN" sz="1800" spc="17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powerful</a:t>
            </a:r>
            <a:r>
              <a:rPr lang="en-US" altLang="zh-CN" sz="1800" spc="1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judiciary</a:t>
            </a:r>
            <a:r>
              <a:rPr lang="en-US" altLang="zh-CN" sz="1800" spc="9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that</a:t>
            </a:r>
            <a:r>
              <a:rPr lang="en-US" altLang="zh-CN" sz="1800" spc="9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-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is</a:t>
            </a:r>
            <a:endParaRPr lang="en-US" altLang="zh-CN" sz="1800" dirty="0">
              <a:latin typeface="Calibri"/>
              <a:ea typeface="Calibri"/>
              <a:cs typeface="Calibri"/>
            </a:endParaRPr>
          </a:p>
        </p:txBody>
      </p:sp>
      <p:sp>
        <p:nvSpPr>
          <p:cNvPr id="22" name="Text Box22"/>
          <p:cNvSpPr txBox="1"/>
          <p:nvPr/>
        </p:nvSpPr>
        <p:spPr>
          <a:xfrm>
            <a:off x="1903730" y="1438783"/>
            <a:ext cx="5370194" cy="22860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1800"/>
              </a:lnSpc>
            </a:pPr>
            <a:r>
              <a:rPr lang="en-US" altLang="zh-CN" sz="1800" spc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responsible</a:t>
            </a:r>
            <a:r>
              <a:rPr lang="en-US" altLang="zh-CN" sz="1800" spc="-6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for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defending</a:t>
            </a:r>
            <a:r>
              <a:rPr lang="en-US" altLang="zh-CN" sz="1800" spc="15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the</a:t>
            </a:r>
            <a:r>
              <a:rPr lang="en-US" altLang="zh-CN" sz="1800" spc="14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rights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-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of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the</a:t>
            </a:r>
            <a:r>
              <a:rPr lang="en-US" altLang="zh-CN" sz="1800" spc="19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common</a:t>
            </a:r>
            <a:r>
              <a:rPr lang="en-US" altLang="zh-CN" sz="1800" spc="16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man.</a:t>
            </a:r>
            <a:endParaRPr lang="en-US" altLang="zh-CN" sz="1800" dirty="0">
              <a:latin typeface="Calibri"/>
              <a:ea typeface="Calibri"/>
              <a:cs typeface="Calibri"/>
            </a:endParaRPr>
          </a:p>
        </p:txBody>
      </p:sp>
      <p:sp>
        <p:nvSpPr>
          <p:cNvPr id="23" name="Text Box23"/>
          <p:cNvSpPr txBox="1"/>
          <p:nvPr/>
        </p:nvSpPr>
        <p:spPr>
          <a:xfrm>
            <a:off x="1248461" y="3908298"/>
            <a:ext cx="6678244" cy="22860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1800"/>
              </a:lnSpc>
            </a:pPr>
            <a:r>
              <a:rPr lang="en-US" altLang="zh-CN" sz="1800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It</a:t>
            </a:r>
            <a:r>
              <a:rPr lang="en-US" altLang="zh-CN" sz="1800" spc="-1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is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entrusted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with</a:t>
            </a:r>
            <a:r>
              <a:rPr lang="en-US" altLang="zh-CN" sz="1800" spc="1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the</a:t>
            </a:r>
            <a:r>
              <a:rPr lang="en-US" altLang="zh-CN" sz="1800" spc="14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job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of</a:t>
            </a:r>
            <a:r>
              <a:rPr lang="en-US" altLang="zh-CN" sz="1800" spc="15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upholding</a:t>
            </a:r>
            <a:r>
              <a:rPr lang="en-US" altLang="zh-CN" sz="1800" spc="2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the</a:t>
            </a:r>
            <a:r>
              <a:rPr lang="en-US" altLang="zh-CN" sz="1800" spc="15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legality</a:t>
            </a:r>
            <a:r>
              <a:rPr lang="en-US" altLang="zh-CN" sz="1800" spc="1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of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the</a:t>
            </a:r>
            <a:r>
              <a:rPr lang="en-US" altLang="zh-CN" sz="1800" spc="15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Constitution.</a:t>
            </a:r>
            <a:endParaRPr lang="en-US" altLang="zh-CN" sz="1800">
              <a:latin typeface="Calibri"/>
              <a:ea typeface="Calibri"/>
              <a:cs typeface="Calibri"/>
            </a:endParaRPr>
          </a:p>
        </p:txBody>
      </p:sp>
      <p:sp>
        <p:nvSpPr>
          <p:cNvPr id="24" name="Text Box24"/>
          <p:cNvSpPr txBox="1"/>
          <p:nvPr/>
        </p:nvSpPr>
        <p:spPr>
          <a:xfrm>
            <a:off x="201168" y="4182618"/>
            <a:ext cx="8773824" cy="22860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1800"/>
              </a:lnSpc>
            </a:pPr>
            <a:r>
              <a:rPr lang="en-US" altLang="zh-CN" sz="1800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If</a:t>
            </a:r>
            <a:r>
              <a:rPr lang="en-US" altLang="zh-CN" sz="1800" spc="-6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law</a:t>
            </a:r>
            <a:r>
              <a:rPr lang="en-US" altLang="zh-CN" sz="1800" spc="8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is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enacted</a:t>
            </a:r>
            <a:r>
              <a:rPr lang="en-US" altLang="zh-CN" sz="1800" spc="14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against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the</a:t>
            </a:r>
            <a:r>
              <a:rPr lang="en-US" altLang="zh-CN" sz="1800" spc="8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principles</a:t>
            </a:r>
            <a:r>
              <a:rPr lang="en-US" altLang="zh-CN" sz="1800" spc="25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of</a:t>
            </a:r>
            <a:r>
              <a:rPr lang="en-US" altLang="zh-CN" sz="1800" spc="1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the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Constitution,</a:t>
            </a:r>
            <a:r>
              <a:rPr lang="en-US" altLang="zh-CN" sz="1800" spc="2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then</a:t>
            </a:r>
            <a:r>
              <a:rPr lang="en-US" altLang="zh-CN" sz="1800" spc="16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the</a:t>
            </a:r>
            <a:r>
              <a:rPr lang="en-US" altLang="zh-CN" sz="1800" spc="15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Judiciary</a:t>
            </a:r>
            <a:r>
              <a:rPr lang="en-US" altLang="zh-CN" sz="1800" spc="1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has</a:t>
            </a:r>
            <a:r>
              <a:rPr lang="en-US" altLang="zh-CN" sz="1800" spc="6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the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right</a:t>
            </a:r>
            <a:r>
              <a:rPr lang="en-US" altLang="zh-CN" sz="1800" spc="9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to</a:t>
            </a:r>
            <a:endParaRPr lang="en-US" altLang="zh-CN" sz="1800">
              <a:latin typeface="Calibri"/>
              <a:ea typeface="Calibri"/>
              <a:cs typeface="Calibri"/>
            </a:endParaRPr>
          </a:p>
        </p:txBody>
      </p:sp>
      <p:sp>
        <p:nvSpPr>
          <p:cNvPr id="25" name="Text Box25"/>
          <p:cNvSpPr txBox="1"/>
          <p:nvPr/>
        </p:nvSpPr>
        <p:spPr>
          <a:xfrm>
            <a:off x="1891538" y="4457243"/>
            <a:ext cx="5394427" cy="22860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1800"/>
              </a:lnSpc>
            </a:pPr>
            <a:r>
              <a:rPr lang="en-US" altLang="zh-CN" sz="1800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declare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it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null</a:t>
            </a:r>
            <a:r>
              <a:rPr lang="en-US" altLang="zh-CN" sz="1800" spc="18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and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void.</a:t>
            </a:r>
            <a:r>
              <a:rPr lang="en-US" altLang="zh-CN" sz="1800" spc="1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It</a:t>
            </a:r>
            <a:r>
              <a:rPr lang="en-US" altLang="zh-CN" sz="1800" spc="-1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is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also</a:t>
            </a:r>
            <a:r>
              <a:rPr lang="en-US" altLang="zh-CN" sz="1800" spc="1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known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as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judicial</a:t>
            </a:r>
            <a:r>
              <a:rPr lang="en-US" altLang="zh-CN" sz="1800" spc="2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review.</a:t>
            </a:r>
            <a:endParaRPr lang="en-US" altLang="zh-CN" sz="1800">
              <a:latin typeface="Calibri"/>
              <a:ea typeface="Calibri"/>
              <a:cs typeface="Calibri"/>
            </a:endParaRPr>
          </a:p>
        </p:txBody>
      </p:sp>
      <p:sp>
        <p:nvSpPr>
          <p:cNvPr id="26" name="Text Box26"/>
          <p:cNvSpPr txBox="1"/>
          <p:nvPr/>
        </p:nvSpPr>
        <p:spPr>
          <a:xfrm>
            <a:off x="1697990" y="4731563"/>
            <a:ext cx="5782361" cy="22860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1800"/>
              </a:lnSpc>
            </a:pPr>
            <a:r>
              <a:rPr lang="en-US" altLang="zh-CN" sz="1800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The</a:t>
            </a:r>
            <a:r>
              <a:rPr lang="en-US" altLang="zh-CN" sz="1800" spc="-8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Judiciary</a:t>
            </a:r>
            <a:r>
              <a:rPr lang="en-US" altLang="zh-CN" sz="1800" spc="2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also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has</a:t>
            </a:r>
            <a:r>
              <a:rPr lang="en-US" altLang="zh-CN" sz="1800" spc="6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the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power</a:t>
            </a:r>
            <a:r>
              <a:rPr lang="en-US" altLang="zh-CN" sz="1800" spc="2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to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punish</a:t>
            </a:r>
            <a:r>
              <a:rPr lang="en-US" altLang="zh-CN" sz="1800" spc="1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all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breakers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of</a:t>
            </a:r>
            <a:r>
              <a:rPr lang="en-US" altLang="zh-CN" sz="1800" spc="1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law.</a:t>
            </a:r>
            <a:endParaRPr lang="en-US" altLang="zh-CN" sz="1800">
              <a:latin typeface="Calibri"/>
              <a:ea typeface="Calibri"/>
              <a:cs typeface="Calibri"/>
            </a:endParaRPr>
          </a:p>
        </p:txBody>
      </p:sp>
      <p:pic>
        <p:nvPicPr>
          <p:cNvPr id="6145" name="Picture 1" descr="C:\Users\SULATA\Desktop\860870-court-istock-08211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809750"/>
            <a:ext cx="4114800" cy="1905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ath27"/>
          <p:cNvSpPr/>
          <p:nvPr/>
        </p:nvSpPr>
        <p:spPr>
          <a:xfrm>
            <a:off x="0" y="0"/>
            <a:ext cx="0" cy="0"/>
          </a:xfrm>
          <a:custGeom>
            <a:avLst/>
            <a:gdLst/>
            <a:ahLst/>
            <a:cxnLst/>
            <a:rect l="l" t="t" r="r" b="b"/>
            <a:pathLst>
              <a:path/>
            </a:pathLst>
          </a:custGeom>
          <a:solidFill/>
          <a:ln>
            <a:solidFill/>
            <a:prstDash/>
          </a:ln>
        </p:spPr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28" name="Image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8205" y="1435355"/>
            <a:ext cx="1798613" cy="1060195"/>
          </a:xfrm>
          <a:prstGeom prst="rect">
            <a:avLst/>
          </a:prstGeom>
          <a:noFill/>
        </p:spPr>
      </p:pic>
      <p:pic>
        <p:nvPicPr>
          <p:cNvPr id="29" name="Image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668" y="1433576"/>
            <a:ext cx="2139791" cy="985774"/>
          </a:xfrm>
          <a:prstGeom prst="rect">
            <a:avLst/>
          </a:prstGeom>
          <a:noFill/>
        </p:spPr>
      </p:pic>
      <p:sp>
        <p:nvSpPr>
          <p:cNvPr id="30" name="Text Box30"/>
          <p:cNvSpPr txBox="1"/>
          <p:nvPr/>
        </p:nvSpPr>
        <p:spPr>
          <a:xfrm>
            <a:off x="3674999" y="147320"/>
            <a:ext cx="1485929" cy="202692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1596"/>
              </a:lnSpc>
            </a:pPr>
            <a:r>
              <a:rPr lang="en-US" altLang="zh-CN" sz="1600" b="1" u="sng" spc="-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Laws and Dissent</a:t>
            </a:r>
            <a:endParaRPr lang="en-US" altLang="zh-CN" sz="1600">
              <a:latin typeface="Calibri"/>
              <a:ea typeface="Calibri"/>
              <a:cs typeface="Calibri"/>
            </a:endParaRPr>
          </a:p>
        </p:txBody>
      </p:sp>
      <p:sp>
        <p:nvSpPr>
          <p:cNvPr id="31" name="Text Box31"/>
          <p:cNvSpPr txBox="1"/>
          <p:nvPr/>
        </p:nvSpPr>
        <p:spPr>
          <a:xfrm>
            <a:off x="362712" y="635254"/>
            <a:ext cx="8101998" cy="202692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1596"/>
              </a:lnSpc>
            </a:pPr>
            <a:r>
              <a:rPr lang="en-US" altLang="zh-CN" sz="1600" spc="-4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Wherever</a:t>
            </a:r>
            <a:r>
              <a:rPr lang="en-US" altLang="zh-CN" sz="1600" spc="44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there</a:t>
            </a:r>
            <a:r>
              <a:rPr lang="en-US" altLang="zh-CN" sz="1600" spc="18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are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laws,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there</a:t>
            </a:r>
            <a:r>
              <a:rPr lang="en-US" altLang="zh-CN" sz="1600" spc="18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is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bound</a:t>
            </a:r>
            <a:r>
              <a:rPr lang="en-US" altLang="zh-CN" sz="1600" spc="6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to</a:t>
            </a:r>
            <a:r>
              <a:rPr lang="en-US" altLang="zh-CN" sz="1600" spc="8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be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dissent</a:t>
            </a:r>
            <a:r>
              <a:rPr lang="en-US" altLang="zh-CN" sz="1600" spc="-1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or</a:t>
            </a:r>
            <a:r>
              <a:rPr lang="en-US" altLang="zh-CN" sz="1600" spc="1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opposition</a:t>
            </a:r>
            <a:r>
              <a:rPr lang="en-US" altLang="zh-CN" sz="1600" spc="1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to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it.</a:t>
            </a:r>
            <a:r>
              <a:rPr lang="en-US" altLang="zh-CN" sz="1600" spc="-1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If</a:t>
            </a:r>
            <a:r>
              <a:rPr lang="en-US" altLang="zh-CN" sz="1600" spc="-8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law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goes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against</a:t>
            </a:r>
            <a:r>
              <a:rPr lang="en-US" altLang="zh-CN" sz="1600" spc="-16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the</a:t>
            </a:r>
            <a:endParaRPr lang="en-US" altLang="zh-CN" sz="1600">
              <a:latin typeface="Calibri"/>
              <a:ea typeface="Calibri"/>
              <a:cs typeface="Calibri"/>
            </a:endParaRPr>
          </a:p>
        </p:txBody>
      </p:sp>
      <p:sp>
        <p:nvSpPr>
          <p:cNvPr id="32" name="Text Box32"/>
          <p:cNvSpPr txBox="1"/>
          <p:nvPr/>
        </p:nvSpPr>
        <p:spPr>
          <a:xfrm>
            <a:off x="348996" y="879094"/>
            <a:ext cx="8129768" cy="202692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1596"/>
              </a:lnSpc>
            </a:pPr>
            <a:r>
              <a:rPr lang="en-US" altLang="zh-CN" sz="1600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interest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of</a:t>
            </a:r>
            <a:r>
              <a:rPr lang="en-US" altLang="zh-CN" sz="1600" spc="1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</a:t>
            </a:r>
            <a:r>
              <a:rPr lang="en-US" altLang="zh-CN" sz="1600" spc="-1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group</a:t>
            </a:r>
            <a:r>
              <a:rPr lang="en-US" altLang="zh-CN" sz="1600" spc="2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of</a:t>
            </a:r>
            <a:r>
              <a:rPr lang="en-US" altLang="zh-CN" sz="1600" spc="-5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people</a:t>
            </a:r>
            <a:r>
              <a:rPr lang="en-US" altLang="zh-CN" sz="1600" spc="7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then</a:t>
            </a:r>
            <a:r>
              <a:rPr lang="en-US" altLang="zh-CN" sz="1600" spc="5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that</a:t>
            </a:r>
            <a:r>
              <a:rPr lang="en-US" altLang="zh-CN" sz="1600" spc="-1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group</a:t>
            </a:r>
            <a:r>
              <a:rPr lang="en-US" altLang="zh-CN" sz="1600" spc="1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will</a:t>
            </a:r>
            <a:r>
              <a:rPr lang="en-US" altLang="zh-CN" sz="1600" spc="-18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protest</a:t>
            </a:r>
            <a:r>
              <a:rPr lang="en-US" altLang="zh-CN" sz="1600" spc="27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to</a:t>
            </a:r>
            <a:r>
              <a:rPr lang="en-US" altLang="zh-CN" sz="1600" spc="6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express</a:t>
            </a:r>
            <a:r>
              <a:rPr lang="en-US" altLang="zh-CN" sz="1600" spc="19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its</a:t>
            </a:r>
            <a:r>
              <a:rPr lang="en-US" altLang="zh-CN" sz="1600" spc="-1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dissatisfaction,</a:t>
            </a:r>
            <a:r>
              <a:rPr lang="en-US" altLang="zh-CN" sz="1600" spc="-24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is</a:t>
            </a:r>
            <a:r>
              <a:rPr lang="en-US" altLang="zh-CN" sz="1600" spc="-1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4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known</a:t>
            </a:r>
            <a:r>
              <a:rPr lang="en-US" altLang="zh-CN" sz="1600" spc="25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as</a:t>
            </a:r>
            <a:endParaRPr lang="en-US" altLang="zh-CN" sz="1600">
              <a:latin typeface="Calibri"/>
              <a:ea typeface="Calibri"/>
              <a:cs typeface="Calibri"/>
            </a:endParaRPr>
          </a:p>
        </p:txBody>
      </p:sp>
      <p:sp>
        <p:nvSpPr>
          <p:cNvPr id="33" name="Text Box33"/>
          <p:cNvSpPr txBox="1"/>
          <p:nvPr/>
        </p:nvSpPr>
        <p:spPr>
          <a:xfrm>
            <a:off x="4078859" y="1122934"/>
            <a:ext cx="677442" cy="202692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1596"/>
              </a:lnSpc>
            </a:pPr>
            <a:r>
              <a:rPr lang="en-US" altLang="zh-CN" sz="1600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dissent.</a:t>
            </a:r>
            <a:endParaRPr lang="en-US" altLang="zh-CN" sz="1600">
              <a:latin typeface="Calibri"/>
              <a:ea typeface="Calibri"/>
              <a:cs typeface="Calibri"/>
            </a:endParaRPr>
          </a:p>
        </p:txBody>
      </p:sp>
      <p:sp>
        <p:nvSpPr>
          <p:cNvPr id="34" name="Text Box34"/>
          <p:cNvSpPr txBox="1"/>
          <p:nvPr/>
        </p:nvSpPr>
        <p:spPr>
          <a:xfrm>
            <a:off x="304800" y="3257550"/>
            <a:ext cx="8575484" cy="202692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1596"/>
              </a:lnSpc>
            </a:pPr>
            <a:r>
              <a:rPr lang="en-US" altLang="zh-CN" sz="1600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We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can</a:t>
            </a:r>
            <a:r>
              <a:rPr lang="en-US" altLang="zh-CN" sz="1600" spc="-1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express</a:t>
            </a:r>
            <a:r>
              <a:rPr lang="en-US" altLang="zh-CN" sz="1600" spc="19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the</a:t>
            </a:r>
            <a:r>
              <a:rPr lang="en-US" altLang="zh-CN" sz="1600" spc="7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dissent</a:t>
            </a:r>
            <a:r>
              <a:rPr lang="en-US" altLang="zh-CN" sz="1600" spc="-9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in</a:t>
            </a:r>
            <a:r>
              <a:rPr lang="en-US" altLang="zh-CN" sz="1600" spc="-1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various</a:t>
            </a:r>
            <a:r>
              <a:rPr lang="en-US" altLang="zh-CN" sz="1600" spc="14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forms</a:t>
            </a:r>
            <a:r>
              <a:rPr lang="en-US" altLang="zh-CN" sz="1600" spc="2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such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as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peaceful</a:t>
            </a:r>
            <a:r>
              <a:rPr lang="en-US" altLang="zh-CN" sz="1600" spc="8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marches,</a:t>
            </a:r>
            <a:r>
              <a:rPr lang="en-US" altLang="zh-CN" sz="1600" spc="1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6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non-</a:t>
            </a:r>
            <a:r>
              <a:rPr lang="en-US" altLang="zh-CN" sz="1600" spc="-5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cooperation,</a:t>
            </a:r>
            <a:r>
              <a:rPr lang="en-US" altLang="zh-CN" sz="1600" spc="34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strike,</a:t>
            </a:r>
            <a:r>
              <a:rPr lang="en-US" altLang="zh-CN" sz="1600" spc="18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hunger</a:t>
            </a:r>
            <a:endParaRPr lang="en-US" altLang="zh-CN" sz="1600" dirty="0">
              <a:latin typeface="Calibri"/>
              <a:ea typeface="Calibri"/>
              <a:cs typeface="Calibri"/>
            </a:endParaRPr>
          </a:p>
        </p:txBody>
      </p:sp>
      <p:sp>
        <p:nvSpPr>
          <p:cNvPr id="35" name="Text Box35"/>
          <p:cNvSpPr txBox="1"/>
          <p:nvPr/>
        </p:nvSpPr>
        <p:spPr>
          <a:xfrm>
            <a:off x="3200400" y="3486150"/>
            <a:ext cx="2430373" cy="202997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1598"/>
              </a:lnSpc>
            </a:pPr>
            <a:r>
              <a:rPr lang="en-US" altLang="zh-CN" sz="1600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strike,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bandh,</a:t>
            </a:r>
            <a:r>
              <a:rPr lang="en-US" altLang="zh-CN" sz="1600" spc="-14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hartal,</a:t>
            </a:r>
            <a:r>
              <a:rPr lang="en-US" altLang="zh-CN" sz="1600" spc="-19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dharna.</a:t>
            </a:r>
            <a:endParaRPr lang="en-US" altLang="zh-CN" sz="1600" dirty="0">
              <a:latin typeface="Calibri"/>
              <a:ea typeface="Calibri"/>
              <a:cs typeface="Calibri"/>
            </a:endParaRPr>
          </a:p>
        </p:txBody>
      </p:sp>
      <p:sp>
        <p:nvSpPr>
          <p:cNvPr id="36" name="Text Box36"/>
          <p:cNvSpPr txBox="1"/>
          <p:nvPr/>
        </p:nvSpPr>
        <p:spPr>
          <a:xfrm>
            <a:off x="0" y="4476750"/>
            <a:ext cx="8652836" cy="507831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indent="550164" algn="ctr" rtl="0">
              <a:lnSpc>
                <a:spcPts val="1758"/>
              </a:lnSpc>
            </a:pPr>
            <a:r>
              <a:rPr lang="en-US" altLang="zh-CN" sz="1600" spc="3" dirty="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The</a:t>
            </a:r>
            <a:r>
              <a:rPr lang="en-US" altLang="zh-CN" sz="1600" spc="150" dirty="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result</a:t>
            </a:r>
            <a:r>
              <a:rPr lang="en-US" altLang="zh-CN" sz="1600" spc="15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of</a:t>
            </a:r>
            <a:r>
              <a:rPr lang="en-US" altLang="zh-CN" sz="1600" spc="148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this</a:t>
            </a:r>
            <a:r>
              <a:rPr lang="en-US" altLang="zh-CN" sz="1600" spc="149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type</a:t>
            </a:r>
            <a:r>
              <a:rPr lang="en-US" altLang="zh-CN" sz="1600" spc="16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of</a:t>
            </a:r>
            <a:r>
              <a:rPr lang="en-US" altLang="zh-CN" sz="1600" spc="148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dissent</a:t>
            </a:r>
            <a:r>
              <a:rPr lang="en-US" altLang="zh-CN" sz="1600" spc="15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is</a:t>
            </a:r>
            <a:r>
              <a:rPr lang="en-US" altLang="zh-CN" sz="1600" spc="145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sometimes</a:t>
            </a:r>
            <a:r>
              <a:rPr lang="en-US" altLang="zh-CN" sz="1600" spc="159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government</a:t>
            </a:r>
            <a:r>
              <a:rPr lang="en-US" altLang="zh-CN" sz="1600" spc="148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are</a:t>
            </a:r>
            <a:r>
              <a:rPr lang="en-US" altLang="zh-CN" sz="1600" spc="138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forced</a:t>
            </a:r>
            <a:r>
              <a:rPr lang="en-US" altLang="zh-CN" sz="1600" spc="14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7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to</a:t>
            </a:r>
            <a:r>
              <a:rPr lang="en-US" altLang="zh-CN" sz="1600" spc="134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abolish</a:t>
            </a:r>
            <a:r>
              <a:rPr lang="en-US" altLang="zh-CN" sz="1600" spc="15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4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or</a:t>
            </a:r>
            <a:r>
              <a:rPr lang="en-US" altLang="zh-CN" sz="1600" spc="145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modify</a:t>
            </a:r>
            <a:r>
              <a:rPr lang="en-US" altLang="zh-CN" sz="1600" spc="148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the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600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laws.</a:t>
            </a:r>
            <a:endParaRPr lang="en-US" altLang="zh-CN" sz="1600" dirty="0">
              <a:latin typeface="Calibri"/>
              <a:ea typeface="Calibri"/>
              <a:cs typeface="Calibri"/>
            </a:endParaRPr>
          </a:p>
        </p:txBody>
      </p:sp>
      <p:pic>
        <p:nvPicPr>
          <p:cNvPr id="5121" name="Picture 1" descr="C:\Users\SULATA\Desktop\Indian-National-Movement-Timelin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38400" y="1581150"/>
            <a:ext cx="4419601" cy="1614488"/>
          </a:xfrm>
          <a:prstGeom prst="rect">
            <a:avLst/>
          </a:prstGeom>
          <a:noFill/>
        </p:spPr>
      </p:pic>
      <p:pic>
        <p:nvPicPr>
          <p:cNvPr id="5122" name="Picture 2" descr="C:\Users\SULATA\Desktop\images (9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3562350"/>
            <a:ext cx="1905000" cy="838200"/>
          </a:xfrm>
          <a:prstGeom prst="rect">
            <a:avLst/>
          </a:prstGeom>
          <a:noFill/>
        </p:spPr>
      </p:pic>
      <p:pic>
        <p:nvPicPr>
          <p:cNvPr id="5123" name="Picture 3" descr="C:\Users\SULATA\Desktop\file-20200104-11946-1jvlb7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52800" y="3714750"/>
            <a:ext cx="1981200" cy="742950"/>
          </a:xfrm>
          <a:prstGeom prst="rect">
            <a:avLst/>
          </a:prstGeom>
          <a:noFill/>
        </p:spPr>
      </p:pic>
      <p:sp>
        <p:nvSpPr>
          <p:cNvPr id="5125" name="AutoShape 5" descr="C:\Users\SULATA\Desktop\photo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7" name="AutoShape 7" descr="C:\Users\SULATA\Desktop\photo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9" name="AutoShape 9" descr="C:\Users\SULATA\Desktop\rakesh_0-sixteen_nine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31" name="AutoShape 11" descr="C:\Users\SULATA\Desktop\kisan-11_261120-093317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32" name="Picture 12" descr="C:\Users\SULATA\Desktop\55820004_40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91200" y="3486150"/>
            <a:ext cx="2743200" cy="914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</a:rPr>
              <a:t>VIDEO ON INDIAN FREEDOM STRUGGLE</a:t>
            </a:r>
            <a:endParaRPr lang="en-US" sz="3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324350"/>
            <a:ext cx="8229600" cy="514350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n-US" dirty="0" smtClean="0">
                <a:solidFill>
                  <a:srgbClr val="FF0000"/>
                </a:solidFill>
              </a:rPr>
              <a:t>https://youtu.be/cPjRaw8CVr8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1506" name="Picture 2" descr="C:\Users\SULATA\Desktop\sddefau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581150"/>
            <a:ext cx="6096000" cy="2514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 descr="C:\Users\SULATA\Desktop\images (10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285750"/>
            <a:ext cx="7677150" cy="9906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85751"/>
            <a:ext cx="7772400" cy="10668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CONCLUSION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1276350"/>
            <a:ext cx="6400800" cy="2743200"/>
          </a:xfrm>
        </p:spPr>
        <p:txBody>
          <a:bodyPr>
            <a:normAutofit fontScale="85000" lnSpcReduction="10000"/>
          </a:bodyPr>
          <a:lstStyle/>
          <a:p>
            <a:r>
              <a:rPr lang="en-US" u="sng" dirty="0" smtClean="0">
                <a:solidFill>
                  <a:schemeClr val="tx1"/>
                </a:solidFill>
              </a:rPr>
              <a:t>We need constitution because-</a:t>
            </a:r>
            <a:r>
              <a:rPr lang="en-US" dirty="0" smtClean="0">
                <a:solidFill>
                  <a:schemeClr val="tx1"/>
                </a:solidFill>
              </a:rPr>
              <a:t>:</a:t>
            </a:r>
          </a:p>
          <a:p>
            <a:pPr lvl="0"/>
            <a:r>
              <a:rPr lang="en-US" dirty="0" smtClean="0">
                <a:solidFill>
                  <a:schemeClr val="tx1"/>
                </a:solidFill>
              </a:rPr>
              <a:t>It expresses the self determination of the citizens</a:t>
            </a:r>
          </a:p>
          <a:p>
            <a:pPr lvl="0"/>
            <a:r>
              <a:rPr lang="en-US" dirty="0" smtClean="0">
                <a:solidFill>
                  <a:schemeClr val="tx1"/>
                </a:solidFill>
              </a:rPr>
              <a:t>It embodies the civil rights of the people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The constitution legal framework for democracy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2532" name="Picture 4" descr="C:\Users\SULATA\Desktop\download (14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3790950"/>
            <a:ext cx="4114800" cy="990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2530" name="Picture 2" descr="C:\Users\SULATA\Desktop\download (8)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3790950"/>
            <a:ext cx="3810000" cy="1066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ath43"/>
          <p:cNvSpPr/>
          <p:nvPr/>
        </p:nvSpPr>
        <p:spPr>
          <a:xfrm>
            <a:off x="0" y="0"/>
            <a:ext cx="0" cy="0"/>
          </a:xfrm>
          <a:custGeom>
            <a:avLst/>
            <a:gdLst/>
            <a:ahLst/>
            <a:cxnLst/>
            <a:rect l="l" t="t" r="r" b="b"/>
            <a:pathLst>
              <a:path/>
            </a:pathLst>
          </a:custGeom>
          <a:solidFill/>
          <a:ln>
            <a:solidFill/>
            <a:prstDash/>
          </a:ln>
        </p:spPr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44" name="Image4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7513" y="4378871"/>
            <a:ext cx="1232523" cy="611873"/>
          </a:xfrm>
          <a:prstGeom prst="rect">
            <a:avLst/>
          </a:prstGeom>
          <a:noFill/>
        </p:spPr>
      </p:pic>
      <p:sp>
        <p:nvSpPr>
          <p:cNvPr id="45" name="Text Box45"/>
          <p:cNvSpPr txBox="1"/>
          <p:nvPr/>
        </p:nvSpPr>
        <p:spPr>
          <a:xfrm>
            <a:off x="2790444" y="1783772"/>
            <a:ext cx="3957785" cy="566193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4458"/>
              </a:lnSpc>
            </a:pPr>
            <a:r>
              <a:rPr lang="en-US" altLang="zh-CN" sz="4000" b="1" spc="-4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THANKING</a:t>
            </a:r>
            <a:r>
              <a:rPr lang="en-US" altLang="zh-CN" sz="4000" b="1" spc="1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4000" b="1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YOU</a:t>
            </a:r>
            <a:endParaRPr lang="en-US" altLang="zh-CN" sz="4000">
              <a:latin typeface="Arial"/>
              <a:ea typeface="Arial"/>
              <a:cs typeface="Arial"/>
            </a:endParaRPr>
          </a:p>
        </p:txBody>
      </p:sp>
      <p:sp>
        <p:nvSpPr>
          <p:cNvPr id="46" name="Text Box46"/>
          <p:cNvSpPr txBox="1"/>
          <p:nvPr/>
        </p:nvSpPr>
        <p:spPr>
          <a:xfrm>
            <a:off x="1238707" y="2485066"/>
            <a:ext cx="7059914" cy="566193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4458"/>
              </a:lnSpc>
            </a:pPr>
            <a:r>
              <a:rPr lang="en-US" altLang="zh-CN" sz="4000" b="1" spc="0" dirty="0">
                <a:solidFill>
                  <a:srgbClr val="FF0000"/>
                </a:solidFill>
                <a:latin typeface="Arial"/>
                <a:ea typeface="Arial"/>
                <a:cs typeface="Arial"/>
              </a:rPr>
              <a:t>ODM</a:t>
            </a:r>
            <a:r>
              <a:rPr lang="en-US" altLang="zh-CN" sz="4000" b="1" spc="-7" dirty="0">
                <a:solidFill>
                  <a:srgbClr val="FF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4000" b="1" spc="-5" dirty="0">
                <a:solidFill>
                  <a:srgbClr val="FF0000"/>
                </a:solidFill>
                <a:latin typeface="Arial"/>
                <a:ea typeface="Arial"/>
                <a:cs typeface="Arial"/>
              </a:rPr>
              <a:t>EDUCATIONAL</a:t>
            </a:r>
            <a:r>
              <a:rPr lang="en-US" altLang="zh-CN" sz="4000" b="1" spc="38" dirty="0">
                <a:solidFill>
                  <a:srgbClr val="FF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4000" b="1" spc="-4" dirty="0">
                <a:solidFill>
                  <a:srgbClr val="FF0000"/>
                </a:solidFill>
                <a:latin typeface="Arial"/>
                <a:ea typeface="Arial"/>
                <a:cs typeface="Arial"/>
              </a:rPr>
              <a:t>GROUP</a:t>
            </a:r>
            <a:endParaRPr lang="en-US" altLang="zh-CN" sz="4000"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350</Words>
  <Application>Microsoft Office PowerPoint</Application>
  <PresentationFormat>On-screen Show (16:9)</PresentationFormat>
  <Paragraphs>56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主题</vt:lpstr>
      <vt:lpstr>Slide 1</vt:lpstr>
      <vt:lpstr>LEARNING OUTCOMES</vt:lpstr>
      <vt:lpstr>LAWS FRAMED BY CONSTITUTION</vt:lpstr>
      <vt:lpstr>Slide 4</vt:lpstr>
      <vt:lpstr>Slide 5</vt:lpstr>
      <vt:lpstr>VIDEO ON INDIAN FREEDOM STRUGGLE</vt:lpstr>
      <vt:lpstr>CONCLUSION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ws</dc:creator>
  <cp:lastModifiedBy>SULATA</cp:lastModifiedBy>
  <cp:revision>9</cp:revision>
  <dcterms:created xsi:type="dcterms:W3CDTF">2017-10-23T09:06:44Z</dcterms:created>
  <dcterms:modified xsi:type="dcterms:W3CDTF">2021-02-24T06:16:33Z</dcterms:modified>
</cp:coreProperties>
</file>