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16" roundtripDataSignature="AMtx7mjw9poapV2iOhm3zCAkNB1EQnc93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d4b5aee6a1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d4b5aee6a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1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0"/>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文本" type="vertTitleAndTx">
  <p:cSld name="VERTICAL_TITLE_AND_VERTICAL_TEXT">
    <p:spTree>
      <p:nvGrpSpPr>
        <p:cNvPr id="74" name="Shape 74"/>
        <p:cNvGrpSpPr/>
        <p:nvPr/>
      </p:nvGrpSpPr>
      <p:grpSpPr>
        <a:xfrm>
          <a:off x="0" y="0"/>
          <a:ext cx="0" cy="0"/>
          <a:chOff x="0" y="0"/>
          <a:chExt cx="0" cy="0"/>
        </a:xfrm>
      </p:grpSpPr>
      <p:sp>
        <p:nvSpPr>
          <p:cNvPr id="75" name="Google Shape;75;p21"/>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1"/>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13"/>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4"/>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14"/>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5"/>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15"/>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15"/>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15"/>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1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1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1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9"/>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1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 Id="rId4" Type="http://schemas.openxmlformats.org/officeDocument/2006/relationships/image" Target="../media/image4.jpg"/><Relationship Id="rId5" Type="http://schemas.openxmlformats.org/officeDocument/2006/relationships/image" Target="../media/image8.jpg"/><Relationship Id="rId6"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0.jpg"/><Relationship Id="rId4" Type="http://schemas.openxmlformats.org/officeDocument/2006/relationships/image" Target="../media/image1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jpg"/><Relationship Id="rId4" Type="http://schemas.openxmlformats.org/officeDocument/2006/relationships/image" Target="../media/image9.jpg"/><Relationship Id="rId5" Type="http://schemas.openxmlformats.org/officeDocument/2006/relationships/image" Target="../media/image1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youtu.be/0t88M912C44" TargetMode="External"/><Relationship Id="rId4" Type="http://schemas.openxmlformats.org/officeDocument/2006/relationships/image" Target="../media/image11.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b="0" l="0" r="0" t="0"/>
          <a:stretch/>
        </p:blipFill>
        <p:spPr>
          <a:xfrm>
            <a:off x="0" y="3777615"/>
            <a:ext cx="9144000" cy="1365885"/>
          </a:xfrm>
          <a:prstGeom prst="rect">
            <a:avLst/>
          </a:prstGeom>
          <a:noFill/>
          <a:ln>
            <a:noFill/>
          </a:ln>
        </p:spPr>
      </p:pic>
      <p:pic>
        <p:nvPicPr>
          <p:cNvPr id="85" name="Google Shape;85;p1"/>
          <p:cNvPicPr preferRelativeResize="0"/>
          <p:nvPr/>
        </p:nvPicPr>
        <p:blipFill rotWithShape="1">
          <a:blip r:embed="rId4">
            <a:alphaModFix/>
          </a:blip>
          <a:srcRect b="0" l="0" r="0" t="0"/>
          <a:stretch/>
        </p:blipFill>
        <p:spPr>
          <a:xfrm>
            <a:off x="222669" y="214262"/>
            <a:ext cx="1578356" cy="783577"/>
          </a:xfrm>
          <a:prstGeom prst="rect">
            <a:avLst/>
          </a:prstGeom>
          <a:noFill/>
          <a:ln>
            <a:noFill/>
          </a:ln>
        </p:spPr>
      </p:pic>
      <p:sp>
        <p:nvSpPr>
          <p:cNvPr id="86" name="Google Shape;86;p1"/>
          <p:cNvSpPr txBox="1"/>
          <p:nvPr/>
        </p:nvSpPr>
        <p:spPr>
          <a:xfrm>
            <a:off x="304800" y="1504950"/>
            <a:ext cx="8458200" cy="314060"/>
          </a:xfrm>
          <a:prstGeom prst="rect">
            <a:avLst/>
          </a:prstGeom>
          <a:noFill/>
          <a:ln>
            <a:noFill/>
          </a:ln>
        </p:spPr>
        <p:txBody>
          <a:bodyPr anchorCtr="0" anchor="t" bIns="45700" lIns="0" spcFirstLastPara="1" rIns="0" wrap="square" tIns="0">
            <a:spAutoFit/>
          </a:bodyPr>
          <a:lstStyle/>
          <a:p>
            <a:pPr indent="0" lvl="0" marL="0" marR="0" rtl="0" algn="ctr">
              <a:lnSpc>
                <a:spcPct val="64285"/>
              </a:lnSpc>
              <a:spcBef>
                <a:spcPts val="0"/>
              </a:spcBef>
              <a:spcAft>
                <a:spcPts val="0"/>
              </a:spcAft>
              <a:buNone/>
            </a:pPr>
            <a:r>
              <a:rPr b="0" i="0" lang="en-US" sz="2800" u="none" cap="none" strike="noStrike">
                <a:solidFill>
                  <a:srgbClr val="FF0000"/>
                </a:solidFill>
                <a:latin typeface="Calibri"/>
                <a:ea typeface="Calibri"/>
                <a:cs typeface="Calibri"/>
                <a:sym typeface="Calibri"/>
              </a:rPr>
              <a:t>THE CONSTITUTION AND THE NEED FOR LAWS</a:t>
            </a:r>
            <a:endParaRPr b="0" i="0" sz="2800" u="none" cap="none" strike="noStrike">
              <a:solidFill>
                <a:schemeClr val="dk1"/>
              </a:solidFill>
              <a:latin typeface="Calibri"/>
              <a:ea typeface="Calibri"/>
              <a:cs typeface="Calibri"/>
              <a:sym typeface="Calibri"/>
            </a:endParaRPr>
          </a:p>
        </p:txBody>
      </p:sp>
      <p:sp>
        <p:nvSpPr>
          <p:cNvPr id="87" name="Google Shape;87;p1"/>
          <p:cNvSpPr txBox="1"/>
          <p:nvPr/>
        </p:nvSpPr>
        <p:spPr>
          <a:xfrm>
            <a:off x="2418334" y="2702433"/>
            <a:ext cx="1438328" cy="202692"/>
          </a:xfrm>
          <a:prstGeom prst="rect">
            <a:avLst/>
          </a:prstGeom>
          <a:noFill/>
          <a:ln>
            <a:noFill/>
          </a:ln>
        </p:spPr>
        <p:txBody>
          <a:bodyPr anchorCtr="0" anchor="t" bIns="45700" lIns="0" spcFirstLastPara="1" rIns="0" wrap="square" tIns="0">
            <a:spAutoFit/>
          </a:bodyPr>
          <a:lstStyle/>
          <a:p>
            <a:pPr indent="0" lvl="0" marL="0" marR="0" rtl="0" algn="l">
              <a:lnSpc>
                <a:spcPct val="99750"/>
              </a:lnSpc>
              <a:spcBef>
                <a:spcPts val="0"/>
              </a:spcBef>
              <a:spcAft>
                <a:spcPts val="0"/>
              </a:spcAft>
              <a:buNone/>
            </a:pPr>
            <a:r>
              <a:rPr b="1" i="0" lang="en-US" sz="1600" u="none" cap="none" strike="noStrike">
                <a:solidFill>
                  <a:srgbClr val="000000"/>
                </a:solidFill>
                <a:latin typeface="Calibri"/>
                <a:ea typeface="Calibri"/>
                <a:cs typeface="Calibri"/>
                <a:sym typeface="Calibri"/>
              </a:rPr>
              <a:t>SUBJECT : CIVICS</a:t>
            </a:r>
            <a:endParaRPr b="0" i="0" sz="1600" u="none" cap="none" strike="noStrike">
              <a:solidFill>
                <a:schemeClr val="dk1"/>
              </a:solidFill>
              <a:latin typeface="Calibri"/>
              <a:ea typeface="Calibri"/>
              <a:cs typeface="Calibri"/>
              <a:sym typeface="Calibri"/>
            </a:endParaRPr>
          </a:p>
        </p:txBody>
      </p:sp>
      <p:sp>
        <p:nvSpPr>
          <p:cNvPr id="88" name="Google Shape;88;p1"/>
          <p:cNvSpPr txBox="1"/>
          <p:nvPr/>
        </p:nvSpPr>
        <p:spPr>
          <a:xfrm>
            <a:off x="2418334" y="2946273"/>
            <a:ext cx="1794059" cy="202692"/>
          </a:xfrm>
          <a:prstGeom prst="rect">
            <a:avLst/>
          </a:prstGeom>
          <a:noFill/>
          <a:ln>
            <a:noFill/>
          </a:ln>
        </p:spPr>
        <p:txBody>
          <a:bodyPr anchorCtr="0" anchor="t" bIns="45700" lIns="0" spcFirstLastPara="1" rIns="0" wrap="square" tIns="0">
            <a:spAutoFit/>
          </a:bodyPr>
          <a:lstStyle/>
          <a:p>
            <a:pPr indent="0" lvl="0" marL="0" marR="0" rtl="0" algn="l">
              <a:lnSpc>
                <a:spcPct val="99750"/>
              </a:lnSpc>
              <a:spcBef>
                <a:spcPts val="0"/>
              </a:spcBef>
              <a:spcAft>
                <a:spcPts val="0"/>
              </a:spcAft>
              <a:buNone/>
            </a:pPr>
            <a:r>
              <a:rPr b="1" i="0" lang="en-US" sz="1600" u="none" cap="none" strike="noStrike">
                <a:solidFill>
                  <a:srgbClr val="000000"/>
                </a:solidFill>
                <a:latin typeface="Calibri"/>
                <a:ea typeface="Calibri"/>
                <a:cs typeface="Calibri"/>
                <a:sym typeface="Calibri"/>
              </a:rPr>
              <a:t>CHAPTER NUMBER:1</a:t>
            </a:r>
            <a:endParaRPr b="0" i="0" sz="1600" u="none" cap="none" strike="noStrike">
              <a:solidFill>
                <a:schemeClr val="dk1"/>
              </a:solidFill>
              <a:latin typeface="Calibri"/>
              <a:ea typeface="Calibri"/>
              <a:cs typeface="Calibri"/>
              <a:sym typeface="Calibri"/>
            </a:endParaRPr>
          </a:p>
        </p:txBody>
      </p:sp>
      <p:sp>
        <p:nvSpPr>
          <p:cNvPr id="89" name="Google Shape;89;p1"/>
          <p:cNvSpPr txBox="1"/>
          <p:nvPr/>
        </p:nvSpPr>
        <p:spPr>
          <a:xfrm>
            <a:off x="2418334" y="3193567"/>
            <a:ext cx="5193327" cy="507831"/>
          </a:xfrm>
          <a:prstGeom prst="rect">
            <a:avLst/>
          </a:prstGeom>
          <a:noFill/>
          <a:ln>
            <a:noFill/>
          </a:ln>
        </p:spPr>
        <p:txBody>
          <a:bodyPr anchorCtr="0" anchor="t" bIns="45700" lIns="0" spcFirstLastPara="1" rIns="0" wrap="square" tIns="0">
            <a:spAutoFit/>
          </a:bodyPr>
          <a:lstStyle/>
          <a:p>
            <a:pPr indent="0" lvl="0" marL="0" marR="0" rtl="0" algn="l">
              <a:lnSpc>
                <a:spcPct val="100111"/>
              </a:lnSpc>
              <a:spcBef>
                <a:spcPts val="0"/>
              </a:spcBef>
              <a:spcAft>
                <a:spcPts val="0"/>
              </a:spcAft>
              <a:buNone/>
            </a:pPr>
            <a:r>
              <a:rPr b="1" i="0" lang="en-US" sz="1600" u="none" cap="none" strike="noStrike">
                <a:solidFill>
                  <a:srgbClr val="000000"/>
                </a:solidFill>
                <a:latin typeface="Calibri"/>
                <a:ea typeface="Calibri"/>
                <a:cs typeface="Calibri"/>
                <a:sym typeface="Calibri"/>
              </a:rPr>
              <a:t>TOPIC NAME : 1. </a:t>
            </a:r>
            <a:r>
              <a:rPr b="0" i="0" lang="en-US" sz="1800" u="none" cap="none" strike="noStrike">
                <a:solidFill>
                  <a:schemeClr val="dk1"/>
                </a:solidFill>
                <a:latin typeface="Calibri"/>
                <a:ea typeface="Calibri"/>
                <a:cs typeface="Calibri"/>
                <a:sym typeface="Calibri"/>
              </a:rPr>
              <a:t>Constitution: Introduction, The Indian Constitution, The need for laws</a:t>
            </a:r>
            <a:r>
              <a:rPr b="1" i="0" lang="en-US" sz="1800" u="none" cap="none" strike="noStrike">
                <a:solidFill>
                  <a:schemeClr val="dk1"/>
                </a:solidFill>
                <a:latin typeface="Calibri"/>
                <a:ea typeface="Calibri"/>
                <a:cs typeface="Calibri"/>
                <a:sym typeface="Calibri"/>
              </a:rPr>
              <a:t>.</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pic>
        <p:nvPicPr>
          <p:cNvPr id="160" name="Google Shape;160;p9"/>
          <p:cNvPicPr preferRelativeResize="0"/>
          <p:nvPr/>
        </p:nvPicPr>
        <p:blipFill rotWithShape="1">
          <a:blip r:embed="rId3">
            <a:alphaModFix/>
          </a:blip>
          <a:srcRect b="0" l="0" r="0" t="0"/>
          <a:stretch/>
        </p:blipFill>
        <p:spPr>
          <a:xfrm>
            <a:off x="7787513" y="4378871"/>
            <a:ext cx="1232523" cy="611873"/>
          </a:xfrm>
          <a:prstGeom prst="rect">
            <a:avLst/>
          </a:prstGeom>
          <a:noFill/>
          <a:ln>
            <a:noFill/>
          </a:ln>
        </p:spPr>
      </p:pic>
      <p:sp>
        <p:nvSpPr>
          <p:cNvPr id="161" name="Google Shape;161;p9"/>
          <p:cNvSpPr txBox="1"/>
          <p:nvPr/>
        </p:nvSpPr>
        <p:spPr>
          <a:xfrm>
            <a:off x="2790444" y="1783772"/>
            <a:ext cx="3957785" cy="566193"/>
          </a:xfrm>
          <a:prstGeom prst="rect">
            <a:avLst/>
          </a:prstGeom>
          <a:noFill/>
          <a:ln>
            <a:noFill/>
          </a:ln>
        </p:spPr>
        <p:txBody>
          <a:bodyPr anchorCtr="0" anchor="t" bIns="45700" lIns="0" spcFirstLastPara="1" rIns="0" wrap="square" tIns="0">
            <a:spAutoFit/>
          </a:bodyPr>
          <a:lstStyle/>
          <a:p>
            <a:pPr indent="0" lvl="0" marL="0" marR="0" rtl="0" algn="l">
              <a:lnSpc>
                <a:spcPct val="111450"/>
              </a:lnSpc>
              <a:spcBef>
                <a:spcPts val="0"/>
              </a:spcBef>
              <a:spcAft>
                <a:spcPts val="0"/>
              </a:spcAft>
              <a:buNone/>
            </a:pPr>
            <a:r>
              <a:rPr b="1" i="0" lang="en-US" sz="4000" u="none" cap="none" strike="noStrike">
                <a:solidFill>
                  <a:srgbClr val="000000"/>
                </a:solidFill>
                <a:latin typeface="Arial"/>
                <a:ea typeface="Arial"/>
                <a:cs typeface="Arial"/>
                <a:sym typeface="Arial"/>
              </a:rPr>
              <a:t>THANKING YOU</a:t>
            </a:r>
            <a:endParaRPr b="0" i="0" sz="4000" u="none" cap="none" strike="noStrike">
              <a:solidFill>
                <a:schemeClr val="dk1"/>
              </a:solidFill>
              <a:latin typeface="Arial"/>
              <a:ea typeface="Arial"/>
              <a:cs typeface="Arial"/>
              <a:sym typeface="Arial"/>
            </a:endParaRPr>
          </a:p>
        </p:txBody>
      </p:sp>
      <p:sp>
        <p:nvSpPr>
          <p:cNvPr id="162" name="Google Shape;162;p9"/>
          <p:cNvSpPr txBox="1"/>
          <p:nvPr/>
        </p:nvSpPr>
        <p:spPr>
          <a:xfrm>
            <a:off x="1238707" y="2485066"/>
            <a:ext cx="7059914" cy="566193"/>
          </a:xfrm>
          <a:prstGeom prst="rect">
            <a:avLst/>
          </a:prstGeom>
          <a:noFill/>
          <a:ln>
            <a:noFill/>
          </a:ln>
        </p:spPr>
        <p:txBody>
          <a:bodyPr anchorCtr="0" anchor="t" bIns="45700" lIns="0" spcFirstLastPara="1" rIns="0" wrap="square" tIns="0">
            <a:spAutoFit/>
          </a:bodyPr>
          <a:lstStyle/>
          <a:p>
            <a:pPr indent="0" lvl="0" marL="0" marR="0" rtl="0" algn="l">
              <a:lnSpc>
                <a:spcPct val="111450"/>
              </a:lnSpc>
              <a:spcBef>
                <a:spcPts val="0"/>
              </a:spcBef>
              <a:spcAft>
                <a:spcPts val="0"/>
              </a:spcAft>
              <a:buNone/>
            </a:pPr>
            <a:r>
              <a:rPr b="1" i="0" lang="en-US" sz="4000" u="none" cap="none" strike="noStrike">
                <a:solidFill>
                  <a:srgbClr val="FF0000"/>
                </a:solidFill>
                <a:latin typeface="Arial"/>
                <a:ea typeface="Arial"/>
                <a:cs typeface="Arial"/>
                <a:sym typeface="Arial"/>
              </a:rPr>
              <a:t>ODM EDUCATIONAL GROUP</a:t>
            </a:r>
            <a:endParaRPr b="0" i="0" sz="40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ph type="ctrTitle"/>
          </p:nvPr>
        </p:nvSpPr>
        <p:spPr>
          <a:xfrm>
            <a:off x="685800" y="209551"/>
            <a:ext cx="7772400" cy="8381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000"/>
              <a:buFont typeface="Calibri"/>
              <a:buNone/>
            </a:pPr>
            <a:r>
              <a:rPr b="1" lang="en-US" sz="3000">
                <a:solidFill>
                  <a:srgbClr val="FF0000"/>
                </a:solidFill>
              </a:rPr>
              <a:t>LEARNING OUTCOMES</a:t>
            </a:r>
            <a:endParaRPr b="1" sz="3000">
              <a:solidFill>
                <a:srgbClr val="FF0000"/>
              </a:solidFill>
            </a:endParaRPr>
          </a:p>
        </p:txBody>
      </p:sp>
      <p:sp>
        <p:nvSpPr>
          <p:cNvPr id="95" name="Google Shape;95;p2"/>
          <p:cNvSpPr txBox="1"/>
          <p:nvPr>
            <p:ph idx="1" type="subTitle"/>
          </p:nvPr>
        </p:nvSpPr>
        <p:spPr>
          <a:xfrm>
            <a:off x="762000" y="1123950"/>
            <a:ext cx="6019800" cy="3657600"/>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spcBef>
                <a:spcPts val="0"/>
              </a:spcBef>
              <a:spcAft>
                <a:spcPts val="0"/>
              </a:spcAft>
              <a:buClr>
                <a:schemeClr val="dk1"/>
              </a:buClr>
              <a:buSzPct val="100000"/>
              <a:buNone/>
            </a:pPr>
            <a:r>
              <a:rPr lang="en-US">
                <a:solidFill>
                  <a:schemeClr val="dk1"/>
                </a:solidFill>
              </a:rPr>
              <a:t>The Pupil will be able to:-</a:t>
            </a:r>
            <a:endParaRPr/>
          </a:p>
          <a:p>
            <a:pPr indent="-157480" lvl="0" marL="0" rtl="0" algn="l">
              <a:spcBef>
                <a:spcPts val="496"/>
              </a:spcBef>
              <a:spcAft>
                <a:spcPts val="0"/>
              </a:spcAft>
              <a:buClr>
                <a:schemeClr val="dk1"/>
              </a:buClr>
              <a:buSzPct val="100000"/>
              <a:buFont typeface="Arial"/>
              <a:buChar char="•"/>
            </a:pPr>
            <a:r>
              <a:rPr lang="en-US">
                <a:solidFill>
                  <a:schemeClr val="dk1"/>
                </a:solidFill>
              </a:rPr>
              <a:t>Gives information about constitution.</a:t>
            </a:r>
            <a:endParaRPr/>
          </a:p>
          <a:p>
            <a:pPr indent="-157480" lvl="0" marL="0" rtl="0" algn="l">
              <a:spcBef>
                <a:spcPts val="496"/>
              </a:spcBef>
              <a:spcAft>
                <a:spcPts val="0"/>
              </a:spcAft>
              <a:buClr>
                <a:schemeClr val="dk1"/>
              </a:buClr>
              <a:buSzPct val="100000"/>
              <a:buFont typeface="Arial"/>
              <a:buChar char="•"/>
            </a:pPr>
            <a:r>
              <a:rPr lang="en-US">
                <a:solidFill>
                  <a:schemeClr val="dk1"/>
                </a:solidFill>
              </a:rPr>
              <a:t>Understand the importance of constitution and the need for laws.</a:t>
            </a:r>
            <a:endParaRPr/>
          </a:p>
          <a:p>
            <a:pPr indent="-157480" lvl="0" marL="0" rtl="0" algn="l">
              <a:spcBef>
                <a:spcPts val="496"/>
              </a:spcBef>
              <a:spcAft>
                <a:spcPts val="0"/>
              </a:spcAft>
              <a:buClr>
                <a:schemeClr val="dk1"/>
              </a:buClr>
              <a:buSzPct val="100000"/>
              <a:buFont typeface="Arial"/>
              <a:buChar char="•"/>
            </a:pPr>
            <a:r>
              <a:rPr lang="en-US">
                <a:solidFill>
                  <a:schemeClr val="dk1"/>
                </a:solidFill>
              </a:rPr>
              <a:t>Analyze the role of constitution in a democratic country.</a:t>
            </a:r>
            <a:endParaRPr/>
          </a:p>
          <a:p>
            <a:pPr indent="-157480" lvl="0" marL="0" rtl="0" algn="l">
              <a:spcBef>
                <a:spcPts val="496"/>
              </a:spcBef>
              <a:spcAft>
                <a:spcPts val="0"/>
              </a:spcAft>
              <a:buClr>
                <a:schemeClr val="dk1"/>
              </a:buClr>
              <a:buSzPct val="100000"/>
              <a:buFont typeface="Arial"/>
              <a:buChar char="•"/>
            </a:pPr>
            <a:r>
              <a:rPr lang="en-US">
                <a:solidFill>
                  <a:schemeClr val="dk1"/>
                </a:solidFill>
              </a:rPr>
              <a:t>Identify the makers of Indian Constitution.</a:t>
            </a:r>
            <a:endParaRPr/>
          </a:p>
          <a:p>
            <a:pPr indent="-157480" lvl="0" marL="0" rtl="0" algn="l">
              <a:spcBef>
                <a:spcPts val="496"/>
              </a:spcBef>
              <a:spcAft>
                <a:spcPts val="0"/>
              </a:spcAft>
              <a:buClr>
                <a:schemeClr val="dk1"/>
              </a:buClr>
              <a:buSzPct val="100000"/>
              <a:buFont typeface="Arial"/>
              <a:buChar char="•"/>
            </a:pPr>
            <a:r>
              <a:rPr lang="en-US">
                <a:solidFill>
                  <a:schemeClr val="dk1"/>
                </a:solidFill>
              </a:rPr>
              <a:t>Implement the basic idea of constitution in their life.</a:t>
            </a:r>
            <a:endParaRPr/>
          </a:p>
          <a:p>
            <a:pPr indent="-157480" lvl="0" marL="0" rtl="0" algn="l">
              <a:spcBef>
                <a:spcPts val="496"/>
              </a:spcBef>
              <a:spcAft>
                <a:spcPts val="0"/>
              </a:spcAft>
              <a:buClr>
                <a:schemeClr val="dk1"/>
              </a:buClr>
              <a:buSzPct val="100000"/>
              <a:buFont typeface="Arial"/>
              <a:buChar char="•"/>
            </a:pPr>
            <a:r>
              <a:rPr lang="en-US">
                <a:solidFill>
                  <a:schemeClr val="dk1"/>
                </a:solidFill>
              </a:rPr>
              <a:t>Recognize the idea given in the preamble.</a:t>
            </a:r>
            <a:endParaRPr>
              <a:solidFill>
                <a:schemeClr val="dk1"/>
              </a:solidFill>
            </a:endParaRPr>
          </a:p>
        </p:txBody>
      </p:sp>
      <p:pic>
        <p:nvPicPr>
          <p:cNvPr descr="C:\Users\SULATA\Desktop\download (10).jpg" id="96" name="Google Shape;96;p2"/>
          <p:cNvPicPr preferRelativeResize="0"/>
          <p:nvPr/>
        </p:nvPicPr>
        <p:blipFill rotWithShape="1">
          <a:blip r:embed="rId3">
            <a:alphaModFix/>
          </a:blip>
          <a:srcRect b="0" l="0" r="0" t="0"/>
          <a:stretch/>
        </p:blipFill>
        <p:spPr>
          <a:xfrm>
            <a:off x="6629400" y="895350"/>
            <a:ext cx="2152650" cy="2124075"/>
          </a:xfrm>
          <a:prstGeom prst="roundRect">
            <a:avLst>
              <a:gd fmla="val 8594" name="adj"/>
            </a:avLst>
          </a:prstGeom>
          <a:solidFill>
            <a:srgbClr val="ECECEC"/>
          </a:solidFill>
          <a:ln>
            <a:noFill/>
          </a:ln>
          <a:effectLst>
            <a:reflection blurRad="0" dir="5400000" dist="5000" endA="0" endPos="28000" fadeDir="5400000" kx="0" rotWithShape="0" algn="bl" stA="38000" stPos="0" sy="-100000" ky="0"/>
          </a:effectLst>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3"/>
          <p:cNvSpPr txBox="1"/>
          <p:nvPr/>
        </p:nvSpPr>
        <p:spPr>
          <a:xfrm>
            <a:off x="3429000" y="1123951"/>
            <a:ext cx="2819400" cy="276999"/>
          </a:xfrm>
          <a:prstGeom prst="rect">
            <a:avLst/>
          </a:prstGeom>
          <a:noFill/>
          <a:ln>
            <a:noFill/>
          </a:ln>
        </p:spPr>
        <p:txBody>
          <a:bodyPr anchorCtr="0" anchor="t" bIns="45700" lIns="0" spcFirstLastPara="1" rIns="0" wrap="square" tIns="0">
            <a:spAutoFit/>
          </a:bodyPr>
          <a:lstStyle/>
          <a:p>
            <a:pPr indent="0" lvl="0" marL="0" marR="0" rtl="0" algn="l">
              <a:lnSpc>
                <a:spcPct val="60000"/>
              </a:lnSpc>
              <a:spcBef>
                <a:spcPts val="0"/>
              </a:spcBef>
              <a:spcAft>
                <a:spcPts val="0"/>
              </a:spcAft>
              <a:buNone/>
            </a:pPr>
            <a:r>
              <a:rPr b="1" i="0" lang="en-US" sz="3000" u="sng" cap="none" strike="noStrike">
                <a:solidFill>
                  <a:srgbClr val="FF0000"/>
                </a:solidFill>
                <a:latin typeface="Calibri"/>
                <a:ea typeface="Calibri"/>
                <a:cs typeface="Calibri"/>
                <a:sym typeface="Calibri"/>
              </a:rPr>
              <a:t>INTRODUCTION</a:t>
            </a:r>
            <a:endParaRPr b="0" i="0" sz="3000" u="none" cap="none" strike="noStrike">
              <a:solidFill>
                <a:srgbClr val="FF0000"/>
              </a:solidFill>
              <a:latin typeface="Calibri"/>
              <a:ea typeface="Calibri"/>
              <a:cs typeface="Calibri"/>
              <a:sym typeface="Calibri"/>
            </a:endParaRPr>
          </a:p>
        </p:txBody>
      </p:sp>
      <p:sp>
        <p:nvSpPr>
          <p:cNvPr id="102" name="Google Shape;102;p3"/>
          <p:cNvSpPr txBox="1"/>
          <p:nvPr/>
        </p:nvSpPr>
        <p:spPr>
          <a:xfrm>
            <a:off x="846430" y="2199640"/>
            <a:ext cx="7430339" cy="228600"/>
          </a:xfrm>
          <a:prstGeom prst="rect">
            <a:avLst/>
          </a:prstGeom>
          <a:noFill/>
          <a:ln>
            <a:noFill/>
          </a:ln>
        </p:spPr>
        <p:txBody>
          <a:bodyPr anchorCtr="0" anchor="t" bIns="45700" lIns="0" spcFirstLastPara="1" rIns="0" wrap="square" tIns="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All societies are bound by rules. These rules help to bring about order in human</a:t>
            </a:r>
            <a:endParaRPr b="0" i="0" sz="1800" u="none" cap="none" strike="noStrike">
              <a:solidFill>
                <a:schemeClr val="dk1"/>
              </a:solidFill>
              <a:latin typeface="Calibri"/>
              <a:ea typeface="Calibri"/>
              <a:cs typeface="Calibri"/>
              <a:sym typeface="Calibri"/>
            </a:endParaRPr>
          </a:p>
        </p:txBody>
      </p:sp>
      <p:sp>
        <p:nvSpPr>
          <p:cNvPr id="103" name="Google Shape;103;p3"/>
          <p:cNvSpPr txBox="1"/>
          <p:nvPr/>
        </p:nvSpPr>
        <p:spPr>
          <a:xfrm>
            <a:off x="968350" y="2473960"/>
            <a:ext cx="7137276" cy="228600"/>
          </a:xfrm>
          <a:prstGeom prst="rect">
            <a:avLst/>
          </a:prstGeom>
          <a:noFill/>
          <a:ln>
            <a:noFill/>
          </a:ln>
        </p:spPr>
        <p:txBody>
          <a:bodyPr anchorCtr="0" anchor="t" bIns="45700" lIns="0" spcFirstLastPara="1" rIns="0" wrap="square" tIns="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lives. So rules were invented to resolve conflicts in an impartial and peaceful</a:t>
            </a:r>
            <a:endParaRPr b="0" i="0" sz="1800" u="none" cap="none" strike="noStrike">
              <a:solidFill>
                <a:schemeClr val="dk1"/>
              </a:solidFill>
              <a:latin typeface="Calibri"/>
              <a:ea typeface="Calibri"/>
              <a:cs typeface="Calibri"/>
              <a:sym typeface="Calibri"/>
            </a:endParaRPr>
          </a:p>
        </p:txBody>
      </p:sp>
      <p:sp>
        <p:nvSpPr>
          <p:cNvPr id="104" name="Google Shape;104;p3"/>
          <p:cNvSpPr txBox="1"/>
          <p:nvPr/>
        </p:nvSpPr>
        <p:spPr>
          <a:xfrm>
            <a:off x="4128262" y="2748280"/>
            <a:ext cx="822884" cy="228600"/>
          </a:xfrm>
          <a:prstGeom prst="rect">
            <a:avLst/>
          </a:prstGeom>
          <a:noFill/>
          <a:ln>
            <a:noFill/>
          </a:ln>
        </p:spPr>
        <p:txBody>
          <a:bodyPr anchorCtr="0" anchor="t" bIns="45700" lIns="0" spcFirstLastPara="1" rIns="0" wrap="square" tIns="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manner.</a:t>
            </a:r>
            <a:endParaRPr b="0" i="0" sz="1800" u="none" cap="none" strike="noStrike">
              <a:solidFill>
                <a:schemeClr val="dk1"/>
              </a:solidFill>
              <a:latin typeface="Calibri"/>
              <a:ea typeface="Calibri"/>
              <a:cs typeface="Calibri"/>
              <a:sym typeface="Calibri"/>
            </a:endParaRPr>
          </a:p>
        </p:txBody>
      </p:sp>
      <p:sp>
        <p:nvSpPr>
          <p:cNvPr id="105" name="Google Shape;105;p3"/>
          <p:cNvSpPr txBox="1"/>
          <p:nvPr/>
        </p:nvSpPr>
        <p:spPr>
          <a:xfrm>
            <a:off x="968350" y="3022626"/>
            <a:ext cx="7138724" cy="228904"/>
          </a:xfrm>
          <a:prstGeom prst="rect">
            <a:avLst/>
          </a:prstGeom>
          <a:noFill/>
          <a:ln>
            <a:noFill/>
          </a:ln>
        </p:spPr>
        <p:txBody>
          <a:bodyPr anchorCtr="0" anchor="t" bIns="45700" lIns="0" spcFirstLastPara="1" rIns="0" wrap="square" tIns="0">
            <a:spAutoFit/>
          </a:bodyPr>
          <a:lstStyle/>
          <a:p>
            <a:pPr indent="0" lvl="0" marL="0" marR="0" rtl="0" algn="l">
              <a:lnSpc>
                <a:spcPct val="100111"/>
              </a:lnSpc>
              <a:spcBef>
                <a:spcPts val="0"/>
              </a:spcBef>
              <a:spcAft>
                <a:spcPts val="0"/>
              </a:spcAft>
              <a:buNone/>
            </a:pPr>
            <a:r>
              <a:rPr b="0" i="0" lang="en-US" sz="1800" u="none" cap="none" strike="noStrike">
                <a:solidFill>
                  <a:srgbClr val="000000"/>
                </a:solidFill>
                <a:latin typeface="Calibri"/>
                <a:ea typeface="Calibri"/>
                <a:cs typeface="Calibri"/>
                <a:sym typeface="Calibri"/>
              </a:rPr>
              <a:t>Here we are going to study about our constitution which is a set of rules and</a:t>
            </a:r>
            <a:endParaRPr b="0" i="0" sz="1800" u="none" cap="none" strike="noStrike">
              <a:solidFill>
                <a:schemeClr val="dk1"/>
              </a:solidFill>
              <a:latin typeface="Calibri"/>
              <a:ea typeface="Calibri"/>
              <a:cs typeface="Calibri"/>
              <a:sym typeface="Calibri"/>
            </a:endParaRPr>
          </a:p>
        </p:txBody>
      </p:sp>
      <p:sp>
        <p:nvSpPr>
          <p:cNvPr id="106" name="Google Shape;106;p3"/>
          <p:cNvSpPr txBox="1"/>
          <p:nvPr/>
        </p:nvSpPr>
        <p:spPr>
          <a:xfrm>
            <a:off x="3969766" y="3297174"/>
            <a:ext cx="1137895" cy="228600"/>
          </a:xfrm>
          <a:prstGeom prst="rect">
            <a:avLst/>
          </a:prstGeom>
          <a:noFill/>
          <a:ln>
            <a:noFill/>
          </a:ln>
        </p:spPr>
        <p:txBody>
          <a:bodyPr anchorCtr="0" anchor="t" bIns="45700" lIns="0" spcFirstLastPara="1" rIns="0" wrap="square" tIns="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regulations.</a:t>
            </a:r>
            <a:endParaRPr b="0" i="0" sz="1800" u="none" cap="none" strike="noStrike">
              <a:solidFill>
                <a:schemeClr val="dk1"/>
              </a:solidFill>
              <a:latin typeface="Calibri"/>
              <a:ea typeface="Calibri"/>
              <a:cs typeface="Calibri"/>
              <a:sym typeface="Calibri"/>
            </a:endParaRPr>
          </a:p>
        </p:txBody>
      </p:sp>
      <p:pic>
        <p:nvPicPr>
          <p:cNvPr descr="C:\Users\SULATA\Desktop\download (6).jpg" id="107" name="Google Shape;107;p3"/>
          <p:cNvPicPr preferRelativeResize="0"/>
          <p:nvPr/>
        </p:nvPicPr>
        <p:blipFill rotWithShape="1">
          <a:blip r:embed="rId3">
            <a:alphaModFix/>
          </a:blip>
          <a:srcRect b="0" l="0" r="0" t="0"/>
          <a:stretch/>
        </p:blipFill>
        <p:spPr>
          <a:xfrm>
            <a:off x="6019800" y="209550"/>
            <a:ext cx="2809875" cy="1628775"/>
          </a:xfrm>
          <a:prstGeom prst="rect">
            <a:avLst/>
          </a:prstGeom>
          <a:noFill/>
          <a:ln>
            <a:noFill/>
          </a:ln>
        </p:spPr>
      </p:pic>
      <p:pic>
        <p:nvPicPr>
          <p:cNvPr descr="C:\Users\SULATA\Desktop\download (7).jpg" id="108" name="Google Shape;108;p3"/>
          <p:cNvPicPr preferRelativeResize="0"/>
          <p:nvPr/>
        </p:nvPicPr>
        <p:blipFill rotWithShape="1">
          <a:blip r:embed="rId4">
            <a:alphaModFix/>
          </a:blip>
          <a:srcRect b="0" l="0" r="0" t="0"/>
          <a:stretch/>
        </p:blipFill>
        <p:spPr>
          <a:xfrm>
            <a:off x="533400" y="361950"/>
            <a:ext cx="2733675" cy="1666875"/>
          </a:xfrm>
          <a:prstGeom prst="rect">
            <a:avLst/>
          </a:prstGeom>
          <a:noFill/>
          <a:ln>
            <a:noFill/>
          </a:ln>
        </p:spPr>
      </p:pic>
      <p:pic>
        <p:nvPicPr>
          <p:cNvPr descr="C:\Users\SULATA\Desktop\images (7).jpg" id="109" name="Google Shape;109;p3"/>
          <p:cNvPicPr preferRelativeResize="0"/>
          <p:nvPr/>
        </p:nvPicPr>
        <p:blipFill rotWithShape="1">
          <a:blip r:embed="rId5">
            <a:alphaModFix/>
          </a:blip>
          <a:srcRect b="0" l="0" r="0" t="0"/>
          <a:stretch/>
        </p:blipFill>
        <p:spPr>
          <a:xfrm>
            <a:off x="457200" y="3333750"/>
            <a:ext cx="2724150" cy="1676400"/>
          </a:xfrm>
          <a:prstGeom prst="rect">
            <a:avLst/>
          </a:prstGeom>
          <a:noFill/>
          <a:ln>
            <a:noFill/>
          </a:ln>
        </p:spPr>
      </p:pic>
      <p:pic>
        <p:nvPicPr>
          <p:cNvPr descr="C:\Users\SULATA\Desktop\download (8).jpg" id="110" name="Google Shape;110;p3"/>
          <p:cNvPicPr preferRelativeResize="0"/>
          <p:nvPr/>
        </p:nvPicPr>
        <p:blipFill rotWithShape="1">
          <a:blip r:embed="rId6">
            <a:alphaModFix/>
          </a:blip>
          <a:srcRect b="0" l="0" r="0" t="0"/>
          <a:stretch/>
        </p:blipFill>
        <p:spPr>
          <a:xfrm>
            <a:off x="5791200" y="3429000"/>
            <a:ext cx="2676525" cy="1714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pic>
        <p:nvPicPr>
          <p:cNvPr id="115" name="Google Shape;115;p4"/>
          <p:cNvPicPr preferRelativeResize="0"/>
          <p:nvPr/>
        </p:nvPicPr>
        <p:blipFill rotWithShape="1">
          <a:blip r:embed="rId3">
            <a:alphaModFix/>
          </a:blip>
          <a:srcRect b="0" l="0" r="0" t="0"/>
          <a:stretch/>
        </p:blipFill>
        <p:spPr>
          <a:xfrm>
            <a:off x="5943600" y="209550"/>
            <a:ext cx="2850643" cy="4648200"/>
          </a:xfrm>
          <a:prstGeom prst="rect">
            <a:avLst/>
          </a:prstGeom>
          <a:noFill/>
          <a:ln cap="sq" cmpd="sng" w="190500">
            <a:solidFill>
              <a:srgbClr val="C8C6BD"/>
            </a:solidFill>
            <a:prstDash val="solid"/>
            <a:miter lim="800000"/>
            <a:headEnd len="sm" w="sm" type="none"/>
            <a:tailEnd len="sm" w="sm" type="none"/>
          </a:ln>
          <a:effectLst>
            <a:outerShdw blurRad="254000" rotWithShape="0" algn="bl">
              <a:srgbClr val="000000">
                <a:alpha val="42745"/>
              </a:srgbClr>
            </a:outerShdw>
          </a:effectLst>
        </p:spPr>
      </p:pic>
      <p:sp>
        <p:nvSpPr>
          <p:cNvPr id="116" name="Google Shape;116;p4"/>
          <p:cNvSpPr txBox="1"/>
          <p:nvPr/>
        </p:nvSpPr>
        <p:spPr>
          <a:xfrm>
            <a:off x="1143000" y="285751"/>
            <a:ext cx="4953000" cy="301621"/>
          </a:xfrm>
          <a:prstGeom prst="rect">
            <a:avLst/>
          </a:prstGeom>
          <a:noFill/>
          <a:ln>
            <a:noFill/>
          </a:ln>
        </p:spPr>
        <p:txBody>
          <a:bodyPr anchorCtr="0" anchor="t" bIns="45700" lIns="0" spcFirstLastPara="1" rIns="0" wrap="square" tIns="0">
            <a:spAutoFit/>
          </a:bodyPr>
          <a:lstStyle/>
          <a:p>
            <a:pPr indent="0" lvl="0" marL="0" marR="0" rtl="0" algn="ctr">
              <a:lnSpc>
                <a:spcPct val="53200"/>
              </a:lnSpc>
              <a:spcBef>
                <a:spcPts val="0"/>
              </a:spcBef>
              <a:spcAft>
                <a:spcPts val="0"/>
              </a:spcAft>
              <a:buNone/>
            </a:pPr>
            <a:r>
              <a:rPr b="1" i="0" lang="en-US" sz="3000" u="none" cap="none" strike="noStrike">
                <a:solidFill>
                  <a:srgbClr val="FF0000"/>
                </a:solidFill>
                <a:latin typeface="Calibri"/>
                <a:ea typeface="Calibri"/>
                <a:cs typeface="Calibri"/>
                <a:sym typeface="Calibri"/>
              </a:rPr>
              <a:t>WHAT IS CONSTITUTION?</a:t>
            </a:r>
            <a:endParaRPr b="0" i="0" sz="3000" u="none" cap="none" strike="noStrike">
              <a:solidFill>
                <a:srgbClr val="FF0000"/>
              </a:solidFill>
              <a:latin typeface="Calibri"/>
              <a:ea typeface="Calibri"/>
              <a:cs typeface="Calibri"/>
              <a:sym typeface="Calibri"/>
            </a:endParaRPr>
          </a:p>
        </p:txBody>
      </p:sp>
      <p:sp>
        <p:nvSpPr>
          <p:cNvPr id="117" name="Google Shape;117;p4"/>
          <p:cNvSpPr txBox="1"/>
          <p:nvPr/>
        </p:nvSpPr>
        <p:spPr>
          <a:xfrm>
            <a:off x="228600" y="742950"/>
            <a:ext cx="5748605" cy="840871"/>
          </a:xfrm>
          <a:prstGeom prst="rect">
            <a:avLst/>
          </a:prstGeom>
          <a:noFill/>
          <a:ln>
            <a:noFill/>
          </a:ln>
        </p:spPr>
        <p:txBody>
          <a:bodyPr anchorCtr="0" anchor="t" bIns="45700" lIns="0" spcFirstLastPara="1" rIns="0" wrap="square" tIns="0">
            <a:spAutoFit/>
          </a:bodyPr>
          <a:lstStyle/>
          <a:p>
            <a:pPr indent="0" lvl="0" marL="0" marR="0" rtl="0" algn="l">
              <a:lnSpc>
                <a:spcPct val="132562"/>
              </a:lnSpc>
              <a:spcBef>
                <a:spcPts val="0"/>
              </a:spcBef>
              <a:spcAft>
                <a:spcPts val="0"/>
              </a:spcAft>
              <a:buNone/>
            </a:pPr>
            <a:r>
              <a:rPr b="0" i="0" lang="en-US" sz="1600" u="none" cap="none" strike="noStrike">
                <a:solidFill>
                  <a:srgbClr val="000000"/>
                </a:solidFill>
                <a:latin typeface="Calibri"/>
                <a:ea typeface="Calibri"/>
                <a:cs typeface="Calibri"/>
                <a:sym typeface="Calibri"/>
              </a:rPr>
              <a:t>A Constitution is a set of rules, laws and principles according to which a country is governed. The rules and laws are specially created to suit the needs of the people of that country. </a:t>
            </a:r>
            <a:endParaRPr b="0" i="0" sz="1600" u="none" cap="none" strike="noStrike">
              <a:solidFill>
                <a:schemeClr val="dk1"/>
              </a:solidFill>
              <a:latin typeface="Calibri"/>
              <a:ea typeface="Calibri"/>
              <a:cs typeface="Calibri"/>
              <a:sym typeface="Calibri"/>
            </a:endParaRPr>
          </a:p>
        </p:txBody>
      </p:sp>
      <p:sp>
        <p:nvSpPr>
          <p:cNvPr id="118" name="Google Shape;118;p4"/>
          <p:cNvSpPr txBox="1"/>
          <p:nvPr/>
        </p:nvSpPr>
        <p:spPr>
          <a:xfrm>
            <a:off x="304800" y="3867150"/>
            <a:ext cx="5562600" cy="1123384"/>
          </a:xfrm>
          <a:prstGeom prst="rect">
            <a:avLst/>
          </a:prstGeom>
          <a:noFill/>
          <a:ln>
            <a:noFill/>
          </a:ln>
        </p:spPr>
        <p:txBody>
          <a:bodyPr anchorCtr="0" anchor="t" bIns="45700" lIns="0" spcFirstLastPara="1" rIns="0" wrap="square" tIns="0">
            <a:spAutoFit/>
          </a:bodyPr>
          <a:lstStyle/>
          <a:p>
            <a:pPr indent="0" lvl="0" marL="0" marR="0" rtl="0" algn="l">
              <a:lnSpc>
                <a:spcPct val="128437"/>
              </a:lnSpc>
              <a:spcBef>
                <a:spcPts val="0"/>
              </a:spcBef>
              <a:spcAft>
                <a:spcPts val="0"/>
              </a:spcAft>
              <a:buNone/>
            </a:pPr>
            <a:r>
              <a:rPr b="0" i="0" lang="en-US" sz="1600" u="none" cap="none" strike="noStrike">
                <a:solidFill>
                  <a:srgbClr val="595959"/>
                </a:solidFill>
                <a:latin typeface="Calibri"/>
                <a:ea typeface="Calibri"/>
                <a:cs typeface="Calibri"/>
                <a:sym typeface="Calibri"/>
              </a:rPr>
              <a:t>A </a:t>
            </a:r>
            <a:r>
              <a:rPr b="0" i="0" lang="en-US" sz="1600" u="none" cap="none" strike="noStrike">
                <a:solidFill>
                  <a:srgbClr val="000000"/>
                </a:solidFill>
                <a:latin typeface="Calibri"/>
                <a:ea typeface="Calibri"/>
                <a:cs typeface="Calibri"/>
                <a:sym typeface="Calibri"/>
              </a:rPr>
              <a:t>Constitution is essential as it denotes the nature of the political system of a country whether it has a democratic system of government r a monarchical one. For example our Constitution declares that India is a secular democratic republic.</a:t>
            </a:r>
            <a:endParaRPr b="0" i="0" sz="1600" u="none" cap="none" strike="noStrike">
              <a:solidFill>
                <a:schemeClr val="dk1"/>
              </a:solidFill>
              <a:latin typeface="Calibri"/>
              <a:ea typeface="Calibri"/>
              <a:cs typeface="Calibri"/>
              <a:sym typeface="Calibri"/>
            </a:endParaRPr>
          </a:p>
        </p:txBody>
      </p:sp>
      <p:pic>
        <p:nvPicPr>
          <p:cNvPr descr="C:\Users\SULATA\Desktop\download (9).jpg" id="119" name="Google Shape;119;p4"/>
          <p:cNvPicPr preferRelativeResize="0"/>
          <p:nvPr/>
        </p:nvPicPr>
        <p:blipFill rotWithShape="1">
          <a:blip r:embed="rId4">
            <a:alphaModFix/>
          </a:blip>
          <a:srcRect b="0" l="0" r="0" t="0"/>
          <a:stretch/>
        </p:blipFill>
        <p:spPr>
          <a:xfrm>
            <a:off x="304800" y="1657350"/>
            <a:ext cx="5410200" cy="2133600"/>
          </a:xfrm>
          <a:prstGeom prst="roundRect">
            <a:avLst>
              <a:gd fmla="val 8594" name="adj"/>
            </a:avLst>
          </a:prstGeom>
          <a:solidFill>
            <a:srgbClr val="ECECEC"/>
          </a:solidFill>
          <a:ln>
            <a:noFill/>
          </a:ln>
          <a:effectLst>
            <a:reflection blurRad="0" dir="5400000" dist="5000" endA="0" endPos="28000" fadeDir="5400000" kx="0" rotWithShape="0" algn="bl" stA="38000" stPos="0" sy="-100000" ky="0"/>
          </a:effectLst>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5"/>
          <p:cNvSpPr txBox="1"/>
          <p:nvPr>
            <p:ph type="title"/>
          </p:nvPr>
        </p:nvSpPr>
        <p:spPr>
          <a:xfrm>
            <a:off x="457200" y="438150"/>
            <a:ext cx="8229600" cy="609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000"/>
              <a:buFont typeface="Calibri"/>
              <a:buNone/>
            </a:pPr>
            <a:r>
              <a:rPr b="1" lang="en-US" sz="3000">
                <a:solidFill>
                  <a:srgbClr val="FF0000"/>
                </a:solidFill>
              </a:rPr>
              <a:t>INDIAN CONSTITUTION</a:t>
            </a:r>
            <a:endParaRPr b="1" sz="3000">
              <a:solidFill>
                <a:srgbClr val="FF0000"/>
              </a:solidFill>
            </a:endParaRPr>
          </a:p>
        </p:txBody>
      </p:sp>
      <p:sp>
        <p:nvSpPr>
          <p:cNvPr id="125" name="Google Shape;125;p5"/>
          <p:cNvSpPr txBox="1"/>
          <p:nvPr>
            <p:ph idx="1" type="body"/>
          </p:nvPr>
        </p:nvSpPr>
        <p:spPr>
          <a:xfrm>
            <a:off x="457200" y="1123950"/>
            <a:ext cx="5257800" cy="3429001"/>
          </a:xfrm>
          <a:prstGeom prst="rect">
            <a:avLst/>
          </a:prstGeom>
          <a:noFill/>
          <a:ln>
            <a:noFill/>
          </a:ln>
        </p:spPr>
        <p:txBody>
          <a:bodyPr anchorCtr="0" anchor="t" bIns="45700" lIns="91425" spcFirstLastPara="1" rIns="91425" wrap="square" tIns="45700">
            <a:normAutofit/>
          </a:bodyPr>
          <a:lstStyle/>
          <a:p>
            <a:pPr indent="-342900" lvl="0" marL="342900" rtl="0" algn="l">
              <a:lnSpc>
                <a:spcPct val="150000"/>
              </a:lnSpc>
              <a:spcBef>
                <a:spcPts val="0"/>
              </a:spcBef>
              <a:spcAft>
                <a:spcPts val="0"/>
              </a:spcAft>
              <a:buClr>
                <a:schemeClr val="dk1"/>
              </a:buClr>
              <a:buSzPts val="2200"/>
              <a:buChar char="•"/>
            </a:pPr>
            <a:r>
              <a:rPr lang="en-US" sz="2200"/>
              <a:t>Constitution of India which was adopted by the Constituent Assembly on 26th November, 1949 and came into force on 26th January, 1950</a:t>
            </a:r>
            <a:endParaRPr/>
          </a:p>
          <a:p>
            <a:pPr indent="-342900" lvl="0" marL="342900" rtl="0" algn="l">
              <a:lnSpc>
                <a:spcPct val="150000"/>
              </a:lnSpc>
              <a:spcBef>
                <a:spcPts val="440"/>
              </a:spcBef>
              <a:spcAft>
                <a:spcPts val="0"/>
              </a:spcAft>
              <a:buClr>
                <a:srgbClr val="000000"/>
              </a:buClr>
              <a:buSzPts val="2200"/>
              <a:buChar char="•"/>
            </a:pPr>
            <a:r>
              <a:rPr lang="en-US" sz="2200">
                <a:solidFill>
                  <a:srgbClr val="000000"/>
                </a:solidFill>
              </a:rPr>
              <a:t>Dr. B R Ambedkar is known as the father of Indian Constitution</a:t>
            </a:r>
            <a:endParaRPr sz="2200"/>
          </a:p>
        </p:txBody>
      </p:sp>
      <p:pic>
        <p:nvPicPr>
          <p:cNvPr descr="C:\Users\SULATA\Downloads\download (1).jpg" id="126" name="Google Shape;126;p5"/>
          <p:cNvPicPr preferRelativeResize="0"/>
          <p:nvPr/>
        </p:nvPicPr>
        <p:blipFill rotWithShape="1">
          <a:blip r:embed="rId3">
            <a:alphaModFix/>
          </a:blip>
          <a:srcRect b="0" l="0" r="0" t="0"/>
          <a:stretch/>
        </p:blipFill>
        <p:spPr>
          <a:xfrm>
            <a:off x="6324600" y="1276350"/>
            <a:ext cx="1905000" cy="3048000"/>
          </a:xfrm>
          <a:prstGeom prst="rect">
            <a:avLst/>
          </a:prstGeom>
          <a:noFill/>
          <a:ln cap="sq" cmpd="thickThin" w="228600">
            <a:solidFill>
              <a:srgbClr val="000000"/>
            </a:solidFill>
            <a:prstDash val="solid"/>
            <a:miter lim="800000"/>
            <a:headEnd len="sm" w="sm" type="none"/>
            <a:tailEnd len="sm" w="sm" type="none"/>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000"/>
              <a:buFont typeface="Calibri"/>
              <a:buNone/>
            </a:pPr>
            <a:r>
              <a:rPr b="1" lang="en-US" sz="3000">
                <a:solidFill>
                  <a:srgbClr val="FF0000"/>
                </a:solidFill>
              </a:rPr>
              <a:t>FEATURES OF INDIAN CONSTITUTION</a:t>
            </a:r>
            <a:endParaRPr b="1" sz="3000">
              <a:solidFill>
                <a:srgbClr val="FF0000"/>
              </a:solidFill>
            </a:endParaRPr>
          </a:p>
        </p:txBody>
      </p:sp>
      <p:sp>
        <p:nvSpPr>
          <p:cNvPr id="132" name="Google Shape;132;p6"/>
          <p:cNvSpPr txBox="1"/>
          <p:nvPr>
            <p:ph idx="1" type="body"/>
          </p:nvPr>
        </p:nvSpPr>
        <p:spPr>
          <a:xfrm>
            <a:off x="457200" y="1123951"/>
            <a:ext cx="5562600" cy="3809999"/>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rgbClr val="000000"/>
              </a:buClr>
              <a:buSzPct val="100000"/>
              <a:buNone/>
            </a:pPr>
            <a:r>
              <a:rPr lang="en-US" sz="4000">
                <a:solidFill>
                  <a:srgbClr val="000000"/>
                </a:solidFill>
                <a:latin typeface="Arial"/>
                <a:ea typeface="Arial"/>
                <a:cs typeface="Arial"/>
                <a:sym typeface="Arial"/>
              </a:rPr>
              <a:t>• </a:t>
            </a:r>
            <a:r>
              <a:rPr lang="en-US" sz="2600">
                <a:solidFill>
                  <a:srgbClr val="000000"/>
                </a:solidFill>
                <a:latin typeface="Calibri"/>
                <a:ea typeface="Calibri"/>
                <a:cs typeface="Calibri"/>
                <a:sym typeface="Calibri"/>
              </a:rPr>
              <a:t>Indian Constitution is the lengthiest Constitution in the world</a:t>
            </a:r>
            <a:endParaRPr sz="2600">
              <a:latin typeface="Calibri"/>
              <a:ea typeface="Calibri"/>
              <a:cs typeface="Calibri"/>
              <a:sym typeface="Calibri"/>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•It is a written Constitution</a:t>
            </a:r>
            <a:endParaRPr sz="2600">
              <a:latin typeface="Calibri"/>
              <a:ea typeface="Calibri"/>
              <a:cs typeface="Calibri"/>
              <a:sym typeface="Calibri"/>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 It contains 448 Articles and 12 Schedules.</a:t>
            </a:r>
            <a:endParaRPr sz="2600">
              <a:latin typeface="Calibri"/>
              <a:ea typeface="Calibri"/>
              <a:cs typeface="Calibri"/>
              <a:sym typeface="Calibri"/>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 It defines the powers the Indian Legislature , Executive and Judiciary</a:t>
            </a:r>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 It lays down the fundamental rights, duties of citizens and directive principles of the state policy.</a:t>
            </a:r>
            <a:endParaRPr sz="2600">
              <a:latin typeface="Calibri"/>
              <a:ea typeface="Calibri"/>
              <a:cs typeface="Calibri"/>
              <a:sym typeface="Calibri"/>
            </a:endParaRPr>
          </a:p>
          <a:p>
            <a:pPr indent="-342900" lvl="0" marL="342900" rtl="0" algn="l">
              <a:spcBef>
                <a:spcPts val="442"/>
              </a:spcBef>
              <a:spcAft>
                <a:spcPts val="0"/>
              </a:spcAft>
              <a:buClr>
                <a:srgbClr val="000000"/>
              </a:buClr>
              <a:buSzPct val="100000"/>
              <a:buNone/>
            </a:pPr>
            <a:r>
              <a:rPr lang="en-US" sz="2600">
                <a:solidFill>
                  <a:srgbClr val="000000"/>
                </a:solidFill>
                <a:latin typeface="Calibri"/>
                <a:ea typeface="Calibri"/>
                <a:cs typeface="Calibri"/>
                <a:sym typeface="Calibri"/>
              </a:rPr>
              <a:t>• It also contains special provision for safeguarding the interest of the scheduled castes and schedules tribes.</a:t>
            </a:r>
            <a:endParaRPr sz="2600">
              <a:latin typeface="Calibri"/>
              <a:ea typeface="Calibri"/>
              <a:cs typeface="Calibri"/>
              <a:sym typeface="Calibri"/>
            </a:endParaRPr>
          </a:p>
          <a:p>
            <a:pPr indent="-202565" lvl="0" marL="342900" rtl="0" algn="l">
              <a:spcBef>
                <a:spcPts val="442"/>
              </a:spcBef>
              <a:spcAft>
                <a:spcPts val="0"/>
              </a:spcAft>
              <a:buClr>
                <a:schemeClr val="dk1"/>
              </a:buClr>
              <a:buSzPct val="100000"/>
              <a:buNone/>
            </a:pPr>
            <a:r>
              <a:t/>
            </a:r>
            <a:endParaRPr sz="2600">
              <a:latin typeface="Calibri"/>
              <a:ea typeface="Calibri"/>
              <a:cs typeface="Calibri"/>
              <a:sym typeface="Calibri"/>
            </a:endParaRPr>
          </a:p>
        </p:txBody>
      </p:sp>
      <p:pic>
        <p:nvPicPr>
          <p:cNvPr descr="C:\Users\SULATA\Desktop\Constitution-of-India.png" id="133" name="Google Shape;133;p6"/>
          <p:cNvPicPr preferRelativeResize="0"/>
          <p:nvPr/>
        </p:nvPicPr>
        <p:blipFill rotWithShape="1">
          <a:blip r:embed="rId3">
            <a:alphaModFix/>
          </a:blip>
          <a:srcRect b="0" l="0" r="0" t="0"/>
          <a:stretch/>
        </p:blipFill>
        <p:spPr>
          <a:xfrm>
            <a:off x="6019800" y="1276350"/>
            <a:ext cx="2819400" cy="3505200"/>
          </a:xfrm>
          <a:prstGeom prst="roundRect">
            <a:avLst>
              <a:gd fmla="val 8594" name="adj"/>
            </a:avLst>
          </a:prstGeom>
          <a:solidFill>
            <a:srgbClr val="ECECEC"/>
          </a:solidFill>
          <a:ln>
            <a:noFill/>
          </a:ln>
          <a:effectLst>
            <a:reflection blurRad="0" dir="5400000" dist="5000" endA="0" endPos="28000" fadeDir="5400000" kx="0" rotWithShape="0" algn="bl" stA="38000" stPos="0" sy="-100000" ky="0"/>
          </a:effectLst>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7"/>
          <p:cNvSpPr txBox="1"/>
          <p:nvPr>
            <p:ph type="title"/>
          </p:nvPr>
        </p:nvSpPr>
        <p:spPr>
          <a:xfrm>
            <a:off x="457200" y="274638"/>
            <a:ext cx="8229600" cy="468312"/>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000000"/>
              </a:buClr>
              <a:buSzPct val="100000"/>
              <a:buFont typeface="Calibri"/>
              <a:buNone/>
            </a:pPr>
            <a:r>
              <a:rPr b="1" lang="en-US" sz="3000">
                <a:solidFill>
                  <a:srgbClr val="000000"/>
                </a:solidFill>
              </a:rPr>
              <a:t>NEED FOR LAWS</a:t>
            </a:r>
            <a:endParaRPr sz="3000"/>
          </a:p>
        </p:txBody>
      </p:sp>
      <p:sp>
        <p:nvSpPr>
          <p:cNvPr id="139" name="Google Shape;139;p7"/>
          <p:cNvSpPr txBox="1"/>
          <p:nvPr>
            <p:ph idx="1" type="body"/>
          </p:nvPr>
        </p:nvSpPr>
        <p:spPr>
          <a:xfrm>
            <a:off x="457200" y="819150"/>
            <a:ext cx="5334000" cy="4038601"/>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rgbClr val="000000"/>
              </a:buClr>
              <a:buSzPct val="100000"/>
              <a:buNone/>
            </a:pPr>
            <a:r>
              <a:rPr lang="en-US" sz="4800">
                <a:solidFill>
                  <a:srgbClr val="000000"/>
                </a:solidFill>
                <a:latin typeface="MS Gothic"/>
                <a:ea typeface="MS Gothic"/>
                <a:cs typeface="MS Gothic"/>
                <a:sym typeface="MS Gothic"/>
              </a:rPr>
              <a:t>❖</a:t>
            </a:r>
            <a:r>
              <a:rPr lang="en-US">
                <a:solidFill>
                  <a:srgbClr val="000000"/>
                </a:solidFill>
              </a:rPr>
              <a:t>Every game has its own rules, if there is no rules there would be chaos and may be violence. Likewise in life we need to be governed by a set of rules and regulations to enjoy the life to the fullest.</a:t>
            </a:r>
            <a:endParaRPr/>
          </a:p>
          <a:p>
            <a:pPr indent="-342900" lvl="0" marL="342900" rtl="0" algn="l">
              <a:spcBef>
                <a:spcPts val="672"/>
              </a:spcBef>
              <a:spcAft>
                <a:spcPts val="0"/>
              </a:spcAft>
              <a:buClr>
                <a:srgbClr val="000000"/>
              </a:buClr>
              <a:buSzPct val="100000"/>
              <a:buNone/>
            </a:pPr>
            <a:r>
              <a:rPr lang="en-US" sz="4800">
                <a:solidFill>
                  <a:srgbClr val="000000"/>
                </a:solidFill>
                <a:latin typeface="MS Gothic"/>
                <a:ea typeface="MS Gothic"/>
                <a:cs typeface="MS Gothic"/>
                <a:sym typeface="MS Gothic"/>
              </a:rPr>
              <a:t>❖</a:t>
            </a:r>
            <a:r>
              <a:rPr lang="en-US">
                <a:solidFill>
                  <a:srgbClr val="000000"/>
                </a:solidFill>
              </a:rPr>
              <a:t>Every country also governs by certain set of rules and regulations that suit to the needs of the people. Rules and regulations also to put an end to the evil practices and customs of society. For example, the practice of untouchability, the treatment of woman and tribal people, alcoholism and dowry system.</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None/>
            </a:pPr>
            <a:r>
              <a:t/>
            </a:r>
            <a:endParaRPr/>
          </a:p>
        </p:txBody>
      </p:sp>
      <p:pic>
        <p:nvPicPr>
          <p:cNvPr descr="C:\Users\SULATA\Desktop\images (8).jpg" id="140" name="Google Shape;140;p7"/>
          <p:cNvPicPr preferRelativeResize="0"/>
          <p:nvPr/>
        </p:nvPicPr>
        <p:blipFill rotWithShape="1">
          <a:blip r:embed="rId3">
            <a:alphaModFix/>
          </a:blip>
          <a:srcRect b="0" l="0" r="0" t="0"/>
          <a:stretch/>
        </p:blipFill>
        <p:spPr>
          <a:xfrm>
            <a:off x="5943600" y="514350"/>
            <a:ext cx="2895600" cy="1600200"/>
          </a:xfrm>
          <a:prstGeom prst="rect">
            <a:avLst/>
          </a:prstGeom>
          <a:noFill/>
          <a:ln>
            <a:noFill/>
          </a:ln>
          <a:effectLst>
            <a:outerShdw blurRad="292100" rotWithShape="0" algn="tl" dir="2700000" dist="139700">
              <a:srgbClr val="333333">
                <a:alpha val="64705"/>
              </a:srgbClr>
            </a:outerShdw>
          </a:effectLst>
        </p:spPr>
      </p:pic>
      <p:pic>
        <p:nvPicPr>
          <p:cNvPr descr="C:\Users\SULATA\Desktop\Do-we-need-equality-laws.jpg" id="141" name="Google Shape;141;p7"/>
          <p:cNvPicPr preferRelativeResize="0"/>
          <p:nvPr/>
        </p:nvPicPr>
        <p:blipFill rotWithShape="1">
          <a:blip r:embed="rId4">
            <a:alphaModFix/>
          </a:blip>
          <a:srcRect b="0" l="0" r="0" t="0"/>
          <a:stretch/>
        </p:blipFill>
        <p:spPr>
          <a:xfrm>
            <a:off x="5943600" y="2038350"/>
            <a:ext cx="2895600" cy="1809750"/>
          </a:xfrm>
          <a:prstGeom prst="rect">
            <a:avLst/>
          </a:prstGeom>
          <a:noFill/>
          <a:ln>
            <a:noFill/>
          </a:ln>
          <a:effectLst>
            <a:outerShdw blurRad="292100" rotWithShape="0" algn="tl" dir="2700000" dist="139700">
              <a:srgbClr val="333333">
                <a:alpha val="64705"/>
              </a:srgbClr>
            </a:outerShdw>
          </a:effectLst>
        </p:spPr>
      </p:pic>
      <p:pic>
        <p:nvPicPr>
          <p:cNvPr descr="C:\Users\SULATA\Desktop\dowry.jpg" id="142" name="Google Shape;142;p7"/>
          <p:cNvPicPr preferRelativeResize="0"/>
          <p:nvPr/>
        </p:nvPicPr>
        <p:blipFill rotWithShape="1">
          <a:blip r:embed="rId5">
            <a:alphaModFix/>
          </a:blip>
          <a:srcRect b="0" l="0" r="0" t="0"/>
          <a:stretch/>
        </p:blipFill>
        <p:spPr>
          <a:xfrm>
            <a:off x="5943600" y="3867150"/>
            <a:ext cx="2895600" cy="1098884"/>
          </a:xfrm>
          <a:prstGeom prst="rect">
            <a:avLst/>
          </a:prstGeom>
          <a:noFill/>
          <a:ln>
            <a:noFill/>
          </a:ln>
          <a:effectLst>
            <a:outerShdw blurRad="292100" rotWithShape="0" algn="tl" dir="2700000" dist="139700">
              <a:srgbClr val="333333">
                <a:alpha val="64705"/>
              </a:srgb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d4b5aee6a1_0_0"/>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t/>
            </a:r>
            <a:endParaRPr/>
          </a:p>
        </p:txBody>
      </p:sp>
      <p:sp>
        <p:nvSpPr>
          <p:cNvPr id="148" name="Google Shape;148;gd4b5aee6a1_0_0"/>
          <p:cNvSpPr txBox="1"/>
          <p:nvPr>
            <p:ph idx="1" type="body"/>
          </p:nvPr>
        </p:nvSpPr>
        <p:spPr>
          <a:xfrm>
            <a:off x="457200" y="1600200"/>
            <a:ext cx="8229600" cy="4526100"/>
          </a:xfrm>
          <a:prstGeom prst="rect">
            <a:avLst/>
          </a:prstGeom>
        </p:spPr>
        <p:txBody>
          <a:bodyPr anchorCtr="0" anchor="t" bIns="45700" lIns="91425" spcFirstLastPara="1" rIns="91425" wrap="square" tIns="45700">
            <a:normAutofit/>
          </a:bodyPr>
          <a:lstStyle/>
          <a:p>
            <a:pPr indent="0" lvl="0" marL="0" rtl="0" algn="l">
              <a:spcBef>
                <a:spcPts val="36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000"/>
              <a:buFont typeface="Calibri"/>
              <a:buNone/>
            </a:pPr>
            <a:r>
              <a:rPr b="1" lang="en-US" sz="3000">
                <a:solidFill>
                  <a:srgbClr val="FF0000"/>
                </a:solidFill>
              </a:rPr>
              <a:t>FACTS ABOUT INDIAN COSTITUTION</a:t>
            </a:r>
            <a:endParaRPr b="1" sz="3000">
              <a:solidFill>
                <a:srgbClr val="FF0000"/>
              </a:solidFill>
            </a:endParaRPr>
          </a:p>
        </p:txBody>
      </p:sp>
      <p:sp>
        <p:nvSpPr>
          <p:cNvPr id="154" name="Google Shape;154;p8"/>
          <p:cNvSpPr txBox="1"/>
          <p:nvPr>
            <p:ph idx="1" type="body"/>
          </p:nvPr>
        </p:nvSpPr>
        <p:spPr>
          <a:xfrm>
            <a:off x="685800" y="3943350"/>
            <a:ext cx="8229600" cy="742949"/>
          </a:xfrm>
          <a:prstGeom prst="rect">
            <a:avLst/>
          </a:prstGeom>
          <a:noFill/>
          <a:ln>
            <a:noFill/>
          </a:ln>
        </p:spPr>
        <p:txBody>
          <a:bodyPr anchorCtr="0" anchor="t" bIns="45700" lIns="91425" spcFirstLastPara="1" rIns="91425" wrap="square" tIns="45700">
            <a:normAutofit/>
          </a:bodyPr>
          <a:lstStyle/>
          <a:p>
            <a:pPr indent="-342900" lvl="0" marL="342900" rtl="0" algn="ctr">
              <a:spcBef>
                <a:spcPts val="0"/>
              </a:spcBef>
              <a:spcAft>
                <a:spcPts val="0"/>
              </a:spcAft>
              <a:buClr>
                <a:srgbClr val="FF0000"/>
              </a:buClr>
              <a:buSzPts val="3200"/>
              <a:buNone/>
            </a:pPr>
            <a:r>
              <a:rPr lang="en-US" u="sng">
                <a:solidFill>
                  <a:srgbClr val="FF0000"/>
                </a:solidFill>
                <a:hlinkClick r:id="rId3">
                  <a:extLst>
                    <a:ext uri="{A12FA001-AC4F-418D-AE19-62706E023703}">
                      <ahyp:hlinkClr val="tx"/>
                    </a:ext>
                  </a:extLst>
                </a:hlinkClick>
              </a:rPr>
              <a:t>https://youtu.be/0t88M912C44</a:t>
            </a:r>
            <a:endParaRPr>
              <a:solidFill>
                <a:srgbClr val="FF0000"/>
              </a:solidFill>
            </a:endParaRPr>
          </a:p>
        </p:txBody>
      </p:sp>
      <p:pic>
        <p:nvPicPr>
          <p:cNvPr descr="C:\Users\SULATA\Desktop\YouTube-Click.gif" id="155" name="Google Shape;155;p8"/>
          <p:cNvPicPr preferRelativeResize="0"/>
          <p:nvPr/>
        </p:nvPicPr>
        <p:blipFill rotWithShape="1">
          <a:blip r:embed="rId4">
            <a:alphaModFix/>
          </a:blip>
          <a:srcRect b="0" l="0" r="0" t="0"/>
          <a:stretch/>
        </p:blipFill>
        <p:spPr>
          <a:xfrm>
            <a:off x="2438400" y="1276350"/>
            <a:ext cx="4572000" cy="25717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2017-10-23T09:06:44Z</dcterms:created>
  <dc:creator>ws</dc:creator>
</cp:coreProperties>
</file>