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59"/>
  </p:notesMasterIdLst>
  <p:sldIdLst>
    <p:sldId id="256" r:id="rId2"/>
    <p:sldId id="265" r:id="rId3"/>
    <p:sldId id="266" r:id="rId4"/>
    <p:sldId id="328" r:id="rId5"/>
    <p:sldId id="333" r:id="rId6"/>
    <p:sldId id="329" r:id="rId7"/>
    <p:sldId id="267" r:id="rId8"/>
    <p:sldId id="326" r:id="rId9"/>
    <p:sldId id="327" r:id="rId10"/>
    <p:sldId id="330" r:id="rId11"/>
    <p:sldId id="319" r:id="rId12"/>
    <p:sldId id="315" r:id="rId13"/>
    <p:sldId id="264" r:id="rId14"/>
    <p:sldId id="263" r:id="rId15"/>
    <p:sldId id="262" r:id="rId16"/>
    <p:sldId id="321" r:id="rId17"/>
    <p:sldId id="334" r:id="rId18"/>
    <p:sldId id="261" r:id="rId19"/>
    <p:sldId id="268" r:id="rId20"/>
    <p:sldId id="316" r:id="rId21"/>
    <p:sldId id="322" r:id="rId22"/>
    <p:sldId id="323" r:id="rId23"/>
    <p:sldId id="269" r:id="rId24"/>
    <p:sldId id="270" r:id="rId25"/>
    <p:sldId id="336" r:id="rId26"/>
    <p:sldId id="271" r:id="rId27"/>
    <p:sldId id="272" r:id="rId28"/>
    <p:sldId id="335" r:id="rId29"/>
    <p:sldId id="273" r:id="rId30"/>
    <p:sldId id="274" r:id="rId31"/>
    <p:sldId id="275" r:id="rId32"/>
    <p:sldId id="276" r:id="rId33"/>
    <p:sldId id="277" r:id="rId34"/>
    <p:sldId id="320" r:id="rId35"/>
    <p:sldId id="324" r:id="rId36"/>
    <p:sldId id="325" r:id="rId37"/>
    <p:sldId id="278" r:id="rId38"/>
    <p:sldId id="279" r:id="rId39"/>
    <p:sldId id="280" r:id="rId40"/>
    <p:sldId id="281" r:id="rId41"/>
    <p:sldId id="282" r:id="rId42"/>
    <p:sldId id="317" r:id="rId43"/>
    <p:sldId id="337" r:id="rId44"/>
    <p:sldId id="283" r:id="rId45"/>
    <p:sldId id="338" r:id="rId46"/>
    <p:sldId id="339" r:id="rId47"/>
    <p:sldId id="284" r:id="rId48"/>
    <p:sldId id="285" r:id="rId49"/>
    <p:sldId id="286" r:id="rId50"/>
    <p:sldId id="287" r:id="rId51"/>
    <p:sldId id="288" r:id="rId52"/>
    <p:sldId id="289" r:id="rId53"/>
    <p:sldId id="290" r:id="rId54"/>
    <p:sldId id="291" r:id="rId55"/>
    <p:sldId id="331" r:id="rId56"/>
    <p:sldId id="332" r:id="rId57"/>
    <p:sldId id="259" r:id="rId58"/>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4" autoAdjust="0"/>
  </p:normalViewPr>
  <p:slideViewPr>
    <p:cSldViewPr snapToGrid="0">
      <p:cViewPr varScale="1">
        <p:scale>
          <a:sx n="106" d="100"/>
          <a:sy n="106" d="100"/>
        </p:scale>
        <p:origin x="77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notesMaster" Target="notesMasters/notesMaster1.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7T16:36:04.720" idx="2">
    <p:pos x="6000" y="100"/>
    <p:text>+amanrouniyar@odmegroup.org How come the website here is ODM Egroup and not ODM PS?
_Assigned to you_
-Swoyan Satyendu</p:text>
  </p:cm>
  <p:cm authorId="1"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13.wmf" /><Relationship Id="rId7" Type="http://schemas.openxmlformats.org/officeDocument/2006/relationships/image" Target="../media/image17.wmf" /><Relationship Id="rId2" Type="http://schemas.openxmlformats.org/officeDocument/2006/relationships/image" Target="../media/image12.wmf" /><Relationship Id="rId1" Type="http://schemas.openxmlformats.org/officeDocument/2006/relationships/image" Target="../media/image11.wmf" /><Relationship Id="rId6" Type="http://schemas.openxmlformats.org/officeDocument/2006/relationships/image" Target="../media/image16.wmf" /><Relationship Id="rId5" Type="http://schemas.openxmlformats.org/officeDocument/2006/relationships/image" Target="../media/image15.wmf" /><Relationship Id="rId4" Type="http://schemas.openxmlformats.org/officeDocument/2006/relationships/image" Target="../media/image14.emf" /></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 /><Relationship Id="rId7" Type="http://schemas.openxmlformats.org/officeDocument/2006/relationships/image" Target="../media/image83.wmf" /><Relationship Id="rId2" Type="http://schemas.openxmlformats.org/officeDocument/2006/relationships/image" Target="../media/image78.emf" /><Relationship Id="rId1" Type="http://schemas.openxmlformats.org/officeDocument/2006/relationships/image" Target="../media/image77.emf" /><Relationship Id="rId6" Type="http://schemas.openxmlformats.org/officeDocument/2006/relationships/image" Target="../media/image82.wmf" /><Relationship Id="rId5" Type="http://schemas.openxmlformats.org/officeDocument/2006/relationships/image" Target="../media/image81.wmf" /><Relationship Id="rId4" Type="http://schemas.openxmlformats.org/officeDocument/2006/relationships/image" Target="../media/image80.wmf" /></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6.wmf" /><Relationship Id="rId2" Type="http://schemas.openxmlformats.org/officeDocument/2006/relationships/image" Target="../media/image85.wmf" /><Relationship Id="rId1" Type="http://schemas.openxmlformats.org/officeDocument/2006/relationships/image" Target="../media/image84.wmf" /><Relationship Id="rId4" Type="http://schemas.openxmlformats.org/officeDocument/2006/relationships/image" Target="../media/image87.wmf" /></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0.wmf" /><Relationship Id="rId2" Type="http://schemas.openxmlformats.org/officeDocument/2006/relationships/image" Target="../media/image89.wmf" /><Relationship Id="rId1" Type="http://schemas.openxmlformats.org/officeDocument/2006/relationships/image" Target="../media/image88.wmf" /></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3.emf" /><Relationship Id="rId2" Type="http://schemas.openxmlformats.org/officeDocument/2006/relationships/image" Target="../media/image92.wmf" /><Relationship Id="rId1" Type="http://schemas.openxmlformats.org/officeDocument/2006/relationships/image" Target="../media/image91.wmf" /><Relationship Id="rId4" Type="http://schemas.openxmlformats.org/officeDocument/2006/relationships/image" Target="../media/image94.emf" /></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03.wmf" /><Relationship Id="rId3" Type="http://schemas.openxmlformats.org/officeDocument/2006/relationships/image" Target="../media/image98.wmf" /><Relationship Id="rId7" Type="http://schemas.openxmlformats.org/officeDocument/2006/relationships/image" Target="../media/image102.wmf" /><Relationship Id="rId2" Type="http://schemas.openxmlformats.org/officeDocument/2006/relationships/image" Target="../media/image97.wmf" /><Relationship Id="rId1" Type="http://schemas.openxmlformats.org/officeDocument/2006/relationships/image" Target="../media/image96.wmf" /><Relationship Id="rId6" Type="http://schemas.openxmlformats.org/officeDocument/2006/relationships/image" Target="../media/image101.wmf" /><Relationship Id="rId5" Type="http://schemas.openxmlformats.org/officeDocument/2006/relationships/image" Target="../media/image100.wmf" /><Relationship Id="rId4" Type="http://schemas.openxmlformats.org/officeDocument/2006/relationships/image" Target="../media/image99.wmf" /></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06.wmf" /><Relationship Id="rId2" Type="http://schemas.openxmlformats.org/officeDocument/2006/relationships/image" Target="../media/image105.wmf" /><Relationship Id="rId1" Type="http://schemas.openxmlformats.org/officeDocument/2006/relationships/image" Target="../media/image104.wmf" /><Relationship Id="rId6" Type="http://schemas.openxmlformats.org/officeDocument/2006/relationships/image" Target="../media/image109.wmf" /><Relationship Id="rId5" Type="http://schemas.openxmlformats.org/officeDocument/2006/relationships/image" Target="../media/image108.wmf" /><Relationship Id="rId4" Type="http://schemas.openxmlformats.org/officeDocument/2006/relationships/image" Target="../media/image107.wmf" /></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13.wmf" /><Relationship Id="rId1" Type="http://schemas.openxmlformats.org/officeDocument/2006/relationships/image" Target="../media/image112.wmf" /></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6.wmf" /><Relationship Id="rId7" Type="http://schemas.openxmlformats.org/officeDocument/2006/relationships/image" Target="../media/image120.wmf" /><Relationship Id="rId2" Type="http://schemas.openxmlformats.org/officeDocument/2006/relationships/image" Target="../media/image115.wmf" /><Relationship Id="rId1" Type="http://schemas.openxmlformats.org/officeDocument/2006/relationships/image" Target="../media/image114.wmf" /><Relationship Id="rId6" Type="http://schemas.openxmlformats.org/officeDocument/2006/relationships/image" Target="../media/image119.wmf" /><Relationship Id="rId5" Type="http://schemas.openxmlformats.org/officeDocument/2006/relationships/image" Target="../media/image118.wmf" /><Relationship Id="rId4" Type="http://schemas.openxmlformats.org/officeDocument/2006/relationships/image" Target="../media/image117.wmf" /></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3.wmf" /><Relationship Id="rId2" Type="http://schemas.openxmlformats.org/officeDocument/2006/relationships/image" Target="../media/image122.wmf" /><Relationship Id="rId1" Type="http://schemas.openxmlformats.org/officeDocument/2006/relationships/image" Target="../media/image121.wmf" /><Relationship Id="rId5" Type="http://schemas.openxmlformats.org/officeDocument/2006/relationships/image" Target="../media/image125.wmf" /><Relationship Id="rId4" Type="http://schemas.openxmlformats.org/officeDocument/2006/relationships/image" Target="../media/image124.wmf" /></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 /><Relationship Id="rId2" Type="http://schemas.openxmlformats.org/officeDocument/2006/relationships/image" Target="../media/image19.wmf" /><Relationship Id="rId1" Type="http://schemas.openxmlformats.org/officeDocument/2006/relationships/image" Target="../media/image18.w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 /></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 /><Relationship Id="rId2" Type="http://schemas.openxmlformats.org/officeDocument/2006/relationships/image" Target="../media/image32.wmf" /><Relationship Id="rId1" Type="http://schemas.openxmlformats.org/officeDocument/2006/relationships/image" Target="../media/image31.wmf" /><Relationship Id="rId6" Type="http://schemas.openxmlformats.org/officeDocument/2006/relationships/image" Target="../media/image36.wmf" /><Relationship Id="rId5" Type="http://schemas.openxmlformats.org/officeDocument/2006/relationships/image" Target="../media/image35.wmf" /><Relationship Id="rId4" Type="http://schemas.openxmlformats.org/officeDocument/2006/relationships/image" Target="../media/image34.wmf" /></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 /><Relationship Id="rId2" Type="http://schemas.openxmlformats.org/officeDocument/2006/relationships/image" Target="../media/image40.wmf" /><Relationship Id="rId1" Type="http://schemas.openxmlformats.org/officeDocument/2006/relationships/image" Target="../media/image39.wmf" /><Relationship Id="rId5" Type="http://schemas.openxmlformats.org/officeDocument/2006/relationships/image" Target="../media/image43.wmf" /><Relationship Id="rId4" Type="http://schemas.openxmlformats.org/officeDocument/2006/relationships/image" Target="../media/image42.wmf" /></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7.wmf" /><Relationship Id="rId2" Type="http://schemas.openxmlformats.org/officeDocument/2006/relationships/image" Target="../media/image56.wmf" /><Relationship Id="rId1" Type="http://schemas.openxmlformats.org/officeDocument/2006/relationships/image" Target="../media/image55.wmf" /></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7.emf" /><Relationship Id="rId3" Type="http://schemas.openxmlformats.org/officeDocument/2006/relationships/image" Target="../media/image62.wmf" /><Relationship Id="rId7" Type="http://schemas.openxmlformats.org/officeDocument/2006/relationships/image" Target="../media/image66.emf" /><Relationship Id="rId2" Type="http://schemas.openxmlformats.org/officeDocument/2006/relationships/image" Target="../media/image61.wmf" /><Relationship Id="rId1" Type="http://schemas.openxmlformats.org/officeDocument/2006/relationships/image" Target="../media/image60.wmf" /><Relationship Id="rId6" Type="http://schemas.openxmlformats.org/officeDocument/2006/relationships/image" Target="../media/image65.wmf" /><Relationship Id="rId5" Type="http://schemas.openxmlformats.org/officeDocument/2006/relationships/image" Target="../media/image64.wmf" /><Relationship Id="rId4" Type="http://schemas.openxmlformats.org/officeDocument/2006/relationships/image" Target="../media/image63.wmf" /></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 /><Relationship Id="rId2" Type="http://schemas.openxmlformats.org/officeDocument/2006/relationships/image" Target="../media/image69.wmf" /><Relationship Id="rId1" Type="http://schemas.openxmlformats.org/officeDocument/2006/relationships/image" Target="../media/image68.wmf" /><Relationship Id="rId6" Type="http://schemas.openxmlformats.org/officeDocument/2006/relationships/image" Target="../media/image73.emf" /><Relationship Id="rId5" Type="http://schemas.openxmlformats.org/officeDocument/2006/relationships/image" Target="../media/image72.wmf" /><Relationship Id="rId4" Type="http://schemas.openxmlformats.org/officeDocument/2006/relationships/image" Target="../media/image71.emf"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wmf"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5T03:15:15.033"/>
    </inkml:context>
    <inkml:brush xml:id="br0">
      <inkml:brushProperty name="width" value="0.05" units="cm"/>
      <inkml:brushProperty name="height" value="0.05" units="cm"/>
    </inkml:brush>
  </inkml:definitions>
  <inkml:trace contextRef="#ctx0" brushRef="#br0">36 32 6121,'0'0'4153,"-35"-32"-3889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5T03:15:15.386"/>
    </inkml:context>
    <inkml:brush xml:id="br0">
      <inkml:brushProperty name="width" value="0.05" units="cm"/>
      <inkml:brushProperty name="height" value="0.05" units="cm"/>
    </inkml:brush>
  </inkml:definitions>
  <inkml:trace contextRef="#ctx0" brushRef="#br0">0 1 5249,'0'0'1016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5T03:16:52.432"/>
    </inkml:context>
    <inkml:brush xml:id="br0">
      <inkml:brushProperty name="width" value="0.05" units="cm"/>
      <inkml:brushProperty name="height" value="0.05" units="cm"/>
    </inkml:brush>
  </inkml:definitions>
  <inkml:trace contextRef="#ctx0" brushRef="#br0">32 20 4977,'0'0'1360,"-20"-18"-1432,14 18-640,0-2-1632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5T03:16:58.877"/>
    </inkml:context>
    <inkml:brush xml:id="br0">
      <inkml:brushProperty name="width" value="0.05" units="cm"/>
      <inkml:brushProperty name="height" value="0.05" units="cm"/>
    </inkml:brush>
  </inkml:definitions>
  <inkml:trace contextRef="#ctx0" brushRef="#br0">3 1 160,'0'0'2597,"-1"-1"-2425,-1 1 1015,6 4-1090,7 4-987,-1-5-697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19T05:02:11.666"/>
    </inkml:context>
    <inkml:brush xml:id="br0">
      <inkml:brushProperty name="width" value="0.05" units="cm"/>
      <inkml:brushProperty name="height" value="0.05" units="cm"/>
    </inkml:brush>
  </inkml:definitions>
  <inkml:trace contextRef="#ctx0" brushRef="#br0">21 0 3937,'0'0'2814,"-2"31"-2969,2-28 6,0 0 0,0-1-1,-1 1 1,1 0 0,0-1 0,-1 1-1,0 0 1,1-1 0,-1 1 0,-2 2-1,-8 9-2067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3;n">
            <a:extLst>
              <a:ext uri="{FF2B5EF4-FFF2-40B4-BE49-F238E27FC236}">
                <a16:creationId xmlns:a16="http://schemas.microsoft.com/office/drawing/2014/main" id="{DD257FE1-0ADF-4E8F-97B1-545FB07A5E8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5" name="Google Shape;4;n">
            <a:extLst>
              <a:ext uri="{FF2B5EF4-FFF2-40B4-BE49-F238E27FC236}">
                <a16:creationId xmlns:a16="http://schemas.microsoft.com/office/drawing/2014/main" id="{46A5504B-41B7-458F-B9BE-B2D42399CEF7}"/>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51;p1:notes">
            <a:extLst>
              <a:ext uri="{FF2B5EF4-FFF2-40B4-BE49-F238E27FC236}">
                <a16:creationId xmlns:a16="http://schemas.microsoft.com/office/drawing/2014/main" id="{910361BE-5E4B-45C9-942F-7221E47F973C}"/>
              </a:ext>
            </a:extLst>
          </p:cNvPr>
          <p:cNvSpPr>
            <a:spLocks noGrp="1" noRot="1" noChangeAspect="1" noTextEdit="1"/>
          </p:cNvSpPr>
          <p:nvPr>
            <p:ph type="sldImg" idx="2"/>
          </p:nvPr>
        </p:nvSpPr>
        <p:spPr>
          <a:noFill/>
          <a:ln cap="flat">
            <a:headEnd/>
            <a:tailEnd/>
          </a:ln>
        </p:spPr>
      </p:sp>
      <p:sp>
        <p:nvSpPr>
          <p:cNvPr id="5123" name="Google Shape;52;p1:notes">
            <a:extLst>
              <a:ext uri="{FF2B5EF4-FFF2-40B4-BE49-F238E27FC236}">
                <a16:creationId xmlns:a16="http://schemas.microsoft.com/office/drawing/2014/main" id="{C70431E2-A851-4AA9-9BAD-3E01E4EB4A44}"/>
              </a:ext>
            </a:extLst>
          </p:cNvPr>
          <p:cNvSpPr txBox="1">
            <a:spLocks noGrp="1"/>
          </p:cNvSpPr>
          <p:nvPr>
            <p:ph type="body" idx="1"/>
          </p:nvPr>
        </p:nvSpPr>
        <p:spPr>
          <a:noFill/>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3644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36931B2-3265-468A-8F55-2BA12E355217}"/>
              </a:ext>
            </a:extLst>
          </p:cNvPr>
          <p:cNvSpPr>
            <a:spLocks noGrp="1" noRot="1" noChangeAspect="1" noTextEdit="1"/>
          </p:cNvSpPr>
          <p:nvPr>
            <p:ph type="sldImg"/>
          </p:nvPr>
        </p:nvSpPr>
        <p:spPr>
          <a:ln>
            <a:headEnd/>
            <a:tailEnd/>
          </a:ln>
        </p:spPr>
      </p:sp>
      <p:sp>
        <p:nvSpPr>
          <p:cNvPr id="12291" name="Notes Placeholder 2">
            <a:extLst>
              <a:ext uri="{FF2B5EF4-FFF2-40B4-BE49-F238E27FC236}">
                <a16:creationId xmlns:a16="http://schemas.microsoft.com/office/drawing/2014/main" id="{6AB4C78F-7090-4A7C-9276-268D4573C1A1}"/>
              </a:ext>
            </a:extLst>
          </p:cNvPr>
          <p:cNvSpPr txBox="1">
            <a:spLocks noGrp="1"/>
          </p:cNvSpPr>
          <p:nvPr>
            <p:ph type="body" idx="1"/>
          </p:nvPr>
        </p:nvSpPr>
        <p:spPr/>
        <p:txBody>
          <a:bodyPr/>
          <a:lstStyle/>
          <a:p>
            <a:endParaRPr lang="en-IN"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8712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6162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6725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73;p4:notes">
            <a:extLst>
              <a:ext uri="{FF2B5EF4-FFF2-40B4-BE49-F238E27FC236}">
                <a16:creationId xmlns:a16="http://schemas.microsoft.com/office/drawing/2014/main" id="{4905B3B7-06ED-40B9-A802-26D994FF77C9}"/>
              </a:ext>
            </a:extLst>
          </p:cNvPr>
          <p:cNvSpPr>
            <a:spLocks noGrp="1" noRot="1" noChangeAspect="1" noTextEdit="1"/>
          </p:cNvSpPr>
          <p:nvPr>
            <p:ph type="sldImg" idx="2"/>
          </p:nvPr>
        </p:nvSpPr>
        <p:spPr>
          <a:noFill/>
          <a:ln cap="flat">
            <a:headEnd/>
            <a:tailEnd/>
          </a:ln>
        </p:spPr>
      </p:sp>
      <p:sp>
        <p:nvSpPr>
          <p:cNvPr id="70659" name="Google Shape;74;p4:notes">
            <a:extLst>
              <a:ext uri="{FF2B5EF4-FFF2-40B4-BE49-F238E27FC236}">
                <a16:creationId xmlns:a16="http://schemas.microsoft.com/office/drawing/2014/main" id="{DD125B6A-9765-4B25-85F4-B7D1B419435C}"/>
              </a:ext>
            </a:extLst>
          </p:cNvPr>
          <p:cNvSpPr txBox="1">
            <a:spLocks noGrp="1"/>
          </p:cNvSpPr>
          <p:nvPr>
            <p:ph type="body" idx="1"/>
          </p:nvPr>
        </p:nvSpPr>
        <p:spPr>
          <a:noFill/>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I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0ABDFFA-944A-4CA8-A05D-D0AD6BA385B9}"/>
              </a:ext>
            </a:extLst>
          </p:cNvPr>
          <p:cNvSpPr>
            <a:spLocks noGrp="1"/>
          </p:cNvSpPr>
          <p:nvPr>
            <p:ph type="dt" sz="half" idx="10"/>
          </p:nvPr>
        </p:nvSpPr>
        <p:spPr/>
        <p:txBody>
          <a:bodyPr/>
          <a:lstStyle>
            <a:lvl1pPr>
              <a:defRPr/>
            </a:lvl1pPr>
          </a:lstStyle>
          <a:p>
            <a:pPr>
              <a:defRPr/>
            </a:pPr>
            <a:fld id="{F0C31603-5A7D-45CE-A44B-2D50FD52D4F1}" type="datetime4">
              <a:rPr lang="en-US"/>
              <a:pPr>
                <a:defRPr/>
              </a:pPr>
              <a:t>March 28, 2022</a:t>
            </a:fld>
            <a:endParaRPr lang="en-US" dirty="0"/>
          </a:p>
        </p:txBody>
      </p:sp>
      <p:sp>
        <p:nvSpPr>
          <p:cNvPr id="5" name="Footer Placeholder 4">
            <a:extLst>
              <a:ext uri="{FF2B5EF4-FFF2-40B4-BE49-F238E27FC236}">
                <a16:creationId xmlns:a16="http://schemas.microsoft.com/office/drawing/2014/main" id="{4EDB596C-378A-4AF7-8BE8-04157DFA4C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7CE176-6EB1-49FC-9B63-68CF04FBE2F6}"/>
              </a:ext>
            </a:extLst>
          </p:cNvPr>
          <p:cNvSpPr>
            <a:spLocks noGrp="1"/>
          </p:cNvSpPr>
          <p:nvPr>
            <p:ph type="sldNum" sz="quarter" idx="12"/>
          </p:nvPr>
        </p:nvSpPr>
        <p:spPr/>
        <p:txBody>
          <a:bodyPr/>
          <a:lstStyle>
            <a:lvl1pPr>
              <a:defRPr/>
            </a:lvl1pPr>
          </a:lstStyle>
          <a:p>
            <a:pPr>
              <a:defRPr/>
            </a:pPr>
            <a:fld id="{E9F919E1-8E2E-4391-B2DA-3CAF8C7C4885}" type="slidenum">
              <a:rPr lang="en-US" altLang="en-US"/>
              <a:pPr>
                <a:defRPr/>
              </a:pPr>
              <a:t>‹#›</a:t>
            </a:fld>
            <a:endParaRPr lang="en-US" altLang="en-US"/>
          </a:p>
        </p:txBody>
      </p:sp>
    </p:spTree>
    <p:extLst>
      <p:ext uri="{BB962C8B-B14F-4D97-AF65-F5344CB8AC3E}">
        <p14:creationId xmlns:p14="http://schemas.microsoft.com/office/powerpoint/2010/main" val="11373677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CC04501-F6F4-4E27-B9BD-B01E662015F5}"/>
              </a:ext>
            </a:extLst>
          </p:cNvPr>
          <p:cNvSpPr>
            <a:spLocks noGrp="1"/>
          </p:cNvSpPr>
          <p:nvPr>
            <p:ph type="dt" sz="half" idx="10"/>
          </p:nvPr>
        </p:nvSpPr>
        <p:spPr/>
        <p:txBody>
          <a:bodyPr/>
          <a:lstStyle>
            <a:lvl1pPr>
              <a:defRPr/>
            </a:lvl1pPr>
          </a:lstStyle>
          <a:p>
            <a:pPr>
              <a:defRPr/>
            </a:pPr>
            <a:fld id="{A61EF4A3-838E-4A16-8A25-1D28CAC4CB82}" type="datetime4">
              <a:rPr lang="en-US"/>
              <a:pPr>
                <a:defRPr/>
              </a:pPr>
              <a:t>March 28, 2022</a:t>
            </a:fld>
            <a:endParaRPr lang="en-US" dirty="0"/>
          </a:p>
        </p:txBody>
      </p:sp>
      <p:sp>
        <p:nvSpPr>
          <p:cNvPr id="5" name="Footer Placeholder 4">
            <a:extLst>
              <a:ext uri="{FF2B5EF4-FFF2-40B4-BE49-F238E27FC236}">
                <a16:creationId xmlns:a16="http://schemas.microsoft.com/office/drawing/2014/main" id="{7D64BDF6-4673-4A77-A46F-A8334E6DC8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4EE16A2-1D5A-4225-8B23-34A8EDD7ED31}"/>
              </a:ext>
            </a:extLst>
          </p:cNvPr>
          <p:cNvSpPr>
            <a:spLocks noGrp="1"/>
          </p:cNvSpPr>
          <p:nvPr>
            <p:ph type="sldNum" sz="quarter" idx="12"/>
          </p:nvPr>
        </p:nvSpPr>
        <p:spPr/>
        <p:txBody>
          <a:bodyPr/>
          <a:lstStyle>
            <a:lvl1pPr>
              <a:defRPr/>
            </a:lvl1pPr>
          </a:lstStyle>
          <a:p>
            <a:pPr>
              <a:defRPr/>
            </a:pPr>
            <a:fld id="{3E502FD4-E49B-4FA5-AD5C-F237E5C361DB}" type="slidenum">
              <a:rPr lang="en-US" altLang="en-US"/>
              <a:pPr>
                <a:defRPr/>
              </a:pPr>
              <a:t>‹#›</a:t>
            </a:fld>
            <a:endParaRPr lang="en-US" altLang="en-US"/>
          </a:p>
        </p:txBody>
      </p:sp>
    </p:spTree>
    <p:extLst>
      <p:ext uri="{BB962C8B-B14F-4D97-AF65-F5344CB8AC3E}">
        <p14:creationId xmlns:p14="http://schemas.microsoft.com/office/powerpoint/2010/main" val="8850285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DE14CE-61AD-4212-A41E-0E52E0FF2A21}"/>
              </a:ext>
            </a:extLst>
          </p:cNvPr>
          <p:cNvSpPr>
            <a:spLocks noGrp="1"/>
          </p:cNvSpPr>
          <p:nvPr>
            <p:ph type="dt" sz="half" idx="10"/>
          </p:nvPr>
        </p:nvSpPr>
        <p:spPr/>
        <p:txBody>
          <a:bodyPr/>
          <a:lstStyle>
            <a:lvl1pPr>
              <a:defRPr/>
            </a:lvl1pPr>
          </a:lstStyle>
          <a:p>
            <a:pPr>
              <a:defRPr/>
            </a:pPr>
            <a:fld id="{1CD61C15-6BFC-44CD-AEB2-E314D68887B9}" type="datetime4">
              <a:rPr lang="en-US"/>
              <a:pPr>
                <a:defRPr/>
              </a:pPr>
              <a:t>March 28, 2022</a:t>
            </a:fld>
            <a:endParaRPr lang="en-US" dirty="0"/>
          </a:p>
        </p:txBody>
      </p:sp>
      <p:sp>
        <p:nvSpPr>
          <p:cNvPr id="5" name="Footer Placeholder 4">
            <a:extLst>
              <a:ext uri="{FF2B5EF4-FFF2-40B4-BE49-F238E27FC236}">
                <a16:creationId xmlns:a16="http://schemas.microsoft.com/office/drawing/2014/main" id="{12720C97-74C2-4649-B794-9F43A0F700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D0B052-C921-43EC-8727-DA168700209B}"/>
              </a:ext>
            </a:extLst>
          </p:cNvPr>
          <p:cNvSpPr>
            <a:spLocks noGrp="1"/>
          </p:cNvSpPr>
          <p:nvPr>
            <p:ph type="sldNum" sz="quarter" idx="12"/>
          </p:nvPr>
        </p:nvSpPr>
        <p:spPr/>
        <p:txBody>
          <a:bodyPr/>
          <a:lstStyle>
            <a:lvl1pPr>
              <a:defRPr/>
            </a:lvl1pPr>
          </a:lstStyle>
          <a:p>
            <a:pPr>
              <a:defRPr/>
            </a:pPr>
            <a:fld id="{9C0E2272-49CF-40F6-B7BC-6BA36E18963F}" type="slidenum">
              <a:rPr lang="en-US" altLang="en-US"/>
              <a:pPr>
                <a:defRPr/>
              </a:pPr>
              <a:t>‹#›</a:t>
            </a:fld>
            <a:endParaRPr lang="en-US" altLang="en-US"/>
          </a:p>
        </p:txBody>
      </p:sp>
    </p:spTree>
    <p:extLst>
      <p:ext uri="{BB962C8B-B14F-4D97-AF65-F5344CB8AC3E}">
        <p14:creationId xmlns:p14="http://schemas.microsoft.com/office/powerpoint/2010/main" val="6429529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 name="Google Shape;8;p1">
            <a:extLst>
              <a:ext uri="{FF2B5EF4-FFF2-40B4-BE49-F238E27FC236}">
                <a16:creationId xmlns:a16="http://schemas.microsoft.com/office/drawing/2014/main" id="{2A8E53FC-1A1D-48BB-B1C7-7772DCA63D85}"/>
              </a:ext>
            </a:extLst>
          </p:cNvPr>
          <p:cNvSpPr txBox="1">
            <a:spLocks noGrp="1"/>
          </p:cNvSpPr>
          <p:nvPr>
            <p:ph type="sldNum" idx="10"/>
          </p:nvPr>
        </p:nvSpPr>
        <p:spPr/>
        <p:txBody>
          <a:bodyPr/>
          <a:lstStyle>
            <a:lvl1pPr>
              <a:defRPr/>
            </a:lvl1pPr>
          </a:lstStyle>
          <a:p>
            <a:pPr>
              <a:defRPr/>
            </a:pPr>
            <a:fld id="{413686D5-249E-4077-B8B0-C7F997DEBCC0}" type="slidenum">
              <a:rPr lang="en-US" altLang="en-US"/>
              <a:pPr>
                <a:defRPr/>
              </a:pPr>
              <a:t>‹#›</a:t>
            </a:fld>
            <a:endParaRPr lang="en-US" altLang="en-US"/>
          </a:p>
        </p:txBody>
      </p:sp>
    </p:spTree>
    <p:extLst>
      <p:ext uri="{BB962C8B-B14F-4D97-AF65-F5344CB8AC3E}">
        <p14:creationId xmlns:p14="http://schemas.microsoft.com/office/powerpoint/2010/main" val="1529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9DE96F3-296F-4D03-8FEC-EECDE2CAD868}"/>
              </a:ext>
            </a:extLst>
          </p:cNvPr>
          <p:cNvSpPr>
            <a:spLocks noGrp="1"/>
          </p:cNvSpPr>
          <p:nvPr>
            <p:ph type="dt" sz="half" idx="10"/>
          </p:nvPr>
        </p:nvSpPr>
        <p:spPr/>
        <p:txBody>
          <a:bodyPr/>
          <a:lstStyle>
            <a:lvl1pPr>
              <a:defRPr/>
            </a:lvl1pPr>
          </a:lstStyle>
          <a:p>
            <a:pPr>
              <a:defRPr/>
            </a:pPr>
            <a:fld id="{25A9979D-670E-4086-B05E-2E9C68560BC1}" type="datetime4">
              <a:rPr lang="en-US"/>
              <a:pPr>
                <a:defRPr/>
              </a:pPr>
              <a:t>March 28, 2022</a:t>
            </a:fld>
            <a:endParaRPr lang="en-US" dirty="0"/>
          </a:p>
        </p:txBody>
      </p:sp>
      <p:sp>
        <p:nvSpPr>
          <p:cNvPr id="5" name="Footer Placeholder 4">
            <a:extLst>
              <a:ext uri="{FF2B5EF4-FFF2-40B4-BE49-F238E27FC236}">
                <a16:creationId xmlns:a16="http://schemas.microsoft.com/office/drawing/2014/main" id="{5CECB754-BD9C-4EA7-9D88-7726CFEB5D2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C4D5BB-724F-452C-B4AD-52E291792B5E}"/>
              </a:ext>
            </a:extLst>
          </p:cNvPr>
          <p:cNvSpPr>
            <a:spLocks noGrp="1"/>
          </p:cNvSpPr>
          <p:nvPr>
            <p:ph type="sldNum" sz="quarter" idx="12"/>
          </p:nvPr>
        </p:nvSpPr>
        <p:spPr/>
        <p:txBody>
          <a:bodyPr/>
          <a:lstStyle>
            <a:lvl1pPr>
              <a:defRPr/>
            </a:lvl1pPr>
          </a:lstStyle>
          <a:p>
            <a:pPr>
              <a:defRPr/>
            </a:pPr>
            <a:fld id="{11DD8D60-C580-453A-A660-00314015F503}" type="slidenum">
              <a:rPr lang="en-US" altLang="en-US"/>
              <a:pPr>
                <a:defRPr/>
              </a:pPr>
              <a:t>‹#›</a:t>
            </a:fld>
            <a:endParaRPr lang="en-US" altLang="en-US"/>
          </a:p>
        </p:txBody>
      </p:sp>
    </p:spTree>
    <p:extLst>
      <p:ext uri="{BB962C8B-B14F-4D97-AF65-F5344CB8AC3E}">
        <p14:creationId xmlns:p14="http://schemas.microsoft.com/office/powerpoint/2010/main" val="1465238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95F5F7-FCF4-4E56-A35C-086079AE3ED8}"/>
              </a:ext>
            </a:extLst>
          </p:cNvPr>
          <p:cNvSpPr>
            <a:spLocks noGrp="1"/>
          </p:cNvSpPr>
          <p:nvPr>
            <p:ph type="dt" sz="half" idx="10"/>
          </p:nvPr>
        </p:nvSpPr>
        <p:spPr/>
        <p:txBody>
          <a:bodyPr/>
          <a:lstStyle>
            <a:lvl1pPr>
              <a:defRPr/>
            </a:lvl1pPr>
          </a:lstStyle>
          <a:p>
            <a:pPr>
              <a:defRPr/>
            </a:pPr>
            <a:fld id="{114A53C7-6BC1-495D-AFE9-2AB67EDB44F2}" type="datetime4">
              <a:rPr lang="en-US"/>
              <a:pPr>
                <a:defRPr/>
              </a:pPr>
              <a:t>March 28, 2022</a:t>
            </a:fld>
            <a:endParaRPr lang="en-US" dirty="0"/>
          </a:p>
        </p:txBody>
      </p:sp>
      <p:sp>
        <p:nvSpPr>
          <p:cNvPr id="5" name="Footer Placeholder 4">
            <a:extLst>
              <a:ext uri="{FF2B5EF4-FFF2-40B4-BE49-F238E27FC236}">
                <a16:creationId xmlns:a16="http://schemas.microsoft.com/office/drawing/2014/main" id="{BA515B1C-2384-429D-8D5D-ED5DB102A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6EB7ED-C1BD-466A-8D48-DBC529C1DB0B}"/>
              </a:ext>
            </a:extLst>
          </p:cNvPr>
          <p:cNvSpPr>
            <a:spLocks noGrp="1"/>
          </p:cNvSpPr>
          <p:nvPr>
            <p:ph type="sldNum" sz="quarter" idx="12"/>
          </p:nvPr>
        </p:nvSpPr>
        <p:spPr/>
        <p:txBody>
          <a:bodyPr/>
          <a:lstStyle>
            <a:lvl1pPr>
              <a:defRPr/>
            </a:lvl1pPr>
          </a:lstStyle>
          <a:p>
            <a:pPr>
              <a:defRPr/>
            </a:pPr>
            <a:fld id="{7DFF6DCC-F8E4-459D-ACB5-797D9ACB28E3}" type="slidenum">
              <a:rPr lang="en-US" altLang="en-US"/>
              <a:pPr>
                <a:defRPr/>
              </a:pPr>
              <a:t>‹#›</a:t>
            </a:fld>
            <a:endParaRPr lang="en-US" altLang="en-US"/>
          </a:p>
        </p:txBody>
      </p:sp>
    </p:spTree>
    <p:extLst>
      <p:ext uri="{BB962C8B-B14F-4D97-AF65-F5344CB8AC3E}">
        <p14:creationId xmlns:p14="http://schemas.microsoft.com/office/powerpoint/2010/main" val="174741476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1F26253D-5FFC-48BD-B3E2-0DB45BDA47AD}"/>
              </a:ext>
            </a:extLst>
          </p:cNvPr>
          <p:cNvSpPr>
            <a:spLocks noGrp="1"/>
          </p:cNvSpPr>
          <p:nvPr>
            <p:ph type="dt" sz="half" idx="10"/>
          </p:nvPr>
        </p:nvSpPr>
        <p:spPr/>
        <p:txBody>
          <a:bodyPr/>
          <a:lstStyle>
            <a:lvl1pPr>
              <a:defRPr/>
            </a:lvl1pPr>
          </a:lstStyle>
          <a:p>
            <a:pPr>
              <a:defRPr/>
            </a:pPr>
            <a:fld id="{78AA17D7-62CE-402A-ACE1-4459EDDF0245}" type="datetime4">
              <a:rPr lang="en-US"/>
              <a:pPr>
                <a:defRPr/>
              </a:pPr>
              <a:t>March 28, 2022</a:t>
            </a:fld>
            <a:endParaRPr lang="en-US" dirty="0"/>
          </a:p>
        </p:txBody>
      </p:sp>
      <p:sp>
        <p:nvSpPr>
          <p:cNvPr id="6" name="Footer Placeholder 4">
            <a:extLst>
              <a:ext uri="{FF2B5EF4-FFF2-40B4-BE49-F238E27FC236}">
                <a16:creationId xmlns:a16="http://schemas.microsoft.com/office/drawing/2014/main" id="{7522DE22-65E4-45E5-B305-308357E34F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89A0FE-D12E-4C42-84BF-370D3F1CFE11}"/>
              </a:ext>
            </a:extLst>
          </p:cNvPr>
          <p:cNvSpPr>
            <a:spLocks noGrp="1"/>
          </p:cNvSpPr>
          <p:nvPr>
            <p:ph type="sldNum" sz="quarter" idx="12"/>
          </p:nvPr>
        </p:nvSpPr>
        <p:spPr/>
        <p:txBody>
          <a:bodyPr/>
          <a:lstStyle>
            <a:lvl1pPr>
              <a:defRPr/>
            </a:lvl1pPr>
          </a:lstStyle>
          <a:p>
            <a:pPr>
              <a:defRPr/>
            </a:pPr>
            <a:fld id="{C57A7C4E-4C33-4D07-9ABB-383F5B735173}" type="slidenum">
              <a:rPr lang="en-US" altLang="en-US"/>
              <a:pPr>
                <a:defRPr/>
              </a:pPr>
              <a:t>‹#›</a:t>
            </a:fld>
            <a:endParaRPr lang="en-US" altLang="en-US"/>
          </a:p>
        </p:txBody>
      </p:sp>
    </p:spTree>
    <p:extLst>
      <p:ext uri="{BB962C8B-B14F-4D97-AF65-F5344CB8AC3E}">
        <p14:creationId xmlns:p14="http://schemas.microsoft.com/office/powerpoint/2010/main" val="61801002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4FBD25E4-D5E5-4208-8292-9CDD9C6DE5D3}"/>
              </a:ext>
            </a:extLst>
          </p:cNvPr>
          <p:cNvSpPr>
            <a:spLocks noGrp="1"/>
          </p:cNvSpPr>
          <p:nvPr>
            <p:ph type="dt" sz="half" idx="10"/>
          </p:nvPr>
        </p:nvSpPr>
        <p:spPr/>
        <p:txBody>
          <a:bodyPr/>
          <a:lstStyle>
            <a:lvl1pPr>
              <a:defRPr/>
            </a:lvl1pPr>
          </a:lstStyle>
          <a:p>
            <a:pPr>
              <a:defRPr/>
            </a:pPr>
            <a:fld id="{7C647F53-B1F5-4594-8E89-5ECC2E7BC37E}" type="datetime4">
              <a:rPr lang="en-US"/>
              <a:pPr>
                <a:defRPr/>
              </a:pPr>
              <a:t>March 28, 2022</a:t>
            </a:fld>
            <a:endParaRPr lang="en-US" dirty="0"/>
          </a:p>
        </p:txBody>
      </p:sp>
      <p:sp>
        <p:nvSpPr>
          <p:cNvPr id="8" name="Footer Placeholder 4">
            <a:extLst>
              <a:ext uri="{FF2B5EF4-FFF2-40B4-BE49-F238E27FC236}">
                <a16:creationId xmlns:a16="http://schemas.microsoft.com/office/drawing/2014/main" id="{1A7039CF-322B-43F6-AA15-4AE0E463AD8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5751B2A-8EBA-463D-89FE-96772BAE14D9}"/>
              </a:ext>
            </a:extLst>
          </p:cNvPr>
          <p:cNvSpPr>
            <a:spLocks noGrp="1"/>
          </p:cNvSpPr>
          <p:nvPr>
            <p:ph type="sldNum" sz="quarter" idx="12"/>
          </p:nvPr>
        </p:nvSpPr>
        <p:spPr/>
        <p:txBody>
          <a:bodyPr/>
          <a:lstStyle>
            <a:lvl1pPr>
              <a:defRPr/>
            </a:lvl1pPr>
          </a:lstStyle>
          <a:p>
            <a:pPr>
              <a:defRPr/>
            </a:pPr>
            <a:fld id="{588F5F9F-8910-4284-BF34-5D66EF828425}" type="slidenum">
              <a:rPr lang="en-US" altLang="en-US"/>
              <a:pPr>
                <a:defRPr/>
              </a:pPr>
              <a:t>‹#›</a:t>
            </a:fld>
            <a:endParaRPr lang="en-US" altLang="en-US"/>
          </a:p>
        </p:txBody>
      </p:sp>
    </p:spTree>
    <p:extLst>
      <p:ext uri="{BB962C8B-B14F-4D97-AF65-F5344CB8AC3E}">
        <p14:creationId xmlns:p14="http://schemas.microsoft.com/office/powerpoint/2010/main" val="420183001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F6405D20-B4A0-4B1B-B03C-D2BC806C2B88}"/>
              </a:ext>
            </a:extLst>
          </p:cNvPr>
          <p:cNvSpPr>
            <a:spLocks noGrp="1"/>
          </p:cNvSpPr>
          <p:nvPr>
            <p:ph type="dt" sz="half" idx="10"/>
          </p:nvPr>
        </p:nvSpPr>
        <p:spPr/>
        <p:txBody>
          <a:bodyPr/>
          <a:lstStyle>
            <a:lvl1pPr>
              <a:defRPr/>
            </a:lvl1pPr>
          </a:lstStyle>
          <a:p>
            <a:pPr>
              <a:defRPr/>
            </a:pPr>
            <a:fld id="{897F24F4-E274-4E6F-8282-75F171427225}" type="datetime4">
              <a:rPr lang="en-US"/>
              <a:pPr>
                <a:defRPr/>
              </a:pPr>
              <a:t>March 28, 2022</a:t>
            </a:fld>
            <a:endParaRPr lang="en-US" dirty="0"/>
          </a:p>
        </p:txBody>
      </p:sp>
      <p:sp>
        <p:nvSpPr>
          <p:cNvPr id="4" name="Footer Placeholder 4">
            <a:extLst>
              <a:ext uri="{FF2B5EF4-FFF2-40B4-BE49-F238E27FC236}">
                <a16:creationId xmlns:a16="http://schemas.microsoft.com/office/drawing/2014/main" id="{533C493F-8661-49A8-84DA-50382906BF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E4F7043-8685-48A6-8611-5DEF40D41BEE}"/>
              </a:ext>
            </a:extLst>
          </p:cNvPr>
          <p:cNvSpPr>
            <a:spLocks noGrp="1"/>
          </p:cNvSpPr>
          <p:nvPr>
            <p:ph type="sldNum" sz="quarter" idx="12"/>
          </p:nvPr>
        </p:nvSpPr>
        <p:spPr/>
        <p:txBody>
          <a:bodyPr/>
          <a:lstStyle>
            <a:lvl1pPr>
              <a:defRPr/>
            </a:lvl1pPr>
          </a:lstStyle>
          <a:p>
            <a:pPr>
              <a:defRPr/>
            </a:pPr>
            <a:fld id="{233E8A40-DB4F-494A-9807-9A0FA067D1BD}" type="slidenum">
              <a:rPr lang="en-US" altLang="en-US"/>
              <a:pPr>
                <a:defRPr/>
              </a:pPr>
              <a:t>‹#›</a:t>
            </a:fld>
            <a:endParaRPr lang="en-US" altLang="en-US"/>
          </a:p>
        </p:txBody>
      </p:sp>
    </p:spTree>
    <p:extLst>
      <p:ext uri="{BB962C8B-B14F-4D97-AF65-F5344CB8AC3E}">
        <p14:creationId xmlns:p14="http://schemas.microsoft.com/office/powerpoint/2010/main" val="13714083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DFCF5A6-AA6F-4671-B4DB-2D03BAE68F61}"/>
              </a:ext>
            </a:extLst>
          </p:cNvPr>
          <p:cNvSpPr>
            <a:spLocks noGrp="1"/>
          </p:cNvSpPr>
          <p:nvPr>
            <p:ph type="dt" sz="half" idx="10"/>
          </p:nvPr>
        </p:nvSpPr>
        <p:spPr/>
        <p:txBody>
          <a:bodyPr/>
          <a:lstStyle>
            <a:lvl1pPr>
              <a:defRPr/>
            </a:lvl1pPr>
          </a:lstStyle>
          <a:p>
            <a:pPr>
              <a:defRPr/>
            </a:pPr>
            <a:fld id="{3E1C321A-3F71-467D-8E2C-883B8CF7AE63}" type="datetime4">
              <a:rPr lang="en-US"/>
              <a:pPr>
                <a:defRPr/>
              </a:pPr>
              <a:t>March 28, 2022</a:t>
            </a:fld>
            <a:endParaRPr lang="en-US" dirty="0"/>
          </a:p>
        </p:txBody>
      </p:sp>
      <p:sp>
        <p:nvSpPr>
          <p:cNvPr id="3" name="Footer Placeholder 4">
            <a:extLst>
              <a:ext uri="{FF2B5EF4-FFF2-40B4-BE49-F238E27FC236}">
                <a16:creationId xmlns:a16="http://schemas.microsoft.com/office/drawing/2014/main" id="{7D5B4C2C-E48D-4957-8432-A4DC40BAEE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3462CE9-A9FE-4CF5-A3CB-D906485BF619}"/>
              </a:ext>
            </a:extLst>
          </p:cNvPr>
          <p:cNvSpPr>
            <a:spLocks noGrp="1"/>
          </p:cNvSpPr>
          <p:nvPr>
            <p:ph type="sldNum" sz="quarter" idx="12"/>
          </p:nvPr>
        </p:nvSpPr>
        <p:spPr/>
        <p:txBody>
          <a:bodyPr/>
          <a:lstStyle>
            <a:lvl1pPr>
              <a:defRPr/>
            </a:lvl1pPr>
          </a:lstStyle>
          <a:p>
            <a:pPr>
              <a:defRPr/>
            </a:pPr>
            <a:fld id="{3E9EC060-1DD2-488B-8FF9-D30760D9B0E2}" type="slidenum">
              <a:rPr lang="en-US" altLang="en-US"/>
              <a:pPr>
                <a:defRPr/>
              </a:pPr>
              <a:t>‹#›</a:t>
            </a:fld>
            <a:endParaRPr lang="en-US" altLang="en-US"/>
          </a:p>
        </p:txBody>
      </p:sp>
    </p:spTree>
    <p:extLst>
      <p:ext uri="{BB962C8B-B14F-4D97-AF65-F5344CB8AC3E}">
        <p14:creationId xmlns:p14="http://schemas.microsoft.com/office/powerpoint/2010/main" val="1428670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16DB064-F117-43C3-A9B6-8FB2A21261FE}"/>
              </a:ext>
            </a:extLst>
          </p:cNvPr>
          <p:cNvSpPr>
            <a:spLocks noGrp="1"/>
          </p:cNvSpPr>
          <p:nvPr>
            <p:ph type="dt" sz="half" idx="10"/>
          </p:nvPr>
        </p:nvSpPr>
        <p:spPr/>
        <p:txBody>
          <a:bodyPr/>
          <a:lstStyle>
            <a:lvl1pPr>
              <a:defRPr/>
            </a:lvl1pPr>
          </a:lstStyle>
          <a:p>
            <a:pPr>
              <a:defRPr/>
            </a:pPr>
            <a:fld id="{045D3E12-3485-4E9E-93D7-2E89021BD2A1}" type="datetime4">
              <a:rPr lang="en-US"/>
              <a:pPr>
                <a:defRPr/>
              </a:pPr>
              <a:t>March 28, 2022</a:t>
            </a:fld>
            <a:endParaRPr lang="en-US" dirty="0"/>
          </a:p>
        </p:txBody>
      </p:sp>
      <p:sp>
        <p:nvSpPr>
          <p:cNvPr id="6" name="Footer Placeholder 4">
            <a:extLst>
              <a:ext uri="{FF2B5EF4-FFF2-40B4-BE49-F238E27FC236}">
                <a16:creationId xmlns:a16="http://schemas.microsoft.com/office/drawing/2014/main" id="{492182BC-5A97-4D03-AE86-0853302236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03BEECC-EA7E-473E-A6B6-9C2074EAEA38}"/>
              </a:ext>
            </a:extLst>
          </p:cNvPr>
          <p:cNvSpPr>
            <a:spLocks noGrp="1"/>
          </p:cNvSpPr>
          <p:nvPr>
            <p:ph type="sldNum" sz="quarter" idx="12"/>
          </p:nvPr>
        </p:nvSpPr>
        <p:spPr/>
        <p:txBody>
          <a:bodyPr/>
          <a:lstStyle>
            <a:lvl1pPr>
              <a:defRPr/>
            </a:lvl1pPr>
          </a:lstStyle>
          <a:p>
            <a:pPr>
              <a:defRPr/>
            </a:pPr>
            <a:fld id="{358423C7-A278-4BB9-810F-DBEC85F678E1}" type="slidenum">
              <a:rPr lang="en-US" altLang="en-US"/>
              <a:pPr>
                <a:defRPr/>
              </a:pPr>
              <a:t>‹#›</a:t>
            </a:fld>
            <a:endParaRPr lang="en-US" altLang="en-US"/>
          </a:p>
        </p:txBody>
      </p:sp>
    </p:spTree>
    <p:extLst>
      <p:ext uri="{BB962C8B-B14F-4D97-AF65-F5344CB8AC3E}">
        <p14:creationId xmlns:p14="http://schemas.microsoft.com/office/powerpoint/2010/main" val="30565903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BD7139-089D-46CD-B3C9-03900F2904CD}"/>
              </a:ext>
            </a:extLst>
          </p:cNvPr>
          <p:cNvSpPr>
            <a:spLocks noGrp="1"/>
          </p:cNvSpPr>
          <p:nvPr>
            <p:ph type="dt" sz="half" idx="10"/>
          </p:nvPr>
        </p:nvSpPr>
        <p:spPr/>
        <p:txBody>
          <a:bodyPr/>
          <a:lstStyle>
            <a:lvl1pPr>
              <a:defRPr/>
            </a:lvl1pPr>
          </a:lstStyle>
          <a:p>
            <a:pPr>
              <a:defRPr/>
            </a:pPr>
            <a:fld id="{49D59E5D-CBB2-414E-8F24-BDADA54DF572}" type="datetime4">
              <a:rPr lang="en-US"/>
              <a:pPr>
                <a:defRPr/>
              </a:pPr>
              <a:t>March 28, 2022</a:t>
            </a:fld>
            <a:endParaRPr lang="en-US" dirty="0"/>
          </a:p>
        </p:txBody>
      </p:sp>
      <p:sp>
        <p:nvSpPr>
          <p:cNvPr id="6" name="Footer Placeholder 4">
            <a:extLst>
              <a:ext uri="{FF2B5EF4-FFF2-40B4-BE49-F238E27FC236}">
                <a16:creationId xmlns:a16="http://schemas.microsoft.com/office/drawing/2014/main" id="{78E8373F-C92A-4C06-836E-4593CB4075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8B9898-C5BE-46B0-8AF9-6C3E88093682}"/>
              </a:ext>
            </a:extLst>
          </p:cNvPr>
          <p:cNvSpPr>
            <a:spLocks noGrp="1"/>
          </p:cNvSpPr>
          <p:nvPr>
            <p:ph type="sldNum" sz="quarter" idx="12"/>
          </p:nvPr>
        </p:nvSpPr>
        <p:spPr/>
        <p:txBody>
          <a:bodyPr/>
          <a:lstStyle>
            <a:lvl1pPr>
              <a:defRPr/>
            </a:lvl1pPr>
          </a:lstStyle>
          <a:p>
            <a:pPr>
              <a:defRPr/>
            </a:pPr>
            <a:fld id="{B019539D-C89D-4490-8714-4BB520009B21}" type="slidenum">
              <a:rPr lang="en-US" altLang="en-US"/>
              <a:pPr>
                <a:defRPr/>
              </a:pPr>
              <a:t>‹#›</a:t>
            </a:fld>
            <a:endParaRPr lang="en-US" altLang="en-US"/>
          </a:p>
        </p:txBody>
      </p:sp>
    </p:spTree>
    <p:extLst>
      <p:ext uri="{BB962C8B-B14F-4D97-AF65-F5344CB8AC3E}">
        <p14:creationId xmlns:p14="http://schemas.microsoft.com/office/powerpoint/2010/main" val="3945520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22CEB6-6BB0-4D5E-A828-D7D5C415E1E0}"/>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B598EF9D-897E-4BA8-8F62-89A609AD3D3A}"/>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7F9D1E04-9CD3-4E90-87A4-D264CAAA13D8}"/>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sym typeface="Arial" charset="0"/>
              </a:defRPr>
            </a:lvl1pPr>
          </a:lstStyle>
          <a:p>
            <a:pPr>
              <a:defRPr/>
            </a:pPr>
            <a:fld id="{3AC192A7-79EE-4252-93E9-E88EE94140B1}" type="datetime4">
              <a:rPr lang="en-US"/>
              <a:pPr>
                <a:defRPr/>
              </a:pPr>
              <a:t>March 28, 2022</a:t>
            </a:fld>
            <a:endParaRPr lang="en-US" dirty="0"/>
          </a:p>
        </p:txBody>
      </p:sp>
      <p:sp>
        <p:nvSpPr>
          <p:cNvPr id="5" name="Footer Placeholder 4">
            <a:extLst>
              <a:ext uri="{FF2B5EF4-FFF2-40B4-BE49-F238E27FC236}">
                <a16:creationId xmlns:a16="http://schemas.microsoft.com/office/drawing/2014/main" id="{8588A8AE-2977-47B1-A69A-11A328C3A0A1}"/>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sym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D03A444-3697-42F8-A5CB-ED68188BB04F}"/>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2B5862B-04B8-4D0D-BA0E-906BD65E35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comments" Target="../comments/comment1.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8" Type="http://schemas.openxmlformats.org/officeDocument/2006/relationships/image" Target="../media/image22.png" /><Relationship Id="rId13" Type="http://schemas.openxmlformats.org/officeDocument/2006/relationships/image" Target="../media/image20.wmf" /><Relationship Id="rId3" Type="http://schemas.openxmlformats.org/officeDocument/2006/relationships/image" Target="../media/image1.jpeg" /><Relationship Id="rId7" Type="http://schemas.openxmlformats.org/officeDocument/2006/relationships/image" Target="../media/image18.wmf" /><Relationship Id="rId12" Type="http://schemas.openxmlformats.org/officeDocument/2006/relationships/oleObject" Target="../embeddings/oleObject10.bin" /><Relationship Id="rId2" Type="http://schemas.openxmlformats.org/officeDocument/2006/relationships/slideLayout" Target="../slideLayouts/slideLayout2.xml" /><Relationship Id="rId1" Type="http://schemas.openxmlformats.org/officeDocument/2006/relationships/vmlDrawing" Target="../drawings/vmlDrawing2.vml" /><Relationship Id="rId6" Type="http://schemas.openxmlformats.org/officeDocument/2006/relationships/oleObject" Target="../embeddings/oleObject8.bin" /><Relationship Id="rId11" Type="http://schemas.openxmlformats.org/officeDocument/2006/relationships/image" Target="../media/image23.png" /><Relationship Id="rId5" Type="http://schemas.openxmlformats.org/officeDocument/2006/relationships/image" Target="../media/image21.png" /><Relationship Id="rId15" Type="http://schemas.openxmlformats.org/officeDocument/2006/relationships/image" Target="../media/image25.png" /><Relationship Id="rId10" Type="http://schemas.openxmlformats.org/officeDocument/2006/relationships/image" Target="../media/image19.wmf" /><Relationship Id="rId4" Type="http://schemas.openxmlformats.org/officeDocument/2006/relationships/image" Target="../media/image14.png" /><Relationship Id="rId9" Type="http://schemas.openxmlformats.org/officeDocument/2006/relationships/oleObject" Target="../embeddings/oleObject9.bin" /><Relationship Id="rId14" Type="http://schemas.openxmlformats.org/officeDocument/2006/relationships/image" Target="../media/image24.png" /></Relationships>
</file>

<file path=ppt/slides/_rels/slide11.xml.rels><?xml version="1.0" encoding="UTF-8" standalone="yes"?>
<Relationships xmlns="http://schemas.openxmlformats.org/package/2006/relationships"><Relationship Id="rId8" Type="http://schemas.openxmlformats.org/officeDocument/2006/relationships/image" Target="../media/image27.png" /><Relationship Id="rId3" Type="http://schemas.openxmlformats.org/officeDocument/2006/relationships/notesSlide" Target="../notesSlides/notesSlide3.xml" /><Relationship Id="rId7" Type="http://schemas.openxmlformats.org/officeDocument/2006/relationships/customXml" Target="../ink/ink5.xml" /><Relationship Id="rId2" Type="http://schemas.openxmlformats.org/officeDocument/2006/relationships/slideLayout" Target="../slideLayouts/slideLayout12.xml" /><Relationship Id="rId1" Type="http://schemas.openxmlformats.org/officeDocument/2006/relationships/vmlDrawing" Target="../drawings/vmlDrawing3.vml" /><Relationship Id="rId6" Type="http://schemas.openxmlformats.org/officeDocument/2006/relationships/image" Target="../media/image26.wmf" /><Relationship Id="rId5" Type="http://schemas.openxmlformats.org/officeDocument/2006/relationships/oleObject" Target="../embeddings/oleObject11.bin" /><Relationship Id="rId4" Type="http://schemas.openxmlformats.org/officeDocument/2006/relationships/image" Target="../media/image1.jpeg" /></Relationships>
</file>

<file path=ppt/slides/_rels/slide1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27.jpg" /><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3" Type="http://schemas.openxmlformats.org/officeDocument/2006/relationships/image" Target="../media/image28.jp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4.bin" /><Relationship Id="rId13" Type="http://schemas.openxmlformats.org/officeDocument/2006/relationships/image" Target="../media/image35.wmf" /><Relationship Id="rId3" Type="http://schemas.openxmlformats.org/officeDocument/2006/relationships/image" Target="../media/image1.jpeg" /><Relationship Id="rId7" Type="http://schemas.openxmlformats.org/officeDocument/2006/relationships/image" Target="../media/image32.wmf" /><Relationship Id="rId12" Type="http://schemas.openxmlformats.org/officeDocument/2006/relationships/oleObject" Target="../embeddings/oleObject16.bin" /><Relationship Id="rId17" Type="http://schemas.openxmlformats.org/officeDocument/2006/relationships/image" Target="../media/image36.wmf" /><Relationship Id="rId2" Type="http://schemas.openxmlformats.org/officeDocument/2006/relationships/slideLayout" Target="../slideLayouts/slideLayout12.xml" /><Relationship Id="rId16" Type="http://schemas.openxmlformats.org/officeDocument/2006/relationships/oleObject" Target="../embeddings/oleObject17.bin" /><Relationship Id="rId1" Type="http://schemas.openxmlformats.org/officeDocument/2006/relationships/vmlDrawing" Target="../drawings/vmlDrawing4.vml" /><Relationship Id="rId6" Type="http://schemas.openxmlformats.org/officeDocument/2006/relationships/oleObject" Target="../embeddings/oleObject13.bin" /><Relationship Id="rId11" Type="http://schemas.openxmlformats.org/officeDocument/2006/relationships/image" Target="../media/image34.wmf" /><Relationship Id="rId5" Type="http://schemas.openxmlformats.org/officeDocument/2006/relationships/image" Target="../media/image31.wmf" /><Relationship Id="rId15" Type="http://schemas.openxmlformats.org/officeDocument/2006/relationships/image" Target="../media/image38.png" /><Relationship Id="rId10" Type="http://schemas.openxmlformats.org/officeDocument/2006/relationships/oleObject" Target="../embeddings/oleObject15.bin" /><Relationship Id="rId4" Type="http://schemas.openxmlformats.org/officeDocument/2006/relationships/oleObject" Target="../embeddings/oleObject12.bin" /><Relationship Id="rId9" Type="http://schemas.openxmlformats.org/officeDocument/2006/relationships/image" Target="../media/image33.wmf" /><Relationship Id="rId14" Type="http://schemas.openxmlformats.org/officeDocument/2006/relationships/image" Target="../media/image37.png" /></Relationships>
</file>

<file path=ppt/slides/_rels/slide17.xml.rels><?xml version="1.0" encoding="UTF-8" standalone="yes"?>
<Relationships xmlns="http://schemas.openxmlformats.org/package/2006/relationships"><Relationship Id="rId8" Type="http://schemas.openxmlformats.org/officeDocument/2006/relationships/image" Target="../media/image40.wmf" /><Relationship Id="rId13" Type="http://schemas.openxmlformats.org/officeDocument/2006/relationships/oleObject" Target="../embeddings/oleObject22.bin" /><Relationship Id="rId3" Type="http://schemas.openxmlformats.org/officeDocument/2006/relationships/image" Target="../media/image1.jpeg" /><Relationship Id="rId7" Type="http://schemas.openxmlformats.org/officeDocument/2006/relationships/oleObject" Target="../embeddings/oleObject19.bin" /><Relationship Id="rId12" Type="http://schemas.openxmlformats.org/officeDocument/2006/relationships/image" Target="../media/image42.wmf" /><Relationship Id="rId2" Type="http://schemas.openxmlformats.org/officeDocument/2006/relationships/slideLayout" Target="../slideLayouts/slideLayout12.xml" /><Relationship Id="rId1" Type="http://schemas.openxmlformats.org/officeDocument/2006/relationships/vmlDrawing" Target="../drawings/vmlDrawing5.vml" /><Relationship Id="rId6" Type="http://schemas.openxmlformats.org/officeDocument/2006/relationships/image" Target="../media/image39.wmf" /><Relationship Id="rId11" Type="http://schemas.openxmlformats.org/officeDocument/2006/relationships/oleObject" Target="../embeddings/oleObject21.bin" /><Relationship Id="rId5" Type="http://schemas.openxmlformats.org/officeDocument/2006/relationships/oleObject" Target="../embeddings/oleObject18.bin" /><Relationship Id="rId10" Type="http://schemas.openxmlformats.org/officeDocument/2006/relationships/image" Target="../media/image41.wmf" /><Relationship Id="rId4" Type="http://schemas.openxmlformats.org/officeDocument/2006/relationships/image" Target="../media/image44.png" /><Relationship Id="rId9" Type="http://schemas.openxmlformats.org/officeDocument/2006/relationships/oleObject" Target="../embeddings/oleObject20.bin" /><Relationship Id="rId14" Type="http://schemas.openxmlformats.org/officeDocument/2006/relationships/image" Target="../media/image43.wmf" /></Relationships>
</file>

<file path=ppt/slides/_rels/slide18.xml.rels><?xml version="1.0" encoding="UTF-8" standalone="yes"?>
<Relationships xmlns="http://schemas.openxmlformats.org/package/2006/relationships"><Relationship Id="rId3" Type="http://schemas.openxmlformats.org/officeDocument/2006/relationships/image" Target="../media/image45.png" /><Relationship Id="rId2" Type="http://schemas.openxmlformats.org/officeDocument/2006/relationships/image" Target="../media/image1.jpeg" /><Relationship Id="rId1" Type="http://schemas.openxmlformats.org/officeDocument/2006/relationships/slideLayout" Target="../slideLayouts/slideLayout12.xml" /><Relationship Id="rId5" Type="http://schemas.openxmlformats.org/officeDocument/2006/relationships/image" Target="../media/image47.png" /><Relationship Id="rId4" Type="http://schemas.openxmlformats.org/officeDocument/2006/relationships/image" Target="../media/image46.png" /></Relationships>
</file>

<file path=ppt/slides/_rels/slide19.xml.rels><?xml version="1.0" encoding="UTF-8" standalone="yes"?>
<Relationships xmlns="http://schemas.openxmlformats.org/package/2006/relationships"><Relationship Id="rId3" Type="http://schemas.openxmlformats.org/officeDocument/2006/relationships/image" Target="../media/image48.png" /><Relationship Id="rId2" Type="http://schemas.openxmlformats.org/officeDocument/2006/relationships/image" Target="../media/image1.jpeg" /><Relationship Id="rId1" Type="http://schemas.openxmlformats.org/officeDocument/2006/relationships/slideLayout" Target="../slideLayouts/slideLayout12.xml" /><Relationship Id="rId4" Type="http://schemas.openxmlformats.org/officeDocument/2006/relationships/image" Target="../media/image49.png"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50.png" /><Relationship Id="rId1" Type="http://schemas.openxmlformats.org/officeDocument/2006/relationships/slideLayout" Target="../slideLayouts/slideLayout12.xml" /></Relationships>
</file>

<file path=ppt/slides/_rels/slide21.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image" Target="../media/image51.png" /><Relationship Id="rId1" Type="http://schemas.openxmlformats.org/officeDocument/2006/relationships/slideLayout" Target="../slideLayouts/slideLayout12.xml" /><Relationship Id="rId6" Type="http://schemas.openxmlformats.org/officeDocument/2006/relationships/image" Target="../media/image1.jpeg" /><Relationship Id="rId5" Type="http://schemas.openxmlformats.org/officeDocument/2006/relationships/image" Target="../media/image54.png" /><Relationship Id="rId4" Type="http://schemas.openxmlformats.org/officeDocument/2006/relationships/image" Target="../media/image53.png" /></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4.bin" /><Relationship Id="rId3" Type="http://schemas.openxmlformats.org/officeDocument/2006/relationships/notesSlide" Target="../notesSlides/notesSlide4.xml" /><Relationship Id="rId7" Type="http://schemas.openxmlformats.org/officeDocument/2006/relationships/image" Target="../media/image55.wmf" /><Relationship Id="rId12" Type="http://schemas.openxmlformats.org/officeDocument/2006/relationships/image" Target="../media/image57.wmf" /><Relationship Id="rId2" Type="http://schemas.openxmlformats.org/officeDocument/2006/relationships/slideLayout" Target="../slideLayouts/slideLayout12.xml" /><Relationship Id="rId1" Type="http://schemas.openxmlformats.org/officeDocument/2006/relationships/vmlDrawing" Target="../drawings/vmlDrawing6.vml" /><Relationship Id="rId6" Type="http://schemas.openxmlformats.org/officeDocument/2006/relationships/oleObject" Target="../embeddings/oleObject23.bin" /><Relationship Id="rId11" Type="http://schemas.openxmlformats.org/officeDocument/2006/relationships/oleObject" Target="../embeddings/oleObject25.bin" /><Relationship Id="rId5" Type="http://schemas.openxmlformats.org/officeDocument/2006/relationships/image" Target="../media/image1.jpeg" /><Relationship Id="rId10" Type="http://schemas.openxmlformats.org/officeDocument/2006/relationships/image" Target="../media/image58.png" /><Relationship Id="rId4" Type="http://schemas.openxmlformats.org/officeDocument/2006/relationships/image" Target="../media/image550.png" /><Relationship Id="rId9" Type="http://schemas.openxmlformats.org/officeDocument/2006/relationships/image" Target="../media/image56.wmf" /></Relationships>
</file>

<file path=ppt/slides/_rels/slide2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2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2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59.png" /><Relationship Id="rId1" Type="http://schemas.openxmlformats.org/officeDocument/2006/relationships/slideLayout" Target="../slideLayouts/slideLayout12.xml" /></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8.bin" /><Relationship Id="rId13" Type="http://schemas.openxmlformats.org/officeDocument/2006/relationships/image" Target="../media/image64.wmf" /><Relationship Id="rId18" Type="http://schemas.openxmlformats.org/officeDocument/2006/relationships/oleObject" Target="../embeddings/oleObject33.bin" /><Relationship Id="rId3" Type="http://schemas.openxmlformats.org/officeDocument/2006/relationships/image" Target="../media/image1.jpeg" /><Relationship Id="rId7" Type="http://schemas.openxmlformats.org/officeDocument/2006/relationships/image" Target="../media/image61.wmf" /><Relationship Id="rId12" Type="http://schemas.openxmlformats.org/officeDocument/2006/relationships/oleObject" Target="../embeddings/oleObject30.bin" /><Relationship Id="rId17" Type="http://schemas.openxmlformats.org/officeDocument/2006/relationships/image" Target="../media/image66.emf" /><Relationship Id="rId2" Type="http://schemas.openxmlformats.org/officeDocument/2006/relationships/slideLayout" Target="../slideLayouts/slideLayout12.xml" /><Relationship Id="rId16" Type="http://schemas.openxmlformats.org/officeDocument/2006/relationships/oleObject" Target="../embeddings/oleObject32.bin" /><Relationship Id="rId1" Type="http://schemas.openxmlformats.org/officeDocument/2006/relationships/vmlDrawing" Target="../drawings/vmlDrawing7.vml" /><Relationship Id="rId6" Type="http://schemas.openxmlformats.org/officeDocument/2006/relationships/oleObject" Target="../embeddings/oleObject27.bin" /><Relationship Id="rId11" Type="http://schemas.openxmlformats.org/officeDocument/2006/relationships/image" Target="../media/image63.wmf" /><Relationship Id="rId5" Type="http://schemas.openxmlformats.org/officeDocument/2006/relationships/image" Target="../media/image60.wmf" /><Relationship Id="rId15" Type="http://schemas.openxmlformats.org/officeDocument/2006/relationships/image" Target="../media/image65.wmf" /><Relationship Id="rId10" Type="http://schemas.openxmlformats.org/officeDocument/2006/relationships/oleObject" Target="../embeddings/oleObject29.bin" /><Relationship Id="rId19" Type="http://schemas.openxmlformats.org/officeDocument/2006/relationships/image" Target="../media/image67.emf" /><Relationship Id="rId4" Type="http://schemas.openxmlformats.org/officeDocument/2006/relationships/oleObject" Target="../embeddings/oleObject26.bin" /><Relationship Id="rId9" Type="http://schemas.openxmlformats.org/officeDocument/2006/relationships/image" Target="../media/image62.wmf" /><Relationship Id="rId14" Type="http://schemas.openxmlformats.org/officeDocument/2006/relationships/oleObject" Target="../embeddings/oleObject31.bin" /></Relationships>
</file>

<file path=ppt/slides/_rels/slide27.xml.rels><?xml version="1.0" encoding="UTF-8" standalone="yes"?>
<Relationships xmlns="http://schemas.openxmlformats.org/package/2006/relationships"><Relationship Id="rId8" Type="http://schemas.openxmlformats.org/officeDocument/2006/relationships/image" Target="../media/image69.wmf" /><Relationship Id="rId13" Type="http://schemas.openxmlformats.org/officeDocument/2006/relationships/oleObject" Target="../embeddings/oleObject38.bin" /><Relationship Id="rId3" Type="http://schemas.openxmlformats.org/officeDocument/2006/relationships/notesSlide" Target="../notesSlides/notesSlide5.xml" /><Relationship Id="rId7" Type="http://schemas.openxmlformats.org/officeDocument/2006/relationships/oleObject" Target="../embeddings/oleObject35.bin" /><Relationship Id="rId12" Type="http://schemas.openxmlformats.org/officeDocument/2006/relationships/image" Target="../media/image71.emf" /><Relationship Id="rId2" Type="http://schemas.openxmlformats.org/officeDocument/2006/relationships/slideLayout" Target="../slideLayouts/slideLayout12.xml" /><Relationship Id="rId16" Type="http://schemas.openxmlformats.org/officeDocument/2006/relationships/image" Target="../media/image73.emf" /><Relationship Id="rId1" Type="http://schemas.openxmlformats.org/officeDocument/2006/relationships/vmlDrawing" Target="../drawings/vmlDrawing8.vml" /><Relationship Id="rId6" Type="http://schemas.openxmlformats.org/officeDocument/2006/relationships/image" Target="../media/image68.wmf" /><Relationship Id="rId11" Type="http://schemas.openxmlformats.org/officeDocument/2006/relationships/oleObject" Target="../embeddings/oleObject37.bin" /><Relationship Id="rId5" Type="http://schemas.openxmlformats.org/officeDocument/2006/relationships/oleObject" Target="../embeddings/oleObject34.bin" /><Relationship Id="rId15" Type="http://schemas.openxmlformats.org/officeDocument/2006/relationships/oleObject" Target="../embeddings/oleObject39.bin" /><Relationship Id="rId10" Type="http://schemas.openxmlformats.org/officeDocument/2006/relationships/image" Target="../media/image70.wmf" /><Relationship Id="rId4" Type="http://schemas.openxmlformats.org/officeDocument/2006/relationships/image" Target="../media/image1.jpeg" /><Relationship Id="rId9" Type="http://schemas.openxmlformats.org/officeDocument/2006/relationships/oleObject" Target="../embeddings/oleObject36.bin" /><Relationship Id="rId14" Type="http://schemas.openxmlformats.org/officeDocument/2006/relationships/image" Target="../media/image72.wmf" /></Relationships>
</file>

<file path=ppt/slides/_rels/slide28.xml.rels><?xml version="1.0" encoding="UTF-8" standalone="yes"?>
<Relationships xmlns="http://schemas.openxmlformats.org/package/2006/relationships"><Relationship Id="rId3" Type="http://schemas.openxmlformats.org/officeDocument/2006/relationships/image" Target="../media/image1.jpeg" /><Relationship Id="rId7" Type="http://schemas.openxmlformats.org/officeDocument/2006/relationships/image" Target="../media/image76.png" /><Relationship Id="rId2" Type="http://schemas.openxmlformats.org/officeDocument/2006/relationships/slideLayout" Target="../slideLayouts/slideLayout12.xml" /><Relationship Id="rId1" Type="http://schemas.openxmlformats.org/officeDocument/2006/relationships/vmlDrawing" Target="../drawings/vmlDrawing9.vml" /><Relationship Id="rId6" Type="http://schemas.openxmlformats.org/officeDocument/2006/relationships/image" Target="../media/image74.wmf" /><Relationship Id="rId5" Type="http://schemas.openxmlformats.org/officeDocument/2006/relationships/oleObject" Target="../embeddings/oleObject40.bin" /><Relationship Id="rId4" Type="http://schemas.openxmlformats.org/officeDocument/2006/relationships/image" Target="../media/image75.png" /></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3.bin" /><Relationship Id="rId13" Type="http://schemas.openxmlformats.org/officeDocument/2006/relationships/image" Target="../media/image81.wmf" /><Relationship Id="rId3" Type="http://schemas.openxmlformats.org/officeDocument/2006/relationships/image" Target="../media/image1.jpeg" /><Relationship Id="rId7" Type="http://schemas.openxmlformats.org/officeDocument/2006/relationships/image" Target="../media/image78.emf" /><Relationship Id="rId12" Type="http://schemas.openxmlformats.org/officeDocument/2006/relationships/oleObject" Target="../embeddings/oleObject45.bin" /><Relationship Id="rId17" Type="http://schemas.openxmlformats.org/officeDocument/2006/relationships/image" Target="../media/image83.wmf" /><Relationship Id="rId2" Type="http://schemas.openxmlformats.org/officeDocument/2006/relationships/slideLayout" Target="../slideLayouts/slideLayout12.xml" /><Relationship Id="rId16" Type="http://schemas.openxmlformats.org/officeDocument/2006/relationships/oleObject" Target="../embeddings/oleObject47.bin" /><Relationship Id="rId1" Type="http://schemas.openxmlformats.org/officeDocument/2006/relationships/vmlDrawing" Target="../drawings/vmlDrawing10.vml" /><Relationship Id="rId6" Type="http://schemas.openxmlformats.org/officeDocument/2006/relationships/oleObject" Target="../embeddings/oleObject42.bin" /><Relationship Id="rId11" Type="http://schemas.openxmlformats.org/officeDocument/2006/relationships/image" Target="../media/image80.wmf" /><Relationship Id="rId5" Type="http://schemas.openxmlformats.org/officeDocument/2006/relationships/image" Target="../media/image77.emf" /><Relationship Id="rId15" Type="http://schemas.openxmlformats.org/officeDocument/2006/relationships/image" Target="../media/image82.wmf" /><Relationship Id="rId10" Type="http://schemas.openxmlformats.org/officeDocument/2006/relationships/oleObject" Target="../embeddings/oleObject44.bin" /><Relationship Id="rId4" Type="http://schemas.openxmlformats.org/officeDocument/2006/relationships/oleObject" Target="../embeddings/oleObject41.bin" /><Relationship Id="rId9" Type="http://schemas.openxmlformats.org/officeDocument/2006/relationships/image" Target="../media/image79.wmf" /><Relationship Id="rId14" Type="http://schemas.openxmlformats.org/officeDocument/2006/relationships/oleObject" Target="../embeddings/oleObject46.bin" /></Relationships>
</file>

<file path=ppt/slides/_rels/slide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30.xml.rels><?xml version="1.0" encoding="UTF-8" standalone="yes"?>
<Relationships xmlns="http://schemas.openxmlformats.org/package/2006/relationships"><Relationship Id="rId8" Type="http://schemas.openxmlformats.org/officeDocument/2006/relationships/image" Target="../media/image85.wmf" /><Relationship Id="rId3" Type="http://schemas.openxmlformats.org/officeDocument/2006/relationships/image" Target="../media/image1.jpeg" /><Relationship Id="rId7" Type="http://schemas.openxmlformats.org/officeDocument/2006/relationships/oleObject" Target="../embeddings/oleObject49.bin" /><Relationship Id="rId12" Type="http://schemas.openxmlformats.org/officeDocument/2006/relationships/image" Target="../media/image87.wmf" /><Relationship Id="rId2" Type="http://schemas.openxmlformats.org/officeDocument/2006/relationships/slideLayout" Target="../slideLayouts/slideLayout12.xml" /><Relationship Id="rId1" Type="http://schemas.openxmlformats.org/officeDocument/2006/relationships/vmlDrawing" Target="../drawings/vmlDrawing11.vml" /><Relationship Id="rId6" Type="http://schemas.openxmlformats.org/officeDocument/2006/relationships/image" Target="../media/image84.wmf" /><Relationship Id="rId11" Type="http://schemas.openxmlformats.org/officeDocument/2006/relationships/oleObject" Target="../embeddings/oleObject51.bin" /><Relationship Id="rId5" Type="http://schemas.openxmlformats.org/officeDocument/2006/relationships/oleObject" Target="../embeddings/oleObject48.bin" /><Relationship Id="rId10" Type="http://schemas.openxmlformats.org/officeDocument/2006/relationships/image" Target="../media/image86.wmf" /><Relationship Id="rId4" Type="http://schemas.openxmlformats.org/officeDocument/2006/relationships/image" Target="../media/image850.png" /><Relationship Id="rId9" Type="http://schemas.openxmlformats.org/officeDocument/2006/relationships/oleObject" Target="../embeddings/oleObject50.bin" /></Relationships>
</file>

<file path=ppt/slides/_rels/slide3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4.bin" /><Relationship Id="rId3" Type="http://schemas.openxmlformats.org/officeDocument/2006/relationships/image" Target="../media/image1.jpeg" /><Relationship Id="rId7" Type="http://schemas.openxmlformats.org/officeDocument/2006/relationships/image" Target="../media/image89.wmf" /><Relationship Id="rId2" Type="http://schemas.openxmlformats.org/officeDocument/2006/relationships/slideLayout" Target="../slideLayouts/slideLayout12.xml" /><Relationship Id="rId1" Type="http://schemas.openxmlformats.org/officeDocument/2006/relationships/vmlDrawing" Target="../drawings/vmlDrawing12.vml" /><Relationship Id="rId6" Type="http://schemas.openxmlformats.org/officeDocument/2006/relationships/oleObject" Target="../embeddings/oleObject53.bin" /><Relationship Id="rId5" Type="http://schemas.openxmlformats.org/officeDocument/2006/relationships/image" Target="../media/image88.wmf" /><Relationship Id="rId4" Type="http://schemas.openxmlformats.org/officeDocument/2006/relationships/oleObject" Target="../embeddings/oleObject52.bin" /><Relationship Id="rId9" Type="http://schemas.openxmlformats.org/officeDocument/2006/relationships/image" Target="../media/image90.wmf" /></Relationships>
</file>

<file path=ppt/slides/_rels/slide33.xml.rels><?xml version="1.0" encoding="UTF-8" standalone="yes"?>
<Relationships xmlns="http://schemas.openxmlformats.org/package/2006/relationships"><Relationship Id="rId8" Type="http://schemas.openxmlformats.org/officeDocument/2006/relationships/image" Target="../media/image92.wmf" /><Relationship Id="rId13" Type="http://schemas.openxmlformats.org/officeDocument/2006/relationships/image" Target="../media/image94.emf" /><Relationship Id="rId3" Type="http://schemas.openxmlformats.org/officeDocument/2006/relationships/notesSlide" Target="../notesSlides/notesSlide6.xml" /><Relationship Id="rId7" Type="http://schemas.openxmlformats.org/officeDocument/2006/relationships/oleObject" Target="../embeddings/oleObject56.bin" /><Relationship Id="rId12" Type="http://schemas.openxmlformats.org/officeDocument/2006/relationships/oleObject" Target="../embeddings/oleObject58.bin" /><Relationship Id="rId2" Type="http://schemas.openxmlformats.org/officeDocument/2006/relationships/slideLayout" Target="../slideLayouts/slideLayout12.xml" /><Relationship Id="rId1" Type="http://schemas.openxmlformats.org/officeDocument/2006/relationships/vmlDrawing" Target="../drawings/vmlDrawing13.vml" /><Relationship Id="rId6" Type="http://schemas.openxmlformats.org/officeDocument/2006/relationships/image" Target="../media/image91.wmf" /><Relationship Id="rId11" Type="http://schemas.openxmlformats.org/officeDocument/2006/relationships/image" Target="../media/image93.emf" /><Relationship Id="rId5" Type="http://schemas.openxmlformats.org/officeDocument/2006/relationships/oleObject" Target="../embeddings/oleObject55.bin" /><Relationship Id="rId10" Type="http://schemas.openxmlformats.org/officeDocument/2006/relationships/oleObject" Target="../embeddings/oleObject57.bin" /><Relationship Id="rId4" Type="http://schemas.openxmlformats.org/officeDocument/2006/relationships/image" Target="../media/image1.jpeg" /><Relationship Id="rId9" Type="http://schemas.openxmlformats.org/officeDocument/2006/relationships/image" Target="../media/image95.png" /></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1.bin" /><Relationship Id="rId13" Type="http://schemas.openxmlformats.org/officeDocument/2006/relationships/image" Target="../media/image100.wmf" /><Relationship Id="rId18" Type="http://schemas.openxmlformats.org/officeDocument/2006/relationships/oleObject" Target="../embeddings/oleObject66.bin" /><Relationship Id="rId3" Type="http://schemas.openxmlformats.org/officeDocument/2006/relationships/image" Target="../media/image1.jpeg" /><Relationship Id="rId7" Type="http://schemas.openxmlformats.org/officeDocument/2006/relationships/image" Target="../media/image97.wmf" /><Relationship Id="rId12" Type="http://schemas.openxmlformats.org/officeDocument/2006/relationships/oleObject" Target="../embeddings/oleObject63.bin" /><Relationship Id="rId17" Type="http://schemas.openxmlformats.org/officeDocument/2006/relationships/image" Target="../media/image102.wmf" /><Relationship Id="rId2" Type="http://schemas.openxmlformats.org/officeDocument/2006/relationships/slideLayout" Target="../slideLayouts/slideLayout12.xml" /><Relationship Id="rId16" Type="http://schemas.openxmlformats.org/officeDocument/2006/relationships/oleObject" Target="../embeddings/oleObject65.bin" /><Relationship Id="rId1" Type="http://schemas.openxmlformats.org/officeDocument/2006/relationships/vmlDrawing" Target="../drawings/vmlDrawing14.vml" /><Relationship Id="rId6" Type="http://schemas.openxmlformats.org/officeDocument/2006/relationships/oleObject" Target="../embeddings/oleObject60.bin" /><Relationship Id="rId11" Type="http://schemas.openxmlformats.org/officeDocument/2006/relationships/image" Target="../media/image99.wmf" /><Relationship Id="rId5" Type="http://schemas.openxmlformats.org/officeDocument/2006/relationships/image" Target="../media/image96.wmf" /><Relationship Id="rId15" Type="http://schemas.openxmlformats.org/officeDocument/2006/relationships/image" Target="../media/image101.wmf" /><Relationship Id="rId10" Type="http://schemas.openxmlformats.org/officeDocument/2006/relationships/oleObject" Target="../embeddings/oleObject62.bin" /><Relationship Id="rId19" Type="http://schemas.openxmlformats.org/officeDocument/2006/relationships/image" Target="../media/image103.wmf" /><Relationship Id="rId4" Type="http://schemas.openxmlformats.org/officeDocument/2006/relationships/oleObject" Target="../embeddings/oleObject59.bin" /><Relationship Id="rId9" Type="http://schemas.openxmlformats.org/officeDocument/2006/relationships/image" Target="../media/image98.wmf" /><Relationship Id="rId14" Type="http://schemas.openxmlformats.org/officeDocument/2006/relationships/oleObject" Target="../embeddings/oleObject64.bin" /></Relationships>
</file>

<file path=ppt/slides/_rels/slide35.xml.rels><?xml version="1.0" encoding="UTF-8" standalone="yes"?>
<Relationships xmlns="http://schemas.openxmlformats.org/package/2006/relationships"><Relationship Id="rId8" Type="http://schemas.openxmlformats.org/officeDocument/2006/relationships/image" Target="../media/image110.png" /><Relationship Id="rId13" Type="http://schemas.openxmlformats.org/officeDocument/2006/relationships/image" Target="../media/image111.png" /><Relationship Id="rId3" Type="http://schemas.openxmlformats.org/officeDocument/2006/relationships/image" Target="../media/image1.jpeg" /><Relationship Id="rId7" Type="http://schemas.openxmlformats.org/officeDocument/2006/relationships/image" Target="../media/image105.wmf" /><Relationship Id="rId12" Type="http://schemas.openxmlformats.org/officeDocument/2006/relationships/image" Target="../media/image107.wmf" /><Relationship Id="rId17" Type="http://schemas.openxmlformats.org/officeDocument/2006/relationships/image" Target="../media/image109.wmf" /><Relationship Id="rId2" Type="http://schemas.openxmlformats.org/officeDocument/2006/relationships/slideLayout" Target="../slideLayouts/slideLayout12.xml" /><Relationship Id="rId16" Type="http://schemas.openxmlformats.org/officeDocument/2006/relationships/oleObject" Target="../embeddings/oleObject72.bin" /><Relationship Id="rId1" Type="http://schemas.openxmlformats.org/officeDocument/2006/relationships/vmlDrawing" Target="../drawings/vmlDrawing15.vml" /><Relationship Id="rId6" Type="http://schemas.openxmlformats.org/officeDocument/2006/relationships/oleObject" Target="../embeddings/oleObject68.bin" /><Relationship Id="rId11" Type="http://schemas.openxmlformats.org/officeDocument/2006/relationships/oleObject" Target="../embeddings/oleObject70.bin" /><Relationship Id="rId5" Type="http://schemas.openxmlformats.org/officeDocument/2006/relationships/image" Target="../media/image104.wmf" /><Relationship Id="rId15" Type="http://schemas.openxmlformats.org/officeDocument/2006/relationships/image" Target="../media/image108.wmf" /><Relationship Id="rId10" Type="http://schemas.openxmlformats.org/officeDocument/2006/relationships/image" Target="../media/image106.wmf" /><Relationship Id="rId4" Type="http://schemas.openxmlformats.org/officeDocument/2006/relationships/oleObject" Target="../embeddings/oleObject67.bin" /><Relationship Id="rId9" Type="http://schemas.openxmlformats.org/officeDocument/2006/relationships/oleObject" Target="../embeddings/oleObject69.bin" /><Relationship Id="rId14" Type="http://schemas.openxmlformats.org/officeDocument/2006/relationships/oleObject" Target="../embeddings/oleObject71.bin" /></Relationships>
</file>

<file path=ppt/slides/_rels/slide3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37.xml.rels><?xml version="1.0" encoding="UTF-8" standalone="yes"?>
<Relationships xmlns="http://schemas.openxmlformats.org/package/2006/relationships"><Relationship Id="rId3" Type="http://schemas.openxmlformats.org/officeDocument/2006/relationships/image" Target="../media/image1.jpeg" /><Relationship Id="rId7" Type="http://schemas.openxmlformats.org/officeDocument/2006/relationships/image" Target="../media/image113.wmf" /><Relationship Id="rId2" Type="http://schemas.openxmlformats.org/officeDocument/2006/relationships/slideLayout" Target="../slideLayouts/slideLayout12.xml" /><Relationship Id="rId1" Type="http://schemas.openxmlformats.org/officeDocument/2006/relationships/vmlDrawing" Target="../drawings/vmlDrawing16.vml" /><Relationship Id="rId6" Type="http://schemas.openxmlformats.org/officeDocument/2006/relationships/oleObject" Target="../embeddings/oleObject74.bin" /><Relationship Id="rId5" Type="http://schemas.openxmlformats.org/officeDocument/2006/relationships/image" Target="../media/image112.wmf" /><Relationship Id="rId4" Type="http://schemas.openxmlformats.org/officeDocument/2006/relationships/oleObject" Target="../embeddings/oleObject73.bin" /></Relationships>
</file>

<file path=ppt/slides/_rels/slide38.xml.rels><?xml version="1.0" encoding="UTF-8" standalone="yes"?>
<Relationships xmlns="http://schemas.openxmlformats.org/package/2006/relationships"><Relationship Id="rId8" Type="http://schemas.openxmlformats.org/officeDocument/2006/relationships/image" Target="../media/image115.wmf" /><Relationship Id="rId13" Type="http://schemas.openxmlformats.org/officeDocument/2006/relationships/oleObject" Target="../embeddings/oleObject79.bin" /><Relationship Id="rId18" Type="http://schemas.openxmlformats.org/officeDocument/2006/relationships/image" Target="../media/image120.wmf" /><Relationship Id="rId3" Type="http://schemas.openxmlformats.org/officeDocument/2006/relationships/image" Target="../media/image1.jpeg" /><Relationship Id="rId7" Type="http://schemas.openxmlformats.org/officeDocument/2006/relationships/oleObject" Target="../embeddings/oleObject76.bin" /><Relationship Id="rId12" Type="http://schemas.openxmlformats.org/officeDocument/2006/relationships/image" Target="../media/image117.wmf" /><Relationship Id="rId17" Type="http://schemas.openxmlformats.org/officeDocument/2006/relationships/oleObject" Target="../embeddings/oleObject81.bin" /><Relationship Id="rId2" Type="http://schemas.openxmlformats.org/officeDocument/2006/relationships/slideLayout" Target="../slideLayouts/slideLayout12.xml" /><Relationship Id="rId16" Type="http://schemas.openxmlformats.org/officeDocument/2006/relationships/image" Target="../media/image119.wmf" /><Relationship Id="rId1" Type="http://schemas.openxmlformats.org/officeDocument/2006/relationships/vmlDrawing" Target="../drawings/vmlDrawing17.vml" /><Relationship Id="rId6" Type="http://schemas.openxmlformats.org/officeDocument/2006/relationships/image" Target="../media/image114.wmf" /><Relationship Id="rId11" Type="http://schemas.openxmlformats.org/officeDocument/2006/relationships/oleObject" Target="../embeddings/oleObject78.bin" /><Relationship Id="rId5" Type="http://schemas.openxmlformats.org/officeDocument/2006/relationships/oleObject" Target="../embeddings/oleObject75.bin" /><Relationship Id="rId15" Type="http://schemas.openxmlformats.org/officeDocument/2006/relationships/oleObject" Target="../embeddings/oleObject80.bin" /><Relationship Id="rId10" Type="http://schemas.openxmlformats.org/officeDocument/2006/relationships/image" Target="../media/image116.wmf" /><Relationship Id="rId4" Type="http://schemas.openxmlformats.org/officeDocument/2006/relationships/image" Target="../media/image113.png" /><Relationship Id="rId9" Type="http://schemas.openxmlformats.org/officeDocument/2006/relationships/oleObject" Target="../embeddings/oleObject77.bin" /><Relationship Id="rId14" Type="http://schemas.openxmlformats.org/officeDocument/2006/relationships/image" Target="../media/image118.wmf" /></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84.bin" /><Relationship Id="rId13" Type="http://schemas.openxmlformats.org/officeDocument/2006/relationships/image" Target="../media/image125.wmf" /><Relationship Id="rId3" Type="http://schemas.openxmlformats.org/officeDocument/2006/relationships/image" Target="../media/image1.jpeg" /><Relationship Id="rId7" Type="http://schemas.openxmlformats.org/officeDocument/2006/relationships/image" Target="../media/image122.wmf" /><Relationship Id="rId12" Type="http://schemas.openxmlformats.org/officeDocument/2006/relationships/oleObject" Target="../embeddings/oleObject86.bin" /><Relationship Id="rId2" Type="http://schemas.openxmlformats.org/officeDocument/2006/relationships/slideLayout" Target="../slideLayouts/slideLayout12.xml" /><Relationship Id="rId1" Type="http://schemas.openxmlformats.org/officeDocument/2006/relationships/vmlDrawing" Target="../drawings/vmlDrawing18.vml" /><Relationship Id="rId6" Type="http://schemas.openxmlformats.org/officeDocument/2006/relationships/oleObject" Target="../embeddings/oleObject83.bin" /><Relationship Id="rId11" Type="http://schemas.openxmlformats.org/officeDocument/2006/relationships/image" Target="../media/image124.wmf" /><Relationship Id="rId5" Type="http://schemas.openxmlformats.org/officeDocument/2006/relationships/image" Target="../media/image121.wmf" /><Relationship Id="rId10" Type="http://schemas.openxmlformats.org/officeDocument/2006/relationships/oleObject" Target="../embeddings/oleObject85.bin" /><Relationship Id="rId4" Type="http://schemas.openxmlformats.org/officeDocument/2006/relationships/oleObject" Target="../embeddings/oleObject82.bin" /><Relationship Id="rId9" Type="http://schemas.openxmlformats.org/officeDocument/2006/relationships/image" Target="../media/image123.wmf"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0.xml.rels><?xml version="1.0" encoding="UTF-8" standalone="yes"?>
<Relationships xmlns="http://schemas.openxmlformats.org/package/2006/relationships"><Relationship Id="rId3" Type="http://schemas.openxmlformats.org/officeDocument/2006/relationships/image" Target="../media/image126.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1.xml.rels><?xml version="1.0" encoding="UTF-8" standalone="yes"?>
<Relationships xmlns="http://schemas.openxmlformats.org/package/2006/relationships"><Relationship Id="rId3" Type="http://schemas.openxmlformats.org/officeDocument/2006/relationships/image" Target="../media/image127.png" /><Relationship Id="rId2" Type="http://schemas.openxmlformats.org/officeDocument/2006/relationships/image" Target="../media/image1.jpeg" /><Relationship Id="rId1" Type="http://schemas.openxmlformats.org/officeDocument/2006/relationships/slideLayout" Target="../slideLayouts/slideLayout12.xml" /><Relationship Id="rId4" Type="http://schemas.openxmlformats.org/officeDocument/2006/relationships/image" Target="../media/image128.png" /></Relationships>
</file>

<file path=ppt/slides/_rels/slide42.xml.rels><?xml version="1.0" encoding="UTF-8" standalone="yes"?>
<Relationships xmlns="http://schemas.openxmlformats.org/package/2006/relationships"><Relationship Id="rId3" Type="http://schemas.openxmlformats.org/officeDocument/2006/relationships/image" Target="../media/image129.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130.png" /><Relationship Id="rId1" Type="http://schemas.openxmlformats.org/officeDocument/2006/relationships/slideLayout" Target="../slideLayouts/slideLayout12.xml" /></Relationships>
</file>

<file path=ppt/slides/_rels/slide44.xml.rels><?xml version="1.0" encoding="UTF-8" standalone="yes"?>
<Relationships xmlns="http://schemas.openxmlformats.org/package/2006/relationships"><Relationship Id="rId3" Type="http://schemas.openxmlformats.org/officeDocument/2006/relationships/image" Target="../media/image131.png" /><Relationship Id="rId2" Type="http://schemas.openxmlformats.org/officeDocument/2006/relationships/image" Target="../media/image1.jpeg" /><Relationship Id="rId1" Type="http://schemas.openxmlformats.org/officeDocument/2006/relationships/slideLayout" Target="../slideLayouts/slideLayout12.xml" /><Relationship Id="rId4" Type="http://schemas.openxmlformats.org/officeDocument/2006/relationships/image" Target="../media/image132.png" /></Relationships>
</file>

<file path=ppt/slides/_rels/slide45.xml.rels><?xml version="1.0" encoding="UTF-8" standalone="yes"?>
<Relationships xmlns="http://schemas.openxmlformats.org/package/2006/relationships"><Relationship Id="rId3" Type="http://schemas.openxmlformats.org/officeDocument/2006/relationships/image" Target="../media/image133.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6.xml.rels><?xml version="1.0" encoding="UTF-8" standalone="yes"?>
<Relationships xmlns="http://schemas.openxmlformats.org/package/2006/relationships"><Relationship Id="rId3" Type="http://schemas.openxmlformats.org/officeDocument/2006/relationships/image" Target="../media/image134.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48.xml.rels><?xml version="1.0" encoding="UTF-8" standalone="yes"?>
<Relationships xmlns="http://schemas.openxmlformats.org/package/2006/relationships"><Relationship Id="rId3" Type="http://schemas.openxmlformats.org/officeDocument/2006/relationships/image" Target="../media/image135.png" /><Relationship Id="rId2" Type="http://schemas.openxmlformats.org/officeDocument/2006/relationships/image" Target="../media/image1.jpeg" /><Relationship Id="rId1" Type="http://schemas.openxmlformats.org/officeDocument/2006/relationships/slideLayout" Target="../slideLayouts/slideLayout12.xml" /><Relationship Id="rId5" Type="http://schemas.openxmlformats.org/officeDocument/2006/relationships/image" Target="../media/image137.png" /><Relationship Id="rId4" Type="http://schemas.openxmlformats.org/officeDocument/2006/relationships/image" Target="../media/image136.png" /></Relationships>
</file>

<file path=ppt/slides/_rels/slide49.xml.rels><?xml version="1.0" encoding="UTF-8" standalone="yes"?>
<Relationships xmlns="http://schemas.openxmlformats.org/package/2006/relationships"><Relationship Id="rId3" Type="http://schemas.openxmlformats.org/officeDocument/2006/relationships/image" Target="../media/image138.png" /><Relationship Id="rId2" Type="http://schemas.openxmlformats.org/officeDocument/2006/relationships/image" Target="../media/image1.jpeg" /><Relationship Id="rId1" Type="http://schemas.openxmlformats.org/officeDocument/2006/relationships/slideLayout" Target="../slideLayouts/slideLayout12.xml" /><Relationship Id="rId4" Type="http://schemas.openxmlformats.org/officeDocument/2006/relationships/image" Target="../media/image139.png"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0.xml.rels><?xml version="1.0" encoding="UTF-8" standalone="yes"?>
<Relationships xmlns="http://schemas.openxmlformats.org/package/2006/relationships"><Relationship Id="rId3" Type="http://schemas.openxmlformats.org/officeDocument/2006/relationships/image" Target="../media/image140.png" /><Relationship Id="rId2" Type="http://schemas.openxmlformats.org/officeDocument/2006/relationships/image" Target="../media/image1.jpeg" /><Relationship Id="rId1" Type="http://schemas.openxmlformats.org/officeDocument/2006/relationships/slideLayout" Target="../slideLayouts/slideLayout12.xml" /><Relationship Id="rId6" Type="http://schemas.openxmlformats.org/officeDocument/2006/relationships/image" Target="../media/image143.png" /><Relationship Id="rId5" Type="http://schemas.openxmlformats.org/officeDocument/2006/relationships/image" Target="../media/image142.png" /><Relationship Id="rId4" Type="http://schemas.openxmlformats.org/officeDocument/2006/relationships/image" Target="../media/image141.png" /></Relationships>
</file>

<file path=ppt/slides/_rels/slide51.xml.rels><?xml version="1.0" encoding="UTF-8" standalone="yes"?>
<Relationships xmlns="http://schemas.openxmlformats.org/package/2006/relationships"><Relationship Id="rId3" Type="http://schemas.openxmlformats.org/officeDocument/2006/relationships/image" Target="../media/image144.png" /><Relationship Id="rId2" Type="http://schemas.openxmlformats.org/officeDocument/2006/relationships/image" Target="../media/image1.jpeg" /><Relationship Id="rId1" Type="http://schemas.openxmlformats.org/officeDocument/2006/relationships/slideLayout" Target="../slideLayouts/slideLayout12.xml" /><Relationship Id="rId4" Type="http://schemas.openxmlformats.org/officeDocument/2006/relationships/image" Target="../media/image145.jpeg" /></Relationships>
</file>

<file path=ppt/slides/_rels/slide52.xml.rels><?xml version="1.0" encoding="UTF-8" standalone="yes"?>
<Relationships xmlns="http://schemas.openxmlformats.org/package/2006/relationships"><Relationship Id="rId3" Type="http://schemas.openxmlformats.org/officeDocument/2006/relationships/image" Target="../media/image146.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3.xml.rels><?xml version="1.0" encoding="UTF-8" standalone="yes"?>
<Relationships xmlns="http://schemas.openxmlformats.org/package/2006/relationships"><Relationship Id="rId3" Type="http://schemas.openxmlformats.org/officeDocument/2006/relationships/image" Target="../media/image147.pn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148.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5.xml.rels><?xml version="1.0" encoding="UTF-8" standalone="yes"?>
<Relationships xmlns="http://schemas.openxmlformats.org/package/2006/relationships"><Relationship Id="rId3" Type="http://schemas.openxmlformats.org/officeDocument/2006/relationships/image" Target="../media/image149.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5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4.png" /><Relationship Id="rId7" Type="http://schemas.openxmlformats.org/officeDocument/2006/relationships/customXml" Target="../ink/ink2.xml" /><Relationship Id="rId12" Type="http://schemas.openxmlformats.org/officeDocument/2006/relationships/image" Target="../media/image9.png" /><Relationship Id="rId2" Type="http://schemas.openxmlformats.org/officeDocument/2006/relationships/image" Target="../media/image1.jpeg" /><Relationship Id="rId1" Type="http://schemas.openxmlformats.org/officeDocument/2006/relationships/slideLayout" Target="../slideLayouts/slideLayout2.xml" /><Relationship Id="rId6" Type="http://schemas.openxmlformats.org/officeDocument/2006/relationships/image" Target="../media/image6.png" /><Relationship Id="rId11" Type="http://schemas.openxmlformats.org/officeDocument/2006/relationships/customXml" Target="../ink/ink4.xml" /><Relationship Id="rId5" Type="http://schemas.openxmlformats.org/officeDocument/2006/relationships/customXml" Target="../ink/ink1.xml" /><Relationship Id="rId10" Type="http://schemas.openxmlformats.org/officeDocument/2006/relationships/image" Target="../media/image8.png" /><Relationship Id="rId4" Type="http://schemas.openxmlformats.org/officeDocument/2006/relationships/image" Target="../media/image5.png" /><Relationship Id="rId9" Type="http://schemas.openxmlformats.org/officeDocument/2006/relationships/customXml" Target="../ink/ink3.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1.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8" Type="http://schemas.openxmlformats.org/officeDocument/2006/relationships/image" Target="../media/image12.wmf" /><Relationship Id="rId13" Type="http://schemas.openxmlformats.org/officeDocument/2006/relationships/oleObject" Target="../embeddings/oleObject5.bin" /><Relationship Id="rId18" Type="http://schemas.openxmlformats.org/officeDocument/2006/relationships/image" Target="../media/image17.wmf" /><Relationship Id="rId3" Type="http://schemas.openxmlformats.org/officeDocument/2006/relationships/notesSlide" Target="../notesSlides/notesSlide2.xml" /><Relationship Id="rId7" Type="http://schemas.openxmlformats.org/officeDocument/2006/relationships/oleObject" Target="../embeddings/oleObject2.bin" /><Relationship Id="rId12" Type="http://schemas.openxmlformats.org/officeDocument/2006/relationships/image" Target="../media/image14.emf" /><Relationship Id="rId17" Type="http://schemas.openxmlformats.org/officeDocument/2006/relationships/oleObject" Target="../embeddings/oleObject7.bin" /><Relationship Id="rId2" Type="http://schemas.openxmlformats.org/officeDocument/2006/relationships/slideLayout" Target="../slideLayouts/slideLayout2.xml" /><Relationship Id="rId16" Type="http://schemas.openxmlformats.org/officeDocument/2006/relationships/image" Target="../media/image16.wmf" /><Relationship Id="rId1" Type="http://schemas.openxmlformats.org/officeDocument/2006/relationships/vmlDrawing" Target="../drawings/vmlDrawing1.vml" /><Relationship Id="rId6" Type="http://schemas.openxmlformats.org/officeDocument/2006/relationships/image" Target="../media/image11.wmf" /><Relationship Id="rId11" Type="http://schemas.openxmlformats.org/officeDocument/2006/relationships/oleObject" Target="../embeddings/oleObject4.bin" /><Relationship Id="rId5" Type="http://schemas.openxmlformats.org/officeDocument/2006/relationships/oleObject" Target="../embeddings/oleObject1.bin" /><Relationship Id="rId15" Type="http://schemas.openxmlformats.org/officeDocument/2006/relationships/oleObject" Target="../embeddings/oleObject6.bin" /><Relationship Id="rId10" Type="http://schemas.openxmlformats.org/officeDocument/2006/relationships/image" Target="../media/image13.wmf" /><Relationship Id="rId4" Type="http://schemas.openxmlformats.org/officeDocument/2006/relationships/image" Target="../media/image1.jpeg" /><Relationship Id="rId9" Type="http://schemas.openxmlformats.org/officeDocument/2006/relationships/oleObject" Target="../embeddings/oleObject3.bin" /><Relationship Id="rId14" Type="http://schemas.openxmlformats.org/officeDocument/2006/relationships/image" Target="../media/image15.wmf"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oogle Shape;55;p13">
            <a:extLst>
              <a:ext uri="{FF2B5EF4-FFF2-40B4-BE49-F238E27FC236}">
                <a16:creationId xmlns:a16="http://schemas.microsoft.com/office/drawing/2014/main" id="{E2FDEB15-09A8-46C5-9C14-DCB14741EA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163" y="106363"/>
            <a:ext cx="11715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Google Shape;56;p13">
            <a:extLst>
              <a:ext uri="{FF2B5EF4-FFF2-40B4-BE49-F238E27FC236}">
                <a16:creationId xmlns:a16="http://schemas.microsoft.com/office/drawing/2014/main" id="{9B7FCDCE-4779-433D-9193-4AF09527B01C}"/>
              </a:ext>
            </a:extLst>
          </p:cNvPr>
          <p:cNvSpPr txBox="1">
            <a:spLocks noChangeArrowheads="1"/>
          </p:cNvSpPr>
          <p:nvPr/>
        </p:nvSpPr>
        <p:spPr bwMode="auto">
          <a:xfrm>
            <a:off x="190500" y="1276350"/>
            <a:ext cx="87630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Clr>
                <a:srgbClr val="000000"/>
              </a:buClr>
              <a:buSzPts val="3100"/>
              <a:buFont typeface="Arial" panose="020B0604020202020204" pitchFamily="34" charset="0"/>
              <a:buNone/>
            </a:pPr>
            <a:endParaRPr lang="en-US" altLang="en-US" sz="2500">
              <a:solidFill>
                <a:srgbClr val="000000"/>
              </a:solidFill>
              <a:sym typeface="Calibri" panose="020F0502020204030204" pitchFamily="34" charset="0"/>
            </a:endParaRPr>
          </a:p>
        </p:txBody>
      </p:sp>
      <p:sp>
        <p:nvSpPr>
          <p:cNvPr id="4100" name="Google Shape;57;p13">
            <a:extLst>
              <a:ext uri="{FF2B5EF4-FFF2-40B4-BE49-F238E27FC236}">
                <a16:creationId xmlns:a16="http://schemas.microsoft.com/office/drawing/2014/main" id="{7D8D5D1A-1821-4CA1-9747-A7272DFEA27A}"/>
              </a:ext>
            </a:extLst>
          </p:cNvPr>
          <p:cNvSpPr txBox="1">
            <a:spLocks noChangeArrowheads="1"/>
          </p:cNvSpPr>
          <p:nvPr/>
        </p:nvSpPr>
        <p:spPr bwMode="auto">
          <a:xfrm>
            <a:off x="969963" y="1517650"/>
            <a:ext cx="69342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Clr>
                <a:srgbClr val="000000"/>
              </a:buClr>
              <a:buFont typeface="Arial" panose="020B0604020202020204" pitchFamily="34" charset="0"/>
              <a:buNone/>
            </a:pPr>
            <a:r>
              <a:rPr lang="en-US" altLang="en-US" sz="2400" b="1" dirty="0">
                <a:solidFill>
                  <a:srgbClr val="FF0000"/>
                </a:solidFill>
                <a:latin typeface="+mn-lt"/>
              </a:rPr>
              <a:t>PHYSICAL CHEMISTRY</a:t>
            </a:r>
          </a:p>
          <a:p>
            <a:pPr algn="ctr" eaLnBrk="1" hangingPunct="1">
              <a:buClr>
                <a:srgbClr val="000000"/>
              </a:buClr>
              <a:buFont typeface="Arial" panose="020B0604020202020204" pitchFamily="34" charset="0"/>
              <a:buNone/>
            </a:pPr>
            <a:r>
              <a:rPr lang="en-US" altLang="en-US" sz="2400" b="1" dirty="0">
                <a:solidFill>
                  <a:srgbClr val="FF0000"/>
                </a:solidFill>
                <a:latin typeface="+mn-lt"/>
              </a:rPr>
              <a:t>CHAPTER NUMBER: 03</a:t>
            </a:r>
          </a:p>
          <a:p>
            <a:pPr algn="ctr" eaLnBrk="1" hangingPunct="1">
              <a:buClr>
                <a:srgbClr val="000000"/>
              </a:buClr>
              <a:buFont typeface="Arial" panose="020B0604020202020204" pitchFamily="34" charset="0"/>
              <a:buNone/>
            </a:pPr>
            <a:r>
              <a:rPr lang="en-US" altLang="en-US" sz="2400" b="1" dirty="0">
                <a:solidFill>
                  <a:srgbClr val="FF0000"/>
                </a:solidFill>
                <a:latin typeface="Calibri" panose="020F0502020204030204" pitchFamily="34" charset="0"/>
                <a:cs typeface="Calibri" panose="020F0502020204030204" pitchFamily="34" charset="0"/>
              </a:rPr>
              <a:t>CHAPTER NAME: </a:t>
            </a:r>
            <a:r>
              <a:rPr lang="en-US" altLang="en-US" sz="2400" b="1" dirty="0">
                <a:solidFill>
                  <a:srgbClr val="FF0000"/>
                </a:solidFill>
                <a:cs typeface="Calibri" panose="020F0502020204030204" pitchFamily="34" charset="0"/>
              </a:rPr>
              <a:t>ELECTROCHEMISTRY</a:t>
            </a:r>
            <a:endParaRPr lang="en-US" altLang="en-US" sz="2400" b="1" dirty="0">
              <a:solidFill>
                <a:srgbClr val="FF0000"/>
              </a:solidFill>
              <a:latin typeface="Calibri" panose="020F0502020204030204" pitchFamily="34" charset="0"/>
              <a:cs typeface="Calibri" panose="020F0502020204030204" pitchFamily="34" charset="0"/>
            </a:endParaRPr>
          </a:p>
          <a:p>
            <a:pPr algn="ctr" eaLnBrk="1" hangingPunct="1">
              <a:buClr>
                <a:srgbClr val="000000"/>
              </a:buClr>
              <a:buFont typeface="Arial" panose="020B0604020202020204" pitchFamily="34" charset="0"/>
              <a:buNone/>
            </a:pPr>
            <a:endParaRPr lang="en-US" altLang="en-US" sz="2400" b="1" dirty="0">
              <a:solidFill>
                <a:srgbClr val="FF0000"/>
              </a:solidFill>
              <a:latin typeface="Calibri" panose="020F0502020204030204" pitchFamily="34" charset="0"/>
              <a:cs typeface="Calibri" panose="020F0502020204030204" pitchFamily="34" charset="0"/>
            </a:endParaRPr>
          </a:p>
          <a:p>
            <a:pPr algn="ctr" eaLnBrk="1" hangingPunct="1">
              <a:buClr>
                <a:srgbClr val="000000"/>
              </a:buClr>
              <a:buFont typeface="Arial" panose="020B0604020202020204" pitchFamily="34" charset="0"/>
              <a:buNone/>
            </a:pPr>
            <a:endParaRPr lang="en-US" altLang="en-US" sz="2400" b="1" dirty="0">
              <a:solidFill>
                <a:srgbClr val="FF0000"/>
              </a:solidFill>
              <a:cs typeface="Calibri" panose="020F0502020204030204" pitchFamily="34" charset="0"/>
            </a:endParaRPr>
          </a:p>
          <a:p>
            <a:pPr algn="ctr" eaLnBrk="1" hangingPunct="1">
              <a:buClr>
                <a:srgbClr val="000000"/>
              </a:buClr>
              <a:buFont typeface="Arial" panose="020B0604020202020204" pitchFamily="34" charset="0"/>
              <a:buNone/>
            </a:pPr>
            <a:endParaRPr lang="en-US" altLang="en-US" sz="1800" b="1" dirty="0">
              <a:solidFill>
                <a:srgbClr val="FF0000"/>
              </a:solidFill>
              <a:latin typeface="Calibri" panose="020F0502020204030204" pitchFamily="34" charset="0"/>
              <a:cs typeface="Calibri" panose="020F0502020204030204" pitchFamily="34" charset="0"/>
            </a:endParaRPr>
          </a:p>
          <a:p>
            <a:pPr algn="ctr" eaLnBrk="1" hangingPunct="1">
              <a:spcBef>
                <a:spcPct val="0"/>
              </a:spcBef>
              <a:buClr>
                <a:srgbClr val="000000"/>
              </a:buClr>
              <a:buFont typeface="Arial" panose="020B0604020202020204" pitchFamily="34" charset="0"/>
              <a:buNone/>
            </a:pPr>
            <a:endParaRPr lang="en-US" altLang="en-US" sz="1800" b="1" dirty="0">
              <a:solidFill>
                <a:srgbClr val="FF0000"/>
              </a:solidFill>
              <a:cs typeface="Calibri" panose="020F0502020204030204" pitchFamily="34" charset="0"/>
            </a:endParaRPr>
          </a:p>
        </p:txBody>
      </p:sp>
      <p:pic>
        <p:nvPicPr>
          <p:cNvPr id="4101" name="Google Shape;54;p13">
            <a:extLst>
              <a:ext uri="{FF2B5EF4-FFF2-40B4-BE49-F238E27FC236}">
                <a16:creationId xmlns:a16="http://schemas.microsoft.com/office/drawing/2014/main" id="{40EB5CB6-4D2F-440A-AAC9-59C1539982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78250"/>
            <a:ext cx="91440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76;p16">
            <a:extLst>
              <a:ext uri="{FF2B5EF4-FFF2-40B4-BE49-F238E27FC236}">
                <a16:creationId xmlns:a16="http://schemas.microsoft.com/office/drawing/2014/main" id="{D8BE2248-7552-4BAF-B983-AEEDCC0DEBAA}"/>
              </a:ext>
            </a:extLst>
          </p:cNvPr>
          <p:cNvPicPr preferRelativeResize="0">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58175" y="42862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C22588D-6CF0-48BE-89F5-8942740FA566}"/>
                  </a:ext>
                </a:extLst>
              </p:cNvPr>
              <p:cNvSpPr txBox="1"/>
              <p:nvPr/>
            </p:nvSpPr>
            <p:spPr>
              <a:xfrm>
                <a:off x="-12399" y="452805"/>
                <a:ext cx="4572000" cy="6923690"/>
              </a:xfrm>
              <a:prstGeom prst="rect">
                <a:avLst/>
              </a:prstGeom>
              <a:noFill/>
            </p:spPr>
            <p:txBody>
              <a:bodyPr wrap="square">
                <a:spAutoFit/>
              </a:bodyPr>
              <a:lstStyle/>
              <a:p>
                <a:pPr marL="285750" indent="-285750">
                  <a:buFont typeface="Wingdings" panose="05000000000000000000" pitchFamily="2" charset="2"/>
                  <a:buChar char="Ø"/>
                </a:pPr>
                <a:r>
                  <a:rPr lang="en-US" b="1" u="sng" dirty="0">
                    <a:latin typeface="+mn-lt"/>
                  </a:rPr>
                  <a:t>According to convention, in cell representation the anode is kept on the left and cathode on the right side</a:t>
                </a:r>
                <a:r>
                  <a:rPr lang="en-US" dirty="0">
                    <a:latin typeface="+mn-lt"/>
                  </a:rPr>
                  <a:t>. </a:t>
                </a:r>
                <a:r>
                  <a:rPr lang="en-US" b="1" u="sng" dirty="0">
                    <a:latin typeface="+mn-lt"/>
                  </a:rPr>
                  <a:t>For a cathode first metal ion symbol is written, then single vertical line followed by symbol of the metal .For Anode it is the reverse. Physical state of the species is written in brackets</a:t>
                </a:r>
                <a:r>
                  <a:rPr lang="en-IN" b="1" u="sng"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IN" dirty="0">
                    <a:effectLst/>
                    <a:latin typeface="Calibri" panose="020F0502020204030204" pitchFamily="34" charset="0"/>
                    <a:ea typeface="Times New Roman" panose="02020603050405020304" pitchFamily="18" charset="0"/>
                    <a:cs typeface="Times New Roman" panose="02020603050405020304" pitchFamily="18" charset="0"/>
                  </a:rPr>
                  <a:t>Cathode:</a:t>
                </a:r>
                <a14:m>
                  <m:oMath xmlns:m="http://schemas.openxmlformats.org/officeDocument/2006/math">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IN"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IN" i="1">
                            <a:effectLst/>
                            <a:latin typeface="Cambria Math" panose="02040503050406030204" pitchFamily="18" charset="0"/>
                            <a:ea typeface="Calibri" panose="020F0502020204030204" pitchFamily="34" charset="0"/>
                            <a:cs typeface="Times New Roman" panose="02020603050405020304" pitchFamily="18" charset="0"/>
                          </a:rPr>
                          <m:t>𝑛</m:t>
                        </m:r>
                        <m:r>
                          <a:rPr lang="en-IN" i="1">
                            <a:effectLst/>
                            <a:latin typeface="Cambria Math" panose="02040503050406030204" pitchFamily="18" charset="0"/>
                            <a:ea typeface="Calibri" panose="020F0502020204030204" pitchFamily="34" charset="0"/>
                            <a:cs typeface="Times New Roman" panose="02020603050405020304" pitchFamily="18" charset="0"/>
                          </a:rPr>
                          <m:t>+</m:t>
                        </m:r>
                      </m:sup>
                    </m:sSup>
                    <m:r>
                      <a:rPr lang="en-IN" i="1">
                        <a:effectLst/>
                        <a:latin typeface="Cambria Math" panose="02040503050406030204" pitchFamily="18" charset="0"/>
                        <a:ea typeface="Calibri" panose="020F0502020204030204" pitchFamily="34" charset="0"/>
                        <a:cs typeface="Times New Roman" panose="02020603050405020304" pitchFamily="18" charset="0"/>
                      </a:rPr>
                      <m:t>(</m:t>
                    </m:r>
                    <m:r>
                      <a:rPr lang="en-IN" i="1">
                        <a:effectLst/>
                        <a:latin typeface="Cambria Math" panose="02040503050406030204" pitchFamily="18" charset="0"/>
                        <a:ea typeface="Calibri" panose="020F0502020204030204" pitchFamily="34" charset="0"/>
                        <a:cs typeface="Times New Roman" panose="02020603050405020304" pitchFamily="18" charset="0"/>
                      </a:rPr>
                      <m:t>𝑎𝑞</m:t>
                    </m:r>
                    <m:r>
                      <a:rPr lang="en-IN"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IN" dirty="0">
                    <a:effectLst/>
                    <a:latin typeface="Calibri" panose="020F0502020204030204" pitchFamily="34" charset="0"/>
                    <a:ea typeface="Times New Roman" panose="02020603050405020304" pitchFamily="18" charset="0"/>
                    <a:cs typeface="Calibri" panose="020F0502020204030204" pitchFamily="34" charset="0"/>
                  </a:rPr>
                  <a:t>│</a:t>
                </a:r>
                <a:r>
                  <a:rPr lang="en-IN" dirty="0">
                    <a:effectLst/>
                    <a:latin typeface="Calibri" panose="020F0502020204030204" pitchFamily="34" charset="0"/>
                    <a:ea typeface="Times New Roman" panose="02020603050405020304" pitchFamily="18" charset="0"/>
                    <a:cs typeface="Times New Roman" panose="02020603050405020304" pitchFamily="18" charset="0"/>
                  </a:rPr>
                  <a:t>M(s)</a:t>
                </a:r>
                <a:br>
                  <a:rPr lang="en-IN" dirty="0">
                    <a:effectLst/>
                    <a:latin typeface="Calibri" panose="020F0502020204030204" pitchFamily="34" charset="0"/>
                    <a:ea typeface="Times New Roman" panose="02020603050405020304" pitchFamily="18" charset="0"/>
                    <a:cs typeface="Times New Roman" panose="02020603050405020304" pitchFamily="18" charset="0"/>
                  </a:rPr>
                </a:br>
                <a:r>
                  <a:rPr lang="en-IN" dirty="0">
                    <a:effectLst/>
                    <a:latin typeface="Calibri" panose="020F0502020204030204" pitchFamily="34" charset="0"/>
                    <a:ea typeface="Times New Roman" panose="02020603050405020304" pitchFamily="18" charset="0"/>
                    <a:cs typeface="Times New Roman" panose="02020603050405020304" pitchFamily="18" charset="0"/>
                  </a:rPr>
                  <a:t> Anode: M(s)</a:t>
                </a:r>
                <a:r>
                  <a:rPr lang="en-IN" dirty="0">
                    <a:effectLst/>
                    <a:latin typeface="Calibri" panose="020F0502020204030204" pitchFamily="34" charset="0"/>
                    <a:ea typeface="Times New Roman" panose="02020603050405020304" pitchFamily="18" charset="0"/>
                    <a:cs typeface="Calibri" panose="020F0502020204030204" pitchFamily="34" charset="0"/>
                  </a:rPr>
                  <a:t> │</a:t>
                </a:r>
                <a:r>
                  <a:rPr lang="en-IN"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IN" i="1">
                            <a:effectLst/>
                            <a:latin typeface="Cambria Math" panose="02040503050406030204" pitchFamily="18" charset="0"/>
                            <a:ea typeface="Calibri" panose="020F0502020204030204" pitchFamily="34" charset="0"/>
                            <a:cs typeface="Times New Roman" panose="02020603050405020304" pitchFamily="18" charset="0"/>
                          </a:rPr>
                        </m:ctrlPr>
                      </m:sSupPr>
                      <m:e>
                        <m:r>
                          <a:rPr lang="en-IN" i="1">
                            <a:effectLst/>
                            <a:latin typeface="Cambria Math" panose="02040503050406030204" pitchFamily="18" charset="0"/>
                            <a:ea typeface="Calibri" panose="020F0502020204030204" pitchFamily="34" charset="0"/>
                            <a:cs typeface="Times New Roman" panose="02020603050405020304" pitchFamily="18" charset="0"/>
                          </a:rPr>
                          <m:t>𝑀</m:t>
                        </m:r>
                      </m:e>
                      <m:sup>
                        <m:r>
                          <a:rPr lang="en-IN" i="1">
                            <a:effectLst/>
                            <a:latin typeface="Cambria Math" panose="02040503050406030204" pitchFamily="18" charset="0"/>
                            <a:ea typeface="Calibri" panose="020F0502020204030204" pitchFamily="34" charset="0"/>
                            <a:cs typeface="Times New Roman" panose="02020603050405020304" pitchFamily="18" charset="0"/>
                          </a:rPr>
                          <m:t>𝑛</m:t>
                        </m:r>
                        <m:r>
                          <a:rPr lang="en-IN" i="1">
                            <a:effectLst/>
                            <a:latin typeface="Cambria Math" panose="02040503050406030204" pitchFamily="18" charset="0"/>
                            <a:ea typeface="Calibri" panose="020F0502020204030204" pitchFamily="34" charset="0"/>
                            <a:cs typeface="Times New Roman" panose="02020603050405020304" pitchFamily="18" charset="0"/>
                          </a:rPr>
                          <m:t>+</m:t>
                        </m:r>
                      </m:sup>
                    </m:sSup>
                    <m:r>
                      <a:rPr lang="en-IN" i="1">
                        <a:effectLst/>
                        <a:latin typeface="Cambria Math" panose="02040503050406030204" pitchFamily="18" charset="0"/>
                        <a:ea typeface="Calibri" panose="020F0502020204030204" pitchFamily="34" charset="0"/>
                        <a:cs typeface="Times New Roman" panose="02020603050405020304" pitchFamily="18" charset="0"/>
                      </a:rPr>
                      <m:t>(</m:t>
                    </m:r>
                    <m:r>
                      <a:rPr lang="en-IN" i="1">
                        <a:effectLst/>
                        <a:latin typeface="Cambria Math" panose="02040503050406030204" pitchFamily="18" charset="0"/>
                        <a:ea typeface="Calibri" panose="020F0502020204030204" pitchFamily="34" charset="0"/>
                        <a:cs typeface="Times New Roman" panose="02020603050405020304" pitchFamily="18" charset="0"/>
                      </a:rPr>
                      <m:t>𝑎𝑞</m:t>
                    </m:r>
                    <m:r>
                      <a:rPr lang="en-IN"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dirty="0"/>
              </a:p>
              <a:p>
                <a:pPr marL="285750" indent="-285750">
                  <a:lnSpc>
                    <a:spcPct val="107000"/>
                  </a:lnSpc>
                  <a:spcAft>
                    <a:spcPts val="800"/>
                  </a:spcAft>
                  <a:buFont typeface="Wingdings" panose="05000000000000000000" pitchFamily="2" charset="2"/>
                  <a:buChar char="Ø"/>
                </a:pPr>
                <a:r>
                  <a:rPr lang="en-US" u="sng" dirty="0">
                    <a:latin typeface="+mn-lt"/>
                  </a:rPr>
                  <a:t>Notation for Anode is written first ,then double vertical line then  followed by notation of Cathode</a:t>
                </a:r>
              </a:p>
              <a:p>
                <a:pPr marL="285750" indent="-285750">
                  <a:lnSpc>
                    <a:spcPct val="107000"/>
                  </a:lnSpc>
                  <a:spcAft>
                    <a:spcPts val="800"/>
                  </a:spcAft>
                  <a:buFont typeface="Wingdings" panose="05000000000000000000" pitchFamily="2" charset="2"/>
                  <a:buChar char="Ø"/>
                </a:pPr>
                <a:endParaRPr lang="en-US" dirty="0">
                  <a:latin typeface="+mn-lt"/>
                </a:endParaRPr>
              </a:p>
              <a:p>
                <a:pPr>
                  <a:lnSpc>
                    <a:spcPct val="107000"/>
                  </a:lnSpc>
                  <a:spcAft>
                    <a:spcPts val="800"/>
                  </a:spcAft>
                </a:pPr>
                <a:endParaRPr lang="en-US" dirty="0">
                  <a:latin typeface="+mn-lt"/>
                </a:endParaRPr>
              </a:p>
              <a:p>
                <a:pPr marL="285750" indent="-285750">
                  <a:buFont typeface="Wingdings" panose="05000000000000000000" pitchFamily="2" charset="2"/>
                  <a:buChar char="Ø"/>
                </a:pPr>
                <a:r>
                  <a:rPr lang="en-US" dirty="0">
                    <a:latin typeface="+mn-lt"/>
                  </a:rPr>
                  <a:t>Single vertical line is given between the metal and the electrolytic solution and a double vertical line put between the two electrolytes which represent salt bridge. </a:t>
                </a:r>
              </a:p>
              <a:p>
                <a:pPr marL="285750" indent="-285750">
                  <a:buFont typeface="Wingdings" panose="05000000000000000000" pitchFamily="2" charset="2"/>
                  <a:buChar char="Ø"/>
                </a:pPr>
                <a:r>
                  <a:rPr lang="en-US" dirty="0">
                    <a:latin typeface="+mn-lt"/>
                  </a:rPr>
                  <a:t>The conc. of the electrolytic solution is written within bracket after the symbol of the ion. </a:t>
                </a:r>
              </a:p>
              <a:p>
                <a:pPr marL="285750" indent="-285750">
                  <a:buFont typeface="Wingdings" panose="05000000000000000000" pitchFamily="2" charset="2"/>
                  <a:buChar char="Ø"/>
                </a:pPr>
                <a:endParaRPr lang="en-US" dirty="0">
                  <a:latin typeface="+mn-lt"/>
                </a:endParaRP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mc:Choice>
        <mc:Fallback xmlns="">
          <p:sp>
            <p:nvSpPr>
              <p:cNvPr id="6" name="TextBox 5">
                <a:extLst>
                  <a:ext uri="{FF2B5EF4-FFF2-40B4-BE49-F238E27FC236}">
                    <a16:creationId xmlns:a16="http://schemas.microsoft.com/office/drawing/2014/main" id="{0C22588D-6CF0-48BE-89F5-8942740FA566}"/>
                  </a:ext>
                </a:extLst>
              </p:cNvPr>
              <p:cNvSpPr txBox="1">
                <a:spLocks noRot="1" noChangeAspect="1" noMove="1" noResize="1" noEditPoints="1" noAdjustHandles="1" noChangeArrowheads="1" noChangeShapeType="1" noTextEdit="1"/>
              </p:cNvSpPr>
              <p:nvPr/>
            </p:nvSpPr>
            <p:spPr>
              <a:xfrm>
                <a:off x="-12399" y="452805"/>
                <a:ext cx="4572000" cy="6923690"/>
              </a:xfrm>
              <a:prstGeom prst="rect">
                <a:avLst/>
              </a:prstGeom>
              <a:blipFill>
                <a:blip r:embed="rId4"/>
                <a:stretch>
                  <a:fillRect l="-267" t="-88" r="-533"/>
                </a:stretch>
              </a:blipFill>
            </p:spPr>
            <p:txBody>
              <a:bodyPr/>
              <a:lstStyle/>
              <a:p>
                <a:r>
                  <a:rPr lang="en-IN">
                    <a:noFill/>
                  </a:rPr>
                  <a:t> </a:t>
                </a:r>
              </a:p>
            </p:txBody>
          </p:sp>
        </mc:Fallback>
      </mc:AlternateContent>
      <p:sp>
        <p:nvSpPr>
          <p:cNvPr id="2" name="TextBox 1">
            <a:extLst>
              <a:ext uri="{FF2B5EF4-FFF2-40B4-BE49-F238E27FC236}">
                <a16:creationId xmlns:a16="http://schemas.microsoft.com/office/drawing/2014/main" id="{72FC3504-4018-4C7C-BE7A-9D46F49B4159}"/>
              </a:ext>
            </a:extLst>
          </p:cNvPr>
          <p:cNvSpPr txBox="1"/>
          <p:nvPr/>
        </p:nvSpPr>
        <p:spPr>
          <a:xfrm>
            <a:off x="549349" y="5543"/>
            <a:ext cx="8494633" cy="307777"/>
          </a:xfrm>
          <a:prstGeom prst="rect">
            <a:avLst/>
          </a:prstGeom>
          <a:noFill/>
        </p:spPr>
        <p:txBody>
          <a:bodyPr wrap="none" rtlCol="0">
            <a:spAutoFit/>
          </a:bodyPr>
          <a:lstStyle/>
          <a:p>
            <a:r>
              <a:rPr lang="en-US" b="1" u="sng" dirty="0">
                <a:solidFill>
                  <a:srgbClr val="FF0000"/>
                </a:solidFill>
              </a:rPr>
              <a:t>Lecture-02:Cell </a:t>
            </a:r>
            <a:r>
              <a:rPr lang="en-US" b="1" u="sng" dirty="0" err="1">
                <a:solidFill>
                  <a:srgbClr val="FF0000"/>
                </a:solidFill>
              </a:rPr>
              <a:t>Representation,Measurement</a:t>
            </a:r>
            <a:r>
              <a:rPr lang="en-US" b="1" u="sng" dirty="0">
                <a:solidFill>
                  <a:srgbClr val="FF0000"/>
                </a:solidFill>
              </a:rPr>
              <a:t> of Electrode </a:t>
            </a:r>
            <a:r>
              <a:rPr lang="en-US" b="1" u="sng" dirty="0" err="1">
                <a:solidFill>
                  <a:srgbClr val="FF0000"/>
                </a:solidFill>
              </a:rPr>
              <a:t>potential;Standard</a:t>
            </a:r>
            <a:r>
              <a:rPr lang="en-US" b="1" u="sng" dirty="0">
                <a:solidFill>
                  <a:srgbClr val="FF0000"/>
                </a:solidFill>
              </a:rPr>
              <a:t> Hydrogen Electrode</a:t>
            </a:r>
            <a:endParaRPr lang="en-IN" b="1" u="sng" dirty="0">
              <a:solidFill>
                <a:srgbClr val="FF0000"/>
              </a:solidFill>
            </a:endParaRPr>
          </a:p>
        </p:txBody>
      </p:sp>
      <p:sp>
        <p:nvSpPr>
          <p:cNvPr id="8" name="TextBox 7">
            <a:extLst>
              <a:ext uri="{FF2B5EF4-FFF2-40B4-BE49-F238E27FC236}">
                <a16:creationId xmlns:a16="http://schemas.microsoft.com/office/drawing/2014/main" id="{D1D747B2-A58E-4041-A32F-0DFB7D3F1779}"/>
              </a:ext>
            </a:extLst>
          </p:cNvPr>
          <p:cNvSpPr txBox="1"/>
          <p:nvPr/>
        </p:nvSpPr>
        <p:spPr>
          <a:xfrm>
            <a:off x="2037672" y="231426"/>
            <a:ext cx="4572000" cy="307777"/>
          </a:xfrm>
          <a:prstGeom prst="rect">
            <a:avLst/>
          </a:prstGeom>
          <a:noFill/>
        </p:spPr>
        <p:txBody>
          <a:bodyPr wrap="square">
            <a:spAutoFit/>
          </a:bodyPr>
          <a:lstStyle/>
          <a:p>
            <a:r>
              <a:rPr lang="en-US" b="1" u="sng" dirty="0">
                <a:solidFill>
                  <a:srgbClr val="FF0000"/>
                </a:solidFill>
                <a:latin typeface="+mn-lt"/>
              </a:rPr>
              <a:t>CELL REPRESENTATION OR CELL NOTATION</a:t>
            </a:r>
            <a:endParaRPr lang="en-IN" dirty="0">
              <a:latin typeface="+mn-lt"/>
            </a:endParaRPr>
          </a:p>
        </p:txBody>
      </p:sp>
      <p:pic>
        <p:nvPicPr>
          <p:cNvPr id="9" name="Picture 8">
            <a:extLst>
              <a:ext uri="{FF2B5EF4-FFF2-40B4-BE49-F238E27FC236}">
                <a16:creationId xmlns:a16="http://schemas.microsoft.com/office/drawing/2014/main" id="{AFBF8510-9A4B-46F3-A4D2-760AF1F765CA}"/>
              </a:ext>
            </a:extLst>
          </p:cNvPr>
          <p:cNvPicPr/>
          <p:nvPr/>
        </p:nvPicPr>
        <p:blipFill>
          <a:blip r:embed="rId5"/>
          <a:stretch>
            <a:fillRect/>
          </a:stretch>
        </p:blipFill>
        <p:spPr>
          <a:xfrm>
            <a:off x="4381321" y="512456"/>
            <a:ext cx="3174381" cy="307777"/>
          </a:xfrm>
          <a:prstGeom prst="rect">
            <a:avLst/>
          </a:prstGeom>
        </p:spPr>
      </p:pic>
      <p:sp>
        <p:nvSpPr>
          <p:cNvPr id="12" name="TextBox 11">
            <a:extLst>
              <a:ext uri="{FF2B5EF4-FFF2-40B4-BE49-F238E27FC236}">
                <a16:creationId xmlns:a16="http://schemas.microsoft.com/office/drawing/2014/main" id="{D15A7C83-23C3-4013-9F12-42BF7754959F}"/>
              </a:ext>
            </a:extLst>
          </p:cNvPr>
          <p:cNvSpPr txBox="1"/>
          <p:nvPr/>
        </p:nvSpPr>
        <p:spPr>
          <a:xfrm>
            <a:off x="4433942" y="534473"/>
            <a:ext cx="4850780" cy="4902368"/>
          </a:xfrm>
          <a:prstGeom prst="rect">
            <a:avLst/>
          </a:prstGeom>
          <a:noFill/>
        </p:spPr>
        <p:txBody>
          <a:bodyPr wrap="square">
            <a:spAutoFit/>
          </a:bodyPr>
          <a:lstStyle/>
          <a:p>
            <a:pPr>
              <a:lnSpc>
                <a:spcPct val="107000"/>
              </a:lnSpc>
              <a:spcAft>
                <a:spcPts val="800"/>
              </a:spcAft>
            </a:pP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effectLst/>
                <a:latin typeface="+mn-lt"/>
                <a:ea typeface="Calibri" panose="020F0502020204030204" pitchFamily="34" charset="0"/>
                <a:cs typeface="Times New Roman" panose="02020603050405020304" pitchFamily="18" charset="0"/>
              </a:rPr>
              <a:t>Cell Representation: </a:t>
            </a:r>
          </a:p>
          <a:p>
            <a:pPr>
              <a:lnSpc>
                <a:spcPct val="107000"/>
              </a:lnSpc>
              <a:spcAft>
                <a:spcPts val="800"/>
              </a:spcAft>
            </a:pPr>
            <a:r>
              <a:rPr lang="en-IN" sz="1600" dirty="0">
                <a:effectLst/>
                <a:latin typeface="+mn-lt"/>
                <a:ea typeface="Calibri" panose="020F0502020204030204" pitchFamily="34" charset="0"/>
                <a:cs typeface="Times New Roman" panose="02020603050405020304" pitchFamily="18" charset="0"/>
              </a:rPr>
              <a:t>Cell Potential:</a:t>
            </a:r>
          </a:p>
          <a:p>
            <a:pPr>
              <a:lnSpc>
                <a:spcPct val="107000"/>
              </a:lnSpc>
              <a:spcAft>
                <a:spcPts val="800"/>
              </a:spcAft>
            </a:pP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Cell Representation:</a:t>
            </a:r>
            <a:r>
              <a:rPr lang="en-IN" sz="1050" dirty="0">
                <a:effectLst/>
                <a:latin typeface="Calibri" panose="020F0502020204030204" pitchFamily="34"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Cell Potential:</a:t>
            </a: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baseline="30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Cell Representation:</a:t>
            </a:r>
            <a:r>
              <a:rPr lang="en-IN" sz="1050" dirty="0">
                <a:effectLst/>
                <a:latin typeface="Calibri" panose="020F0502020204030204" pitchFamily="34"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Cell Potential: </a:t>
            </a: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600" baseline="30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BCA8D27C-8713-439E-868B-4738B1F6F6FF}"/>
              </a:ext>
            </a:extLst>
          </p:cNvPr>
          <p:cNvGraphicFramePr>
            <a:graphicFrameLocks noChangeAspect="1"/>
          </p:cNvGraphicFramePr>
          <p:nvPr>
            <p:extLst>
              <p:ext uri="{D42A27DB-BD31-4B8C-83A1-F6EECF244321}">
                <p14:modId xmlns:p14="http://schemas.microsoft.com/office/powerpoint/2010/main" val="3339116054"/>
              </p:ext>
            </p:extLst>
          </p:nvPr>
        </p:nvGraphicFramePr>
        <p:xfrm>
          <a:off x="5934828" y="1211965"/>
          <a:ext cx="2661773" cy="438149"/>
        </p:xfrm>
        <a:graphic>
          <a:graphicData uri="http://schemas.openxmlformats.org/presentationml/2006/ole">
            <mc:AlternateContent xmlns:mc="http://schemas.openxmlformats.org/markup-compatibility/2006">
              <mc:Choice xmlns:v="urn:schemas-microsoft-com:vml" Requires="v">
                <p:oleObj spid="_x0000_s2049" name="Equation" r:id="rId6" imgW="1447560" imgH="266400" progId="Equation.DSMT4">
                  <p:embed/>
                </p:oleObj>
              </mc:Choice>
              <mc:Fallback>
                <p:oleObj name="Equation" r:id="rId6" imgW="1447560" imgH="266400" progId="Equation.DSMT4">
                  <p:embed/>
                  <p:pic>
                    <p:nvPicPr>
                      <p:cNvPr id="14" name="Object 13">
                        <a:extLst>
                          <a:ext uri="{FF2B5EF4-FFF2-40B4-BE49-F238E27FC236}">
                            <a16:creationId xmlns:a16="http://schemas.microsoft.com/office/drawing/2014/main" id="{BCA8D27C-8713-439E-868B-4738B1F6F6FF}"/>
                          </a:ext>
                        </a:extLst>
                      </p:cNvPr>
                      <p:cNvPicPr/>
                      <p:nvPr/>
                    </p:nvPicPr>
                    <p:blipFill>
                      <a:blip r:embed="rId7"/>
                      <a:stretch>
                        <a:fillRect/>
                      </a:stretch>
                    </p:blipFill>
                    <p:spPr>
                      <a:xfrm>
                        <a:off x="5934828" y="1211965"/>
                        <a:ext cx="2661773" cy="438149"/>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3955A259-6E27-492B-AC23-BF33C6D6FDE7}"/>
              </a:ext>
            </a:extLst>
          </p:cNvPr>
          <p:cNvPicPr/>
          <p:nvPr/>
        </p:nvPicPr>
        <p:blipFill>
          <a:blip r:embed="rId8"/>
          <a:stretch>
            <a:fillRect/>
          </a:stretch>
        </p:blipFill>
        <p:spPr>
          <a:xfrm>
            <a:off x="4433942" y="1741358"/>
            <a:ext cx="3069141" cy="328107"/>
          </a:xfrm>
          <a:prstGeom prst="rect">
            <a:avLst/>
          </a:prstGeom>
        </p:spPr>
      </p:pic>
      <p:graphicFrame>
        <p:nvGraphicFramePr>
          <p:cNvPr id="19" name="Object 18">
            <a:extLst>
              <a:ext uri="{FF2B5EF4-FFF2-40B4-BE49-F238E27FC236}">
                <a16:creationId xmlns:a16="http://schemas.microsoft.com/office/drawing/2014/main" id="{BE739C3A-6A27-491B-BDC1-DAE93981627C}"/>
              </a:ext>
            </a:extLst>
          </p:cNvPr>
          <p:cNvGraphicFramePr>
            <a:graphicFrameLocks noChangeAspect="1"/>
          </p:cNvGraphicFramePr>
          <p:nvPr>
            <p:extLst>
              <p:ext uri="{D42A27DB-BD31-4B8C-83A1-F6EECF244321}">
                <p14:modId xmlns:p14="http://schemas.microsoft.com/office/powerpoint/2010/main" val="3789174693"/>
              </p:ext>
            </p:extLst>
          </p:nvPr>
        </p:nvGraphicFramePr>
        <p:xfrm>
          <a:off x="5942221" y="2935403"/>
          <a:ext cx="2401076" cy="419522"/>
        </p:xfrm>
        <a:graphic>
          <a:graphicData uri="http://schemas.openxmlformats.org/presentationml/2006/ole">
            <mc:AlternateContent xmlns:mc="http://schemas.openxmlformats.org/markup-compatibility/2006">
              <mc:Choice xmlns:v="urn:schemas-microsoft-com:vml" Requires="v">
                <p:oleObj spid="_x0000_s2050" name="Equation" r:id="rId9" imgW="1434960" imgH="266400" progId="Equation.DSMT4">
                  <p:embed/>
                </p:oleObj>
              </mc:Choice>
              <mc:Fallback>
                <p:oleObj name="Equation" r:id="rId9" imgW="1434960" imgH="266400" progId="Equation.DSMT4">
                  <p:embed/>
                  <p:pic>
                    <p:nvPicPr>
                      <p:cNvPr id="19" name="Object 18">
                        <a:extLst>
                          <a:ext uri="{FF2B5EF4-FFF2-40B4-BE49-F238E27FC236}">
                            <a16:creationId xmlns:a16="http://schemas.microsoft.com/office/drawing/2014/main" id="{BE739C3A-6A27-491B-BDC1-DAE93981627C}"/>
                          </a:ext>
                        </a:extLst>
                      </p:cNvPr>
                      <p:cNvPicPr/>
                      <p:nvPr/>
                    </p:nvPicPr>
                    <p:blipFill>
                      <a:blip r:embed="rId10"/>
                      <a:stretch>
                        <a:fillRect/>
                      </a:stretch>
                    </p:blipFill>
                    <p:spPr>
                      <a:xfrm>
                        <a:off x="5942221" y="2935403"/>
                        <a:ext cx="2401076" cy="419522"/>
                      </a:xfrm>
                      <a:prstGeom prst="rect">
                        <a:avLst/>
                      </a:prstGeom>
                    </p:spPr>
                  </p:pic>
                </p:oleObj>
              </mc:Fallback>
            </mc:AlternateContent>
          </a:graphicData>
        </a:graphic>
      </p:graphicFrame>
      <p:pic>
        <p:nvPicPr>
          <p:cNvPr id="20" name="Picture 19" descr="Chart&#10;&#10;Description automatically generated with medium confidence">
            <a:extLst>
              <a:ext uri="{FF2B5EF4-FFF2-40B4-BE49-F238E27FC236}">
                <a16:creationId xmlns:a16="http://schemas.microsoft.com/office/drawing/2014/main" id="{46073CAB-7185-4AEF-A819-EFA27CE750FF}"/>
              </a:ext>
            </a:extLst>
          </p:cNvPr>
          <p:cNvPicPr/>
          <p:nvPr/>
        </p:nvPicPr>
        <p:blipFill>
          <a:blip r:embed="rId11"/>
          <a:stretch>
            <a:fillRect/>
          </a:stretch>
        </p:blipFill>
        <p:spPr>
          <a:xfrm>
            <a:off x="4381321" y="3330852"/>
            <a:ext cx="4572000" cy="844602"/>
          </a:xfrm>
          <a:prstGeom prst="rect">
            <a:avLst/>
          </a:prstGeom>
        </p:spPr>
      </p:pic>
      <p:graphicFrame>
        <p:nvGraphicFramePr>
          <p:cNvPr id="23" name="Object 22">
            <a:extLst>
              <a:ext uri="{FF2B5EF4-FFF2-40B4-BE49-F238E27FC236}">
                <a16:creationId xmlns:a16="http://schemas.microsoft.com/office/drawing/2014/main" id="{C4629C6B-1ABC-4AC2-B9F3-ECAFE85C9852}"/>
              </a:ext>
            </a:extLst>
          </p:cNvPr>
          <p:cNvGraphicFramePr>
            <a:graphicFrameLocks noChangeAspect="1"/>
          </p:cNvGraphicFramePr>
          <p:nvPr>
            <p:extLst>
              <p:ext uri="{D42A27DB-BD31-4B8C-83A1-F6EECF244321}">
                <p14:modId xmlns:p14="http://schemas.microsoft.com/office/powerpoint/2010/main" val="3054114974"/>
              </p:ext>
            </p:extLst>
          </p:nvPr>
        </p:nvGraphicFramePr>
        <p:xfrm>
          <a:off x="5700934" y="4509110"/>
          <a:ext cx="2557241" cy="445141"/>
        </p:xfrm>
        <a:graphic>
          <a:graphicData uri="http://schemas.openxmlformats.org/presentationml/2006/ole">
            <mc:AlternateContent xmlns:mc="http://schemas.openxmlformats.org/markup-compatibility/2006">
              <mc:Choice xmlns:v="urn:schemas-microsoft-com:vml" Requires="v">
                <p:oleObj spid="_x0000_s2051" name="Equation" r:id="rId12" imgW="1409400" imgH="266400" progId="Equation.DSMT4">
                  <p:embed/>
                </p:oleObj>
              </mc:Choice>
              <mc:Fallback>
                <p:oleObj name="Equation" r:id="rId12" imgW="1409400" imgH="266400" progId="Equation.DSMT4">
                  <p:embed/>
                  <p:pic>
                    <p:nvPicPr>
                      <p:cNvPr id="23" name="Object 22">
                        <a:extLst>
                          <a:ext uri="{FF2B5EF4-FFF2-40B4-BE49-F238E27FC236}">
                            <a16:creationId xmlns:a16="http://schemas.microsoft.com/office/drawing/2014/main" id="{C4629C6B-1ABC-4AC2-B9F3-ECAFE85C9852}"/>
                          </a:ext>
                        </a:extLst>
                      </p:cNvPr>
                      <p:cNvPicPr/>
                      <p:nvPr/>
                    </p:nvPicPr>
                    <p:blipFill>
                      <a:blip r:embed="rId13"/>
                      <a:stretch>
                        <a:fillRect/>
                      </a:stretch>
                    </p:blipFill>
                    <p:spPr>
                      <a:xfrm>
                        <a:off x="5700934" y="4509110"/>
                        <a:ext cx="2557241" cy="445141"/>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B508B830-DA74-4DA3-BCEE-0328E2536D30}"/>
              </a:ext>
            </a:extLst>
          </p:cNvPr>
          <p:cNvPicPr>
            <a:picLocks noChangeAspect="1"/>
          </p:cNvPicPr>
          <p:nvPr/>
        </p:nvPicPr>
        <p:blipFill>
          <a:blip r:embed="rId14"/>
          <a:stretch>
            <a:fillRect/>
          </a:stretch>
        </p:blipFill>
        <p:spPr>
          <a:xfrm>
            <a:off x="4559601" y="2046408"/>
            <a:ext cx="2750453" cy="602113"/>
          </a:xfrm>
          <a:prstGeom prst="rect">
            <a:avLst/>
          </a:prstGeom>
        </p:spPr>
      </p:pic>
      <p:pic>
        <p:nvPicPr>
          <p:cNvPr id="27" name="Picture 26">
            <a:extLst>
              <a:ext uri="{FF2B5EF4-FFF2-40B4-BE49-F238E27FC236}">
                <a16:creationId xmlns:a16="http://schemas.microsoft.com/office/drawing/2014/main" id="{F772344B-DF8A-424E-91B5-7AF189741F67}"/>
              </a:ext>
            </a:extLst>
          </p:cNvPr>
          <p:cNvPicPr>
            <a:picLocks noChangeAspect="1"/>
          </p:cNvPicPr>
          <p:nvPr/>
        </p:nvPicPr>
        <p:blipFill>
          <a:blip r:embed="rId15"/>
          <a:stretch>
            <a:fillRect/>
          </a:stretch>
        </p:blipFill>
        <p:spPr>
          <a:xfrm>
            <a:off x="64765" y="2678526"/>
            <a:ext cx="4417671" cy="674953"/>
          </a:xfrm>
          <a:prstGeom prst="rect">
            <a:avLst/>
          </a:prstGeom>
        </p:spPr>
      </p:pic>
      <p:sp>
        <p:nvSpPr>
          <p:cNvPr id="30" name="TextBox 29">
            <a:extLst>
              <a:ext uri="{FF2B5EF4-FFF2-40B4-BE49-F238E27FC236}">
                <a16:creationId xmlns:a16="http://schemas.microsoft.com/office/drawing/2014/main" id="{1169C681-D33E-4044-9A45-9DDCAEB8A7B5}"/>
              </a:ext>
            </a:extLst>
          </p:cNvPr>
          <p:cNvSpPr txBox="1"/>
          <p:nvPr/>
        </p:nvSpPr>
        <p:spPr>
          <a:xfrm>
            <a:off x="6171152" y="884089"/>
            <a:ext cx="2872830" cy="311239"/>
          </a:xfrm>
          <a:prstGeom prst="rect">
            <a:avLst/>
          </a:prstGeom>
          <a:noFill/>
        </p:spPr>
        <p:txBody>
          <a:bodyPr wrap="square">
            <a:spAutoFit/>
          </a:bodyPr>
          <a:lstStyle/>
          <a:p>
            <a:pPr>
              <a:lnSpc>
                <a:spcPct val="107000"/>
              </a:lnSpc>
              <a:spcAft>
                <a:spcPts val="800"/>
              </a:spcAft>
            </a:pPr>
            <a:r>
              <a:rPr lang="en-IN" sz="1400" dirty="0">
                <a:effectLst/>
                <a:latin typeface="Calibri" panose="020F0502020204030204" pitchFamily="34" charset="0"/>
                <a:ea typeface="Calibri" panose="020F0502020204030204" pitchFamily="34" charset="0"/>
                <a:cs typeface="Calibri" panose="020F0502020204030204" pitchFamily="34" charset="0"/>
              </a:rPr>
              <a:t>Zn(s)</a:t>
            </a:r>
            <a:r>
              <a:rPr lang="en-IN" sz="1400" dirty="0">
                <a:effectLst/>
                <a:latin typeface="Calibri" panose="020F0502020204030204" pitchFamily="34" charset="0"/>
                <a:ea typeface="Times New Roman" panose="02020603050405020304" pitchFamily="18" charset="0"/>
                <a:cs typeface="Calibri" panose="020F0502020204030204" pitchFamily="34" charset="0"/>
              </a:rPr>
              <a:t>│Zn</a:t>
            </a:r>
            <a:r>
              <a:rPr lang="en-IN" sz="14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IN" sz="14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err="1">
                <a:effectLst/>
                <a:latin typeface="Calibri" panose="020F0502020204030204" pitchFamily="34" charset="0"/>
                <a:ea typeface="Times New Roman" panose="02020603050405020304" pitchFamily="18" charset="0"/>
                <a:cs typeface="Calibri" panose="020F0502020204030204" pitchFamily="34" charset="0"/>
              </a:rPr>
              <a:t>aq</a:t>
            </a:r>
            <a:r>
              <a:rPr lang="en-IN" sz="14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 </a:t>
            </a:r>
            <a:r>
              <a:rPr lang="en-IN" sz="1400" dirty="0">
                <a:effectLst/>
                <a:latin typeface="Calibri" panose="020F0502020204030204" pitchFamily="34" charset="0"/>
                <a:ea typeface="Calibri" panose="020F0502020204030204" pitchFamily="34" charset="0"/>
                <a:cs typeface="Calibri" panose="020F0502020204030204" pitchFamily="34" charset="0"/>
              </a:rPr>
              <a:t>Cu</a:t>
            </a:r>
            <a:r>
              <a:rPr lang="en-IN" sz="1400" baseline="30000" dirty="0">
                <a:effectLst/>
                <a:latin typeface="Calibri" panose="020F0502020204030204" pitchFamily="34" charset="0"/>
                <a:ea typeface="Calibri" panose="020F0502020204030204" pitchFamily="34" charset="0"/>
                <a:cs typeface="Calibri" panose="020F0502020204030204" pitchFamily="34" charset="0"/>
              </a:rPr>
              <a:t>2+</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err="1">
                <a:effectLst/>
                <a:latin typeface="Calibri" panose="020F0502020204030204" pitchFamily="34" charset="0"/>
                <a:ea typeface="Calibri" panose="020F0502020204030204" pitchFamily="34" charset="0"/>
                <a:cs typeface="Calibri" panose="020F0502020204030204" pitchFamily="34" charset="0"/>
              </a:rPr>
              <a:t>aq</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│Cu(s)</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id="{33E04D3F-9929-4F9C-BFA8-309DA97FBB8A}"/>
              </a:ext>
            </a:extLst>
          </p:cNvPr>
          <p:cNvSpPr txBox="1"/>
          <p:nvPr/>
        </p:nvSpPr>
        <p:spPr>
          <a:xfrm>
            <a:off x="6157110" y="2607527"/>
            <a:ext cx="2989235" cy="311239"/>
          </a:xfrm>
          <a:prstGeom prst="rect">
            <a:avLst/>
          </a:prstGeom>
          <a:noFill/>
        </p:spPr>
        <p:txBody>
          <a:bodyPr wrap="square">
            <a:spAutoFit/>
          </a:bodyPr>
          <a:lstStyle/>
          <a:p>
            <a:pPr>
              <a:lnSpc>
                <a:spcPct val="107000"/>
              </a:lnSpc>
              <a:spcAft>
                <a:spcPts val="800"/>
              </a:spcAft>
            </a:pPr>
            <a:r>
              <a:rPr lang="en-IN" sz="1400" dirty="0">
                <a:effectLst/>
                <a:latin typeface="Calibri" panose="020F0502020204030204" pitchFamily="34" charset="0"/>
                <a:ea typeface="Times New Roman" panose="02020603050405020304" pitchFamily="18" charset="0"/>
                <a:cs typeface="Calibri" panose="020F0502020204030204" pitchFamily="34" charset="0"/>
              </a:rPr>
              <a:t>Cu(s) │</a:t>
            </a:r>
            <a:r>
              <a:rPr lang="en-IN" sz="1400" dirty="0">
                <a:effectLst/>
                <a:latin typeface="Calibri" panose="020F0502020204030204" pitchFamily="34" charset="0"/>
                <a:ea typeface="Calibri" panose="020F0502020204030204" pitchFamily="34" charset="0"/>
                <a:cs typeface="Calibri" panose="020F0502020204030204" pitchFamily="34" charset="0"/>
              </a:rPr>
              <a:t> Cu</a:t>
            </a:r>
            <a:r>
              <a:rPr lang="en-IN" sz="1400" baseline="30000" dirty="0">
                <a:effectLst/>
                <a:latin typeface="Calibri" panose="020F0502020204030204" pitchFamily="34" charset="0"/>
                <a:ea typeface="Calibri" panose="020F0502020204030204" pitchFamily="34" charset="0"/>
                <a:cs typeface="Calibri" panose="020F0502020204030204" pitchFamily="34" charset="0"/>
              </a:rPr>
              <a:t>2+</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err="1">
                <a:effectLst/>
                <a:latin typeface="Calibri" panose="020F0502020204030204" pitchFamily="34" charset="0"/>
                <a:ea typeface="Calibri" panose="020F0502020204030204" pitchFamily="34" charset="0"/>
                <a:cs typeface="Calibri" panose="020F0502020204030204" pitchFamily="34" charset="0"/>
              </a:rPr>
              <a:t>aq</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 Ag</a:t>
            </a:r>
            <a:r>
              <a:rPr lang="en-IN" sz="1400" baseline="300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err="1">
                <a:effectLst/>
                <a:latin typeface="Calibri" panose="020F0502020204030204" pitchFamily="34" charset="0"/>
                <a:ea typeface="Times New Roman" panose="02020603050405020304" pitchFamily="18" charset="0"/>
                <a:cs typeface="Calibri" panose="020F0502020204030204" pitchFamily="34" charset="0"/>
              </a:rPr>
              <a:t>aq</a:t>
            </a:r>
            <a:r>
              <a:rPr lang="en-IN" sz="1400" dirty="0">
                <a:effectLst/>
                <a:latin typeface="Calibri" panose="020F0502020204030204" pitchFamily="34" charset="0"/>
                <a:ea typeface="Times New Roman" panose="02020603050405020304" pitchFamily="18" charset="0"/>
                <a:cs typeface="Calibri" panose="020F0502020204030204" pitchFamily="34" charset="0"/>
              </a:rPr>
              <a:t>)│Ag(s)</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0D0AFB3E-60E6-4792-9B93-8D4076EEA7D4}"/>
              </a:ext>
            </a:extLst>
          </p:cNvPr>
          <p:cNvSpPr txBox="1"/>
          <p:nvPr/>
        </p:nvSpPr>
        <p:spPr>
          <a:xfrm>
            <a:off x="6160209" y="4160424"/>
            <a:ext cx="2849750" cy="311239"/>
          </a:xfrm>
          <a:prstGeom prst="rect">
            <a:avLst/>
          </a:prstGeom>
          <a:noFill/>
        </p:spPr>
        <p:txBody>
          <a:bodyPr wrap="square">
            <a:spAutoFit/>
          </a:bodyPr>
          <a:lstStyle/>
          <a:p>
            <a:pPr>
              <a:lnSpc>
                <a:spcPct val="107000"/>
              </a:lnSpc>
              <a:spcAft>
                <a:spcPts val="800"/>
              </a:spcAft>
            </a:pPr>
            <a:r>
              <a:rPr lang="en-IN" sz="1400" dirty="0">
                <a:effectLst/>
                <a:latin typeface="Calibri" panose="020F0502020204030204" pitchFamily="34" charset="0"/>
                <a:ea typeface="Calibri" panose="020F0502020204030204" pitchFamily="34" charset="0"/>
                <a:cs typeface="Calibri" panose="020F0502020204030204" pitchFamily="34" charset="0"/>
              </a:rPr>
              <a:t>Zn(s)</a:t>
            </a:r>
            <a:r>
              <a:rPr lang="en-IN" sz="1400" dirty="0">
                <a:effectLst/>
                <a:latin typeface="Calibri" panose="020F0502020204030204" pitchFamily="34" charset="0"/>
                <a:ea typeface="Times New Roman" panose="02020603050405020304" pitchFamily="18" charset="0"/>
                <a:cs typeface="Calibri" panose="020F0502020204030204" pitchFamily="34" charset="0"/>
              </a:rPr>
              <a:t>│Zn</a:t>
            </a:r>
            <a:r>
              <a:rPr lang="en-IN" sz="1400" baseline="30000" dirty="0">
                <a:effectLst/>
                <a:latin typeface="Calibri" panose="020F0502020204030204" pitchFamily="34" charset="0"/>
                <a:ea typeface="Times New Roman" panose="02020603050405020304" pitchFamily="18" charset="0"/>
                <a:cs typeface="Calibri" panose="020F0502020204030204" pitchFamily="34" charset="0"/>
              </a:rPr>
              <a:t>2+</a:t>
            </a:r>
            <a:r>
              <a:rPr lang="en-IN" sz="14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err="1">
                <a:effectLst/>
                <a:latin typeface="Calibri" panose="020F0502020204030204" pitchFamily="34" charset="0"/>
                <a:ea typeface="Times New Roman" panose="02020603050405020304" pitchFamily="18" charset="0"/>
                <a:cs typeface="Calibri" panose="020F0502020204030204" pitchFamily="34" charset="0"/>
              </a:rPr>
              <a:t>aq</a:t>
            </a:r>
            <a:r>
              <a:rPr lang="en-IN" sz="1400" dirty="0">
                <a:effectLst/>
                <a:latin typeface="Calibri" panose="020F0502020204030204" pitchFamily="34" charset="0"/>
                <a:ea typeface="Times New Roman" panose="02020603050405020304" pitchFamily="18" charset="0"/>
                <a:cs typeface="Calibri" panose="020F0502020204030204" pitchFamily="34" charset="0"/>
              </a:rPr>
              <a:t>)</a:t>
            </a:r>
            <a:r>
              <a:rPr lang="en-IN"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 </a:t>
            </a:r>
            <a:r>
              <a:rPr lang="en-IN" sz="1400" dirty="0">
                <a:effectLst/>
                <a:latin typeface="Calibri" panose="020F0502020204030204" pitchFamily="34" charset="0"/>
                <a:ea typeface="Calibri" panose="020F0502020204030204" pitchFamily="34" charset="0"/>
                <a:cs typeface="Calibri" panose="020F0502020204030204" pitchFamily="34" charset="0"/>
              </a:rPr>
              <a:t>H</a:t>
            </a:r>
            <a:r>
              <a:rPr lang="en-IN" sz="1400" baseline="30000" dirty="0">
                <a:effectLst/>
                <a:latin typeface="Calibri" panose="020F0502020204030204" pitchFamily="34" charset="0"/>
                <a:ea typeface="Calibri" panose="020F0502020204030204" pitchFamily="34" charset="0"/>
                <a:cs typeface="Calibri" panose="020F0502020204030204" pitchFamily="34" charset="0"/>
              </a:rPr>
              <a:t>+</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err="1">
                <a:effectLst/>
                <a:latin typeface="Calibri" panose="020F0502020204030204" pitchFamily="34" charset="0"/>
                <a:ea typeface="Calibri" panose="020F0502020204030204" pitchFamily="34" charset="0"/>
                <a:cs typeface="Calibri" panose="020F0502020204030204" pitchFamily="34" charset="0"/>
              </a:rPr>
              <a:t>aq</a:t>
            </a:r>
            <a:r>
              <a:rPr lang="en-IN" sz="1400" dirty="0">
                <a:effectLst/>
                <a:latin typeface="Calibri" panose="020F0502020204030204" pitchFamily="34" charset="0"/>
                <a:ea typeface="Calibri" panose="020F0502020204030204" pitchFamily="34" charset="0"/>
                <a:cs typeface="Calibri" panose="020F0502020204030204" pitchFamily="34" charset="0"/>
              </a:rPr>
              <a:t>)</a:t>
            </a:r>
            <a:r>
              <a:rPr lang="en-IN" sz="1400" dirty="0">
                <a:effectLst/>
                <a:latin typeface="Calibri" panose="020F0502020204030204" pitchFamily="34" charset="0"/>
                <a:ea typeface="Times New Roman" panose="02020603050405020304" pitchFamily="18" charset="0"/>
                <a:cs typeface="Calibri" panose="020F0502020204030204" pitchFamily="34" charset="0"/>
              </a:rPr>
              <a:t>│H</a:t>
            </a:r>
            <a:r>
              <a:rPr lang="en-IN" sz="1400"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IN" sz="1400" dirty="0">
                <a:effectLst/>
                <a:latin typeface="Calibri" panose="020F0502020204030204" pitchFamily="34" charset="0"/>
                <a:ea typeface="Times New Roman" panose="02020603050405020304" pitchFamily="18" charset="0"/>
                <a:cs typeface="Calibri" panose="020F0502020204030204" pitchFamily="34" charset="0"/>
              </a:rPr>
              <a:t>(g),Pt(s)</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74F32B0-55EA-4B43-977B-912520E9C60F}"/>
              </a:ext>
            </a:extLst>
          </p:cNvPr>
          <p:cNvSpPr txBox="1"/>
          <p:nvPr/>
        </p:nvSpPr>
        <p:spPr>
          <a:xfrm flipH="1">
            <a:off x="5437775" y="283359"/>
            <a:ext cx="2555946" cy="307777"/>
          </a:xfrm>
          <a:prstGeom prst="rect">
            <a:avLst/>
          </a:prstGeom>
          <a:noFill/>
        </p:spPr>
        <p:txBody>
          <a:bodyPr wrap="square" rtlCol="0">
            <a:spAutoFit/>
          </a:bodyPr>
          <a:lstStyle/>
          <a:p>
            <a:r>
              <a:rPr lang="en-US" dirty="0"/>
              <a:t>Examples of Cell notations:</a:t>
            </a:r>
            <a:endParaRPr lang="en-IN" dirty="0"/>
          </a:p>
        </p:txBody>
      </p:sp>
    </p:spTree>
    <p:extLst>
      <p:ext uri="{BB962C8B-B14F-4D97-AF65-F5344CB8AC3E}">
        <p14:creationId xmlns:p14="http://schemas.microsoft.com/office/powerpoint/2010/main" val="419742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oogle Shape;76;p16">
            <a:extLst>
              <a:ext uri="{FF2B5EF4-FFF2-40B4-BE49-F238E27FC236}">
                <a16:creationId xmlns:a16="http://schemas.microsoft.com/office/drawing/2014/main" id="{82DF69E3-6E0C-46A7-A5E0-C53640479CB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5">
            <a:extLst>
              <a:ext uri="{FF2B5EF4-FFF2-40B4-BE49-F238E27FC236}">
                <a16:creationId xmlns:a16="http://schemas.microsoft.com/office/drawing/2014/main" id="{3E74A58B-AEE4-4ED5-9A8C-C2ADD6AD3EDE}"/>
              </a:ext>
            </a:extLst>
          </p:cNvPr>
          <p:cNvSpPr txBox="1">
            <a:spLocks noChangeArrowheads="1"/>
          </p:cNvSpPr>
          <p:nvPr/>
        </p:nvSpPr>
        <p:spPr bwMode="auto">
          <a:xfrm>
            <a:off x="391604" y="304576"/>
            <a:ext cx="8573802" cy="494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35915" marR="43180" indent="-285750">
              <a:lnSpc>
                <a:spcPct val="89200"/>
              </a:lnSpc>
              <a:spcBef>
                <a:spcPts val="385"/>
              </a:spcBef>
              <a:buFont typeface="Wingdings" panose="05000000000000000000" pitchFamily="2" charset="2"/>
              <a:buChar char="Ø"/>
              <a:tabLst>
                <a:tab pos="279400" algn="l"/>
                <a:tab pos="280035" algn="l"/>
              </a:tabLst>
            </a:pPr>
            <a:r>
              <a:rPr lang="en-US" sz="1600" spc="10" dirty="0">
                <a:latin typeface="+mn-lt"/>
                <a:cs typeface="Times New Roman"/>
              </a:rPr>
              <a:t>The </a:t>
            </a:r>
            <a:r>
              <a:rPr lang="en-US" sz="1600" spc="20" dirty="0">
                <a:latin typeface="+mn-lt"/>
                <a:cs typeface="Times New Roman"/>
              </a:rPr>
              <a:t>potential </a:t>
            </a:r>
            <a:r>
              <a:rPr lang="en-US" sz="1600" spc="25" dirty="0">
                <a:latin typeface="+mn-lt"/>
                <a:cs typeface="Times New Roman"/>
              </a:rPr>
              <a:t>of </a:t>
            </a:r>
            <a:r>
              <a:rPr lang="en-US" sz="1600" spc="-5" dirty="0">
                <a:latin typeface="+mn-lt"/>
                <a:cs typeface="Times New Roman"/>
              </a:rPr>
              <a:t>individual </a:t>
            </a:r>
            <a:r>
              <a:rPr lang="en-US" sz="1600" spc="25" dirty="0">
                <a:latin typeface="+mn-lt"/>
                <a:cs typeface="Times New Roman"/>
              </a:rPr>
              <a:t>half </a:t>
            </a:r>
            <a:r>
              <a:rPr lang="en-US" sz="1600" spc="15" dirty="0">
                <a:latin typeface="+mn-lt"/>
                <a:cs typeface="Times New Roman"/>
              </a:rPr>
              <a:t>cell </a:t>
            </a:r>
            <a:r>
              <a:rPr lang="en-US" sz="1600" spc="25" dirty="0">
                <a:latin typeface="+mn-lt"/>
                <a:cs typeface="Times New Roman"/>
              </a:rPr>
              <a:t>cannot be </a:t>
            </a:r>
            <a:r>
              <a:rPr lang="en-US" sz="1600" spc="5" dirty="0">
                <a:latin typeface="+mn-lt"/>
                <a:cs typeface="Times New Roman"/>
              </a:rPr>
              <a:t>measured. </a:t>
            </a:r>
            <a:r>
              <a:rPr lang="en-US" sz="1600" spc="-80" dirty="0">
                <a:latin typeface="+mn-lt"/>
                <a:cs typeface="Times New Roman"/>
              </a:rPr>
              <a:t>We </a:t>
            </a:r>
            <a:r>
              <a:rPr lang="en-US" sz="1600" spc="10" dirty="0">
                <a:latin typeface="+mn-lt"/>
                <a:cs typeface="Times New Roman"/>
              </a:rPr>
              <a:t>can </a:t>
            </a:r>
            <a:r>
              <a:rPr lang="en-US" sz="1600" spc="15" dirty="0">
                <a:latin typeface="+mn-lt"/>
                <a:cs typeface="Times New Roman"/>
              </a:rPr>
              <a:t> </a:t>
            </a:r>
            <a:r>
              <a:rPr lang="en-US" sz="1600" dirty="0">
                <a:latin typeface="+mn-lt"/>
                <a:cs typeface="Times New Roman"/>
              </a:rPr>
              <a:t>measure</a:t>
            </a:r>
            <a:r>
              <a:rPr lang="en-US" sz="1600" spc="-50" dirty="0">
                <a:latin typeface="+mn-lt"/>
                <a:cs typeface="Times New Roman"/>
              </a:rPr>
              <a:t> </a:t>
            </a:r>
            <a:r>
              <a:rPr lang="en-US" sz="1600" spc="30" dirty="0">
                <a:latin typeface="+mn-lt"/>
                <a:cs typeface="Times New Roman"/>
              </a:rPr>
              <a:t>only</a:t>
            </a:r>
            <a:r>
              <a:rPr lang="en-US" sz="1600" spc="-165" dirty="0">
                <a:latin typeface="+mn-lt"/>
                <a:cs typeface="Times New Roman"/>
              </a:rPr>
              <a:t> </a:t>
            </a:r>
            <a:r>
              <a:rPr lang="en-US" sz="1600" spc="30" dirty="0">
                <a:latin typeface="+mn-lt"/>
                <a:cs typeface="Times New Roman"/>
              </a:rPr>
              <a:t>the</a:t>
            </a:r>
            <a:r>
              <a:rPr lang="en-US" sz="1600" spc="-125" dirty="0">
                <a:latin typeface="+mn-lt"/>
                <a:cs typeface="Times New Roman"/>
              </a:rPr>
              <a:t> </a:t>
            </a:r>
            <a:r>
              <a:rPr lang="en-US" sz="1600" spc="-5" dirty="0">
                <a:latin typeface="+mn-lt"/>
                <a:cs typeface="Times New Roman"/>
              </a:rPr>
              <a:t>difference</a:t>
            </a:r>
            <a:r>
              <a:rPr lang="en-US" sz="1600" spc="20" dirty="0">
                <a:latin typeface="+mn-lt"/>
                <a:cs typeface="Times New Roman"/>
              </a:rPr>
              <a:t> </a:t>
            </a:r>
            <a:r>
              <a:rPr lang="en-US" sz="1600" spc="15" dirty="0">
                <a:latin typeface="+mn-lt"/>
                <a:cs typeface="Times New Roman"/>
              </a:rPr>
              <a:t>between</a:t>
            </a:r>
            <a:r>
              <a:rPr lang="en-US" sz="1600" spc="355" dirty="0">
                <a:latin typeface="+mn-lt"/>
                <a:cs typeface="Times New Roman"/>
              </a:rPr>
              <a:t> </a:t>
            </a:r>
            <a:r>
              <a:rPr lang="en-US" sz="1600" spc="30" dirty="0">
                <a:latin typeface="+mn-lt"/>
                <a:cs typeface="Times New Roman"/>
              </a:rPr>
              <a:t>the</a:t>
            </a:r>
            <a:r>
              <a:rPr lang="en-US" sz="1600" spc="-125" dirty="0">
                <a:latin typeface="+mn-lt"/>
                <a:cs typeface="Times New Roman"/>
              </a:rPr>
              <a:t> </a:t>
            </a:r>
            <a:r>
              <a:rPr lang="en-US" sz="1600" spc="10" dirty="0">
                <a:latin typeface="+mn-lt"/>
                <a:cs typeface="Times New Roman"/>
              </a:rPr>
              <a:t>two</a:t>
            </a:r>
            <a:r>
              <a:rPr lang="en-US" sz="1600" spc="-20" dirty="0">
                <a:latin typeface="+mn-lt"/>
                <a:cs typeface="Times New Roman"/>
              </a:rPr>
              <a:t> </a:t>
            </a:r>
            <a:r>
              <a:rPr lang="en-US" sz="1600" spc="25" dirty="0">
                <a:latin typeface="+mn-lt"/>
                <a:cs typeface="Times New Roman"/>
              </a:rPr>
              <a:t>half</a:t>
            </a:r>
            <a:r>
              <a:rPr lang="en-US" sz="1600" spc="-125" dirty="0">
                <a:latin typeface="+mn-lt"/>
                <a:cs typeface="Times New Roman"/>
              </a:rPr>
              <a:t> </a:t>
            </a:r>
            <a:r>
              <a:rPr lang="en-US" sz="1600" spc="15" dirty="0">
                <a:latin typeface="+mn-lt"/>
                <a:cs typeface="Times New Roman"/>
              </a:rPr>
              <a:t>cell</a:t>
            </a:r>
            <a:r>
              <a:rPr lang="en-US" sz="1600" spc="-95" dirty="0">
                <a:latin typeface="+mn-lt"/>
                <a:cs typeface="Times New Roman"/>
              </a:rPr>
              <a:t> </a:t>
            </a:r>
            <a:r>
              <a:rPr lang="en-US" sz="1600" spc="15" dirty="0">
                <a:latin typeface="+mn-lt"/>
                <a:cs typeface="Times New Roman"/>
              </a:rPr>
              <a:t>potentials,</a:t>
            </a:r>
            <a:r>
              <a:rPr lang="en-US" sz="1600" spc="-260" dirty="0">
                <a:latin typeface="+mn-lt"/>
                <a:cs typeface="Times New Roman"/>
              </a:rPr>
              <a:t> </a:t>
            </a:r>
            <a:r>
              <a:rPr lang="en-US" sz="1600" spc="25" dirty="0">
                <a:latin typeface="+mn-lt"/>
                <a:cs typeface="Times New Roman"/>
              </a:rPr>
              <a:t>that </a:t>
            </a:r>
            <a:r>
              <a:rPr lang="en-US" sz="1600" spc="-484" dirty="0">
                <a:latin typeface="+mn-lt"/>
                <a:cs typeface="Times New Roman"/>
              </a:rPr>
              <a:t> </a:t>
            </a:r>
            <a:r>
              <a:rPr lang="en-US" sz="1600" spc="-105" dirty="0">
                <a:latin typeface="+mn-lt"/>
                <a:cs typeface="Times New Roman"/>
              </a:rPr>
              <a:t>g</a:t>
            </a:r>
            <a:r>
              <a:rPr lang="en-US" sz="1600" spc="-35" dirty="0">
                <a:latin typeface="+mn-lt"/>
                <a:cs typeface="Times New Roman"/>
              </a:rPr>
              <a:t>i</a:t>
            </a:r>
            <a:r>
              <a:rPr lang="en-US" sz="1600" spc="-105" dirty="0">
                <a:latin typeface="+mn-lt"/>
                <a:cs typeface="Times New Roman"/>
              </a:rPr>
              <a:t>v</a:t>
            </a:r>
            <a:r>
              <a:rPr lang="en-US" sz="1600" spc="10" dirty="0">
                <a:latin typeface="+mn-lt"/>
                <a:cs typeface="Times New Roman"/>
              </a:rPr>
              <a:t>es</a:t>
            </a:r>
            <a:r>
              <a:rPr lang="en-US" sz="1600" spc="204" dirty="0">
                <a:latin typeface="+mn-lt"/>
                <a:cs typeface="Times New Roman"/>
              </a:rPr>
              <a:t> </a:t>
            </a:r>
            <a:r>
              <a:rPr lang="en-US" sz="1600" spc="40" dirty="0">
                <a:latin typeface="+mn-lt"/>
                <a:cs typeface="Times New Roman"/>
              </a:rPr>
              <a:t>th</a:t>
            </a:r>
            <a:r>
              <a:rPr lang="en-US" sz="1600" spc="10" dirty="0">
                <a:latin typeface="+mn-lt"/>
                <a:cs typeface="Times New Roman"/>
              </a:rPr>
              <a:t>e</a:t>
            </a:r>
            <a:r>
              <a:rPr lang="en-US" sz="1600" spc="-125" dirty="0">
                <a:latin typeface="+mn-lt"/>
                <a:cs typeface="Times New Roman"/>
              </a:rPr>
              <a:t> </a:t>
            </a:r>
            <a:r>
              <a:rPr lang="en-US" sz="1600" spc="45" dirty="0">
                <a:latin typeface="+mn-lt"/>
                <a:cs typeface="Times New Roman"/>
              </a:rPr>
              <a:t>E</a:t>
            </a:r>
            <a:r>
              <a:rPr lang="en-US" sz="1600" spc="15" dirty="0">
                <a:latin typeface="+mn-lt"/>
                <a:cs typeface="Times New Roman"/>
              </a:rPr>
              <a:t>MF</a:t>
            </a:r>
            <a:r>
              <a:rPr lang="en-US" sz="1600" spc="-130" dirty="0">
                <a:latin typeface="+mn-lt"/>
                <a:cs typeface="Times New Roman"/>
              </a:rPr>
              <a:t> </a:t>
            </a:r>
            <a:r>
              <a:rPr lang="en-US" sz="1600" spc="40" dirty="0">
                <a:latin typeface="+mn-lt"/>
                <a:cs typeface="Times New Roman"/>
              </a:rPr>
              <a:t>o</a:t>
            </a:r>
            <a:r>
              <a:rPr lang="en-US" sz="1600" spc="5" dirty="0">
                <a:latin typeface="+mn-lt"/>
                <a:cs typeface="Times New Roman"/>
              </a:rPr>
              <a:t>f</a:t>
            </a:r>
            <a:r>
              <a:rPr lang="en-US" sz="1600" spc="-55" dirty="0">
                <a:latin typeface="+mn-lt"/>
                <a:cs typeface="Times New Roman"/>
              </a:rPr>
              <a:t> </a:t>
            </a:r>
            <a:r>
              <a:rPr lang="en-US" sz="1600" spc="40" dirty="0">
                <a:latin typeface="+mn-lt"/>
                <a:cs typeface="Times New Roman"/>
              </a:rPr>
              <a:t>th</a:t>
            </a:r>
            <a:r>
              <a:rPr lang="en-US" sz="1600" spc="10" dirty="0">
                <a:latin typeface="+mn-lt"/>
                <a:cs typeface="Times New Roman"/>
              </a:rPr>
              <a:t>e</a:t>
            </a:r>
            <a:r>
              <a:rPr lang="en-US" sz="1600" spc="-125" dirty="0">
                <a:latin typeface="+mn-lt"/>
                <a:cs typeface="Times New Roman"/>
              </a:rPr>
              <a:t> </a:t>
            </a:r>
            <a:r>
              <a:rPr lang="en-US" sz="1600" spc="10" dirty="0">
                <a:latin typeface="+mn-lt"/>
                <a:cs typeface="Times New Roman"/>
              </a:rPr>
              <a:t>ce</a:t>
            </a:r>
            <a:r>
              <a:rPr lang="en-US" sz="1600" spc="35" dirty="0">
                <a:latin typeface="+mn-lt"/>
                <a:cs typeface="Times New Roman"/>
              </a:rPr>
              <a:t>ll</a:t>
            </a:r>
            <a:r>
              <a:rPr lang="en-US" sz="1600" spc="5" dirty="0">
                <a:latin typeface="+mn-lt"/>
                <a:cs typeface="Times New Roman"/>
              </a:rPr>
              <a:t>.</a:t>
            </a:r>
            <a:r>
              <a:rPr lang="en-US" sz="1600" spc="-110" dirty="0">
                <a:latin typeface="+mn-lt"/>
                <a:cs typeface="Times New Roman"/>
              </a:rPr>
              <a:t> </a:t>
            </a:r>
            <a:r>
              <a:rPr lang="en-US" sz="1600" spc="-25" dirty="0">
                <a:latin typeface="+mn-lt"/>
                <a:cs typeface="Times New Roman"/>
              </a:rPr>
              <a:t>T</a:t>
            </a:r>
            <a:r>
              <a:rPr lang="en-US" sz="1600" spc="40" dirty="0">
                <a:latin typeface="+mn-lt"/>
                <a:cs typeface="Times New Roman"/>
              </a:rPr>
              <a:t>h</a:t>
            </a:r>
            <a:r>
              <a:rPr lang="en-US" sz="1600" spc="-35" dirty="0">
                <a:latin typeface="+mn-lt"/>
                <a:cs typeface="Times New Roman"/>
              </a:rPr>
              <a:t>i</a:t>
            </a:r>
            <a:r>
              <a:rPr lang="en-US" sz="1600" spc="10" dirty="0">
                <a:latin typeface="+mn-lt"/>
                <a:cs typeface="Times New Roman"/>
              </a:rPr>
              <a:t>s</a:t>
            </a:r>
            <a:r>
              <a:rPr lang="en-US" sz="1600" spc="-20" dirty="0">
                <a:latin typeface="+mn-lt"/>
                <a:cs typeface="Times New Roman"/>
              </a:rPr>
              <a:t> </a:t>
            </a:r>
            <a:r>
              <a:rPr lang="en-US" sz="1600" spc="10" dirty="0">
                <a:latin typeface="+mn-lt"/>
                <a:cs typeface="Times New Roman"/>
              </a:rPr>
              <a:t>can</a:t>
            </a:r>
            <a:r>
              <a:rPr lang="en-US" sz="1600" spc="-95" dirty="0">
                <a:latin typeface="+mn-lt"/>
                <a:cs typeface="Times New Roman"/>
              </a:rPr>
              <a:t> </a:t>
            </a:r>
            <a:r>
              <a:rPr lang="en-US" sz="1600" spc="40" dirty="0">
                <a:latin typeface="+mn-lt"/>
                <a:cs typeface="Times New Roman"/>
              </a:rPr>
              <a:t>b</a:t>
            </a:r>
            <a:r>
              <a:rPr lang="en-US" sz="1600" spc="10" dirty="0">
                <a:latin typeface="+mn-lt"/>
                <a:cs typeface="Times New Roman"/>
              </a:rPr>
              <a:t>e</a:t>
            </a:r>
            <a:r>
              <a:rPr lang="en-US" sz="1600" spc="-50" dirty="0">
                <a:latin typeface="+mn-lt"/>
                <a:cs typeface="Times New Roman"/>
              </a:rPr>
              <a:t> </a:t>
            </a:r>
            <a:r>
              <a:rPr lang="en-US" sz="1600" spc="40" dirty="0">
                <a:latin typeface="+mn-lt"/>
                <a:cs typeface="Times New Roman"/>
              </a:rPr>
              <a:t>don</a:t>
            </a:r>
            <a:r>
              <a:rPr lang="en-US" sz="1600" spc="10" dirty="0">
                <a:latin typeface="+mn-lt"/>
                <a:cs typeface="Times New Roman"/>
              </a:rPr>
              <a:t>e</a:t>
            </a:r>
            <a:r>
              <a:rPr lang="en-US" sz="1600" spc="-125" dirty="0">
                <a:latin typeface="+mn-lt"/>
                <a:cs typeface="Times New Roman"/>
              </a:rPr>
              <a:t> </a:t>
            </a:r>
            <a:r>
              <a:rPr lang="en-US" sz="1600" spc="40" dirty="0">
                <a:latin typeface="+mn-lt"/>
                <a:cs typeface="Times New Roman"/>
              </a:rPr>
              <a:t>u</a:t>
            </a:r>
            <a:r>
              <a:rPr lang="en-US" sz="1600" spc="-30" dirty="0">
                <a:latin typeface="+mn-lt"/>
                <a:cs typeface="Times New Roman"/>
              </a:rPr>
              <a:t>s</a:t>
            </a:r>
            <a:r>
              <a:rPr lang="en-US" sz="1600" spc="-35" dirty="0">
                <a:latin typeface="+mn-lt"/>
                <a:cs typeface="Times New Roman"/>
              </a:rPr>
              <a:t>i</a:t>
            </a:r>
            <a:r>
              <a:rPr lang="en-US" sz="1600" spc="40" dirty="0">
                <a:latin typeface="+mn-lt"/>
                <a:cs typeface="Times New Roman"/>
              </a:rPr>
              <a:t>n</a:t>
            </a:r>
            <a:r>
              <a:rPr lang="en-US" sz="1600" spc="10" dirty="0">
                <a:latin typeface="+mn-lt"/>
                <a:cs typeface="Times New Roman"/>
              </a:rPr>
              <a:t>g</a:t>
            </a:r>
            <a:r>
              <a:rPr lang="en-US" sz="1600" spc="-95" dirty="0">
                <a:latin typeface="+mn-lt"/>
                <a:cs typeface="Times New Roman"/>
              </a:rPr>
              <a:t> </a:t>
            </a:r>
            <a:r>
              <a:rPr lang="en-US" sz="1600" spc="15" dirty="0">
                <a:latin typeface="+mn-lt"/>
                <a:cs typeface="Times New Roman"/>
              </a:rPr>
              <a:t>Standard Hydrogen Electrode (S</a:t>
            </a:r>
            <a:r>
              <a:rPr lang="en-US" sz="1600" spc="-30" dirty="0">
                <a:latin typeface="+mn-lt"/>
                <a:cs typeface="Times New Roman"/>
              </a:rPr>
              <a:t>H</a:t>
            </a:r>
            <a:r>
              <a:rPr lang="en-US" sz="1600" spc="45" dirty="0">
                <a:latin typeface="+mn-lt"/>
                <a:cs typeface="Times New Roman"/>
              </a:rPr>
              <a:t>E)</a:t>
            </a:r>
            <a:r>
              <a:rPr lang="en-US" sz="1600" spc="5" dirty="0">
                <a:latin typeface="+mn-lt"/>
                <a:cs typeface="Times New Roman"/>
              </a:rPr>
              <a:t>.</a:t>
            </a:r>
            <a:endParaRPr lang="en-US" sz="1600" dirty="0">
              <a:latin typeface="+mn-lt"/>
              <a:cs typeface="Times New Roman"/>
            </a:endParaRPr>
          </a:p>
          <a:p>
            <a:pPr marL="335915" marR="141605" indent="-285750">
              <a:lnSpc>
                <a:spcPts val="2180"/>
              </a:lnSpc>
              <a:spcBef>
                <a:spcPts val="1010"/>
              </a:spcBef>
              <a:buFont typeface="Wingdings" panose="05000000000000000000" pitchFamily="2" charset="2"/>
              <a:buChar char="Ø"/>
              <a:tabLst>
                <a:tab pos="279400" algn="l"/>
                <a:tab pos="280035" algn="l"/>
              </a:tabLst>
            </a:pPr>
            <a:r>
              <a:rPr lang="en-US" sz="1600" b="1" u="sng" spc="15" dirty="0">
                <a:latin typeface="+mn-lt"/>
                <a:cs typeface="Times New Roman"/>
              </a:rPr>
              <a:t>Represented</a:t>
            </a:r>
            <a:r>
              <a:rPr lang="en-US" sz="1600" b="1" u="sng" spc="-170" dirty="0">
                <a:latin typeface="+mn-lt"/>
                <a:cs typeface="Times New Roman"/>
              </a:rPr>
              <a:t> </a:t>
            </a:r>
            <a:r>
              <a:rPr lang="en-US" sz="1600" b="1" u="sng" spc="25" dirty="0">
                <a:latin typeface="+mn-lt"/>
                <a:cs typeface="Times New Roman"/>
              </a:rPr>
              <a:t>by</a:t>
            </a:r>
            <a:r>
              <a:rPr lang="en-US" sz="1600" b="1" u="sng" spc="-90" dirty="0">
                <a:latin typeface="+mn-lt"/>
                <a:cs typeface="Times New Roman"/>
              </a:rPr>
              <a:t> </a:t>
            </a:r>
            <a:r>
              <a:rPr lang="en-US" sz="1600" b="1" u="sng" spc="5" dirty="0">
                <a:latin typeface="+mn-lt"/>
                <a:cs typeface="Times New Roman"/>
              </a:rPr>
              <a:t>Pt(s)</a:t>
            </a:r>
            <a:r>
              <a:rPr lang="en-US" sz="1600" b="1" u="sng" spc="-65" dirty="0">
                <a:latin typeface="+mn-lt"/>
                <a:cs typeface="Times New Roman"/>
              </a:rPr>
              <a:t>,</a:t>
            </a:r>
            <a:r>
              <a:rPr lang="en-US" sz="1600" b="1" u="sng" spc="-10" dirty="0">
                <a:latin typeface="+mn-lt"/>
                <a:cs typeface="Calibri"/>
              </a:rPr>
              <a:t>H</a:t>
            </a:r>
            <a:r>
              <a:rPr lang="en-US" sz="1600" b="1" u="sng" spc="-15" baseline="-18518" dirty="0">
                <a:latin typeface="+mn-lt"/>
                <a:cs typeface="Calibri"/>
              </a:rPr>
              <a:t>2</a:t>
            </a:r>
            <a:r>
              <a:rPr lang="en-US" sz="1600" b="1" u="sng" spc="-10" dirty="0">
                <a:latin typeface="+mn-lt"/>
                <a:cs typeface="Times New Roman"/>
              </a:rPr>
              <a:t>(g)l</a:t>
            </a:r>
            <a:r>
              <a:rPr lang="en-US" sz="1600" b="1" u="sng" spc="-15" dirty="0">
                <a:latin typeface="+mn-lt"/>
                <a:cs typeface="Times New Roman"/>
              </a:rPr>
              <a:t> </a:t>
            </a:r>
            <a:r>
              <a:rPr lang="en-US" sz="1600" b="1" u="sng" spc="15" dirty="0">
                <a:latin typeface="+mn-lt"/>
                <a:cs typeface="Calibri"/>
              </a:rPr>
              <a:t>H</a:t>
            </a:r>
            <a:r>
              <a:rPr lang="en-US" sz="1600" b="1" u="sng" spc="22" baseline="24691" dirty="0">
                <a:latin typeface="+mn-lt"/>
                <a:cs typeface="Calibri"/>
              </a:rPr>
              <a:t>+</a:t>
            </a:r>
            <a:r>
              <a:rPr lang="en-US" sz="1600" b="1" u="sng" spc="15" dirty="0">
                <a:latin typeface="+mn-lt"/>
                <a:cs typeface="Times New Roman"/>
              </a:rPr>
              <a:t>(</a:t>
            </a:r>
            <a:r>
              <a:rPr lang="en-US" sz="1600" b="1" u="sng" spc="15" dirty="0" err="1">
                <a:latin typeface="+mn-lt"/>
                <a:cs typeface="Times New Roman"/>
              </a:rPr>
              <a:t>aq</a:t>
            </a:r>
            <a:r>
              <a:rPr lang="en-US" sz="1600" b="1" u="sng" spc="15" dirty="0">
                <a:latin typeface="+mn-lt"/>
                <a:cs typeface="Times New Roman"/>
              </a:rPr>
              <a:t>)(if Anode ) and </a:t>
            </a:r>
            <a:r>
              <a:rPr lang="en-IN" sz="1600" b="1" u="sng" dirty="0">
                <a:effectLst/>
                <a:latin typeface="Calibri" panose="020F0502020204030204" pitchFamily="34" charset="0"/>
                <a:ea typeface="Calibri" panose="020F0502020204030204" pitchFamily="34" charset="0"/>
                <a:cs typeface="Calibri" panose="020F0502020204030204" pitchFamily="34" charset="0"/>
              </a:rPr>
              <a:t>H</a:t>
            </a:r>
            <a:r>
              <a:rPr lang="en-IN" sz="1600" b="1" u="sng" baseline="30000" dirty="0">
                <a:effectLst/>
                <a:latin typeface="Calibri" panose="020F0502020204030204" pitchFamily="34" charset="0"/>
                <a:ea typeface="Calibri" panose="020F0502020204030204" pitchFamily="34" charset="0"/>
                <a:cs typeface="Calibri" panose="020F0502020204030204" pitchFamily="34" charset="0"/>
              </a:rPr>
              <a:t>+</a:t>
            </a:r>
            <a:r>
              <a:rPr lang="en-IN" sz="1600" b="1" u="sng" dirty="0">
                <a:effectLst/>
                <a:latin typeface="Calibri" panose="020F0502020204030204" pitchFamily="34" charset="0"/>
                <a:ea typeface="Calibri" panose="020F0502020204030204" pitchFamily="34" charset="0"/>
                <a:cs typeface="Calibri" panose="020F0502020204030204" pitchFamily="34" charset="0"/>
              </a:rPr>
              <a:t>(</a:t>
            </a:r>
            <a:r>
              <a:rPr lang="en-IN" sz="1600" b="1" u="sng" dirty="0" err="1">
                <a:effectLst/>
                <a:latin typeface="Calibri" panose="020F0502020204030204" pitchFamily="34" charset="0"/>
                <a:ea typeface="Calibri" panose="020F0502020204030204" pitchFamily="34" charset="0"/>
                <a:cs typeface="Calibri" panose="020F0502020204030204" pitchFamily="34" charset="0"/>
              </a:rPr>
              <a:t>aq</a:t>
            </a:r>
            <a:r>
              <a:rPr lang="en-IN" sz="1600" b="1" u="sng" dirty="0">
                <a:effectLst/>
                <a:latin typeface="Calibri" panose="020F0502020204030204" pitchFamily="34" charset="0"/>
                <a:ea typeface="Calibri" panose="020F0502020204030204" pitchFamily="34" charset="0"/>
                <a:cs typeface="Calibri" panose="020F0502020204030204" pitchFamily="34" charset="0"/>
              </a:rPr>
              <a:t>)</a:t>
            </a:r>
            <a:r>
              <a:rPr lang="en-IN" sz="1600" b="1" u="sng" dirty="0">
                <a:effectLst/>
                <a:latin typeface="Calibri" panose="020F0502020204030204" pitchFamily="34" charset="0"/>
                <a:ea typeface="Times New Roman" panose="02020603050405020304" pitchFamily="18" charset="0"/>
                <a:cs typeface="Calibri" panose="020F0502020204030204" pitchFamily="34" charset="0"/>
              </a:rPr>
              <a:t>│H</a:t>
            </a:r>
            <a:r>
              <a:rPr lang="en-IN" sz="1600" b="1" u="sng" baseline="-25000" dirty="0">
                <a:effectLst/>
                <a:latin typeface="Calibri" panose="020F0502020204030204" pitchFamily="34" charset="0"/>
                <a:ea typeface="Times New Roman" panose="02020603050405020304" pitchFamily="18" charset="0"/>
                <a:cs typeface="Calibri" panose="020F0502020204030204" pitchFamily="34" charset="0"/>
              </a:rPr>
              <a:t>2</a:t>
            </a:r>
            <a:r>
              <a:rPr lang="en-IN" sz="1600" b="1" u="sng" dirty="0">
                <a:effectLst/>
                <a:latin typeface="Calibri" panose="020F0502020204030204" pitchFamily="34" charset="0"/>
                <a:ea typeface="Times New Roman" panose="02020603050405020304" pitchFamily="18" charset="0"/>
                <a:cs typeface="Calibri" panose="020F0502020204030204" pitchFamily="34" charset="0"/>
              </a:rPr>
              <a:t>(g),Pt(s)(if Cathode)</a:t>
            </a:r>
            <a:r>
              <a:rPr lang="en-US" sz="1600" b="1" u="sng" spc="15" dirty="0">
                <a:latin typeface="+mn-lt"/>
                <a:cs typeface="Times New Roman"/>
              </a:rPr>
              <a:t> and </a:t>
            </a:r>
            <a:r>
              <a:rPr lang="en-US" sz="1600" b="1" u="sng" spc="-15" dirty="0">
                <a:latin typeface="+mn-lt"/>
                <a:cs typeface="Times New Roman"/>
              </a:rPr>
              <a:t>assigned</a:t>
            </a:r>
            <a:r>
              <a:rPr lang="en-US" sz="1600" b="1" u="sng" spc="130" dirty="0">
                <a:latin typeface="+mn-lt"/>
                <a:cs typeface="Times New Roman"/>
              </a:rPr>
              <a:t> </a:t>
            </a:r>
            <a:r>
              <a:rPr lang="en-US" sz="1600" b="1" u="sng" spc="10" dirty="0">
                <a:latin typeface="+mn-lt"/>
                <a:cs typeface="Times New Roman"/>
              </a:rPr>
              <a:t>as</a:t>
            </a:r>
            <a:r>
              <a:rPr lang="en-US" sz="1600" b="1" u="sng" spc="-15" dirty="0">
                <a:latin typeface="+mn-lt"/>
                <a:cs typeface="Times New Roman"/>
              </a:rPr>
              <a:t> </a:t>
            </a:r>
            <a:r>
              <a:rPr lang="en-US" sz="1600" b="1" u="sng" spc="10" dirty="0">
                <a:latin typeface="+mn-lt"/>
                <a:cs typeface="Times New Roman"/>
              </a:rPr>
              <a:t>zero</a:t>
            </a:r>
            <a:r>
              <a:rPr lang="en-US" sz="1600" b="1" u="sng" spc="-95" dirty="0">
                <a:latin typeface="+mn-lt"/>
                <a:cs typeface="Times New Roman"/>
              </a:rPr>
              <a:t> </a:t>
            </a:r>
            <a:r>
              <a:rPr lang="en-US" sz="1600" b="1" u="sng" spc="20" dirty="0">
                <a:latin typeface="+mn-lt"/>
                <a:cs typeface="Times New Roman"/>
              </a:rPr>
              <a:t>potential</a:t>
            </a:r>
            <a:r>
              <a:rPr lang="en-US" sz="1600" b="1" u="sng" spc="-240" dirty="0">
                <a:latin typeface="+mn-lt"/>
                <a:cs typeface="Times New Roman"/>
              </a:rPr>
              <a:t> </a:t>
            </a:r>
            <a:r>
              <a:rPr lang="en-US" sz="1600" b="1" u="sng" spc="5" dirty="0">
                <a:latin typeface="+mn-lt"/>
                <a:cs typeface="Times New Roman"/>
              </a:rPr>
              <a:t>at</a:t>
            </a:r>
            <a:r>
              <a:rPr lang="en-US" sz="1600" b="1" u="sng" spc="-15" dirty="0">
                <a:latin typeface="+mn-lt"/>
                <a:cs typeface="Times New Roman"/>
              </a:rPr>
              <a:t> </a:t>
            </a:r>
            <a:r>
              <a:rPr lang="en-US" sz="1600" b="1" u="sng" spc="15" dirty="0">
                <a:latin typeface="+mn-lt"/>
                <a:cs typeface="Times New Roman"/>
              </a:rPr>
              <a:t>all </a:t>
            </a:r>
            <a:r>
              <a:rPr lang="en-US" sz="1600" b="1" u="sng" spc="-484" dirty="0">
                <a:latin typeface="+mn-lt"/>
                <a:cs typeface="Times New Roman"/>
              </a:rPr>
              <a:t> </a:t>
            </a:r>
            <a:r>
              <a:rPr lang="en-US" sz="1600" b="1" u="sng" spc="15" dirty="0">
                <a:latin typeface="+mn-lt"/>
                <a:cs typeface="Times New Roman"/>
              </a:rPr>
              <a:t>temperature.</a:t>
            </a:r>
            <a:endParaRPr lang="en-US" sz="1600" b="1" u="sng" dirty="0">
              <a:latin typeface="+mn-lt"/>
              <a:cs typeface="Times New Roman"/>
            </a:endParaRPr>
          </a:p>
          <a:p>
            <a:pPr marL="335915" indent="-285750">
              <a:lnSpc>
                <a:spcPct val="100000"/>
              </a:lnSpc>
              <a:spcBef>
                <a:spcPts val="720"/>
              </a:spcBef>
              <a:buFont typeface="Wingdings" panose="05000000000000000000" pitchFamily="2" charset="2"/>
              <a:buChar char="Ø"/>
              <a:tabLst>
                <a:tab pos="279400" algn="l"/>
                <a:tab pos="280035" algn="l"/>
                <a:tab pos="2329180" algn="l"/>
              </a:tabLst>
            </a:pPr>
            <a:r>
              <a:rPr lang="en-US" sz="1600" spc="10" dirty="0">
                <a:latin typeface="+mn-lt"/>
                <a:cs typeface="Times New Roman"/>
              </a:rPr>
              <a:t>Reac</a:t>
            </a:r>
            <a:r>
              <a:rPr lang="en-US" sz="1600" spc="35" dirty="0">
                <a:latin typeface="+mn-lt"/>
                <a:cs typeface="Times New Roman"/>
              </a:rPr>
              <a:t>t</a:t>
            </a:r>
            <a:r>
              <a:rPr lang="en-US" sz="1600" spc="-35" dirty="0">
                <a:latin typeface="+mn-lt"/>
                <a:cs typeface="Times New Roman"/>
              </a:rPr>
              <a:t>i</a:t>
            </a:r>
            <a:r>
              <a:rPr lang="en-US" sz="1600" spc="40" dirty="0">
                <a:latin typeface="+mn-lt"/>
                <a:cs typeface="Times New Roman"/>
              </a:rPr>
              <a:t>o</a:t>
            </a:r>
            <a:r>
              <a:rPr lang="en-US" sz="1600" spc="10" dirty="0">
                <a:latin typeface="+mn-lt"/>
                <a:cs typeface="Times New Roman"/>
              </a:rPr>
              <a:t>n</a:t>
            </a:r>
            <a:r>
              <a:rPr lang="en-US" sz="1600" spc="-170" dirty="0">
                <a:latin typeface="+mn-lt"/>
                <a:cs typeface="Times New Roman"/>
              </a:rPr>
              <a:t> </a:t>
            </a:r>
            <a:r>
              <a:rPr lang="en-US" sz="1600" spc="-35" dirty="0">
                <a:latin typeface="+mn-lt"/>
                <a:cs typeface="Times New Roman"/>
              </a:rPr>
              <a:t>i</a:t>
            </a:r>
            <a:r>
              <a:rPr lang="en-US" sz="1600" spc="40" dirty="0">
                <a:latin typeface="+mn-lt"/>
                <a:cs typeface="Times New Roman"/>
              </a:rPr>
              <a:t>n</a:t>
            </a:r>
            <a:r>
              <a:rPr lang="en-US" sz="1600" spc="-105" dirty="0">
                <a:latin typeface="+mn-lt"/>
                <a:cs typeface="Times New Roman"/>
              </a:rPr>
              <a:t>v</a:t>
            </a:r>
            <a:r>
              <a:rPr lang="en-US" sz="1600" spc="40" dirty="0">
                <a:latin typeface="+mn-lt"/>
                <a:cs typeface="Times New Roman"/>
              </a:rPr>
              <a:t>ol</a:t>
            </a:r>
            <a:r>
              <a:rPr lang="en-US" sz="1600" spc="-105" dirty="0">
                <a:latin typeface="+mn-lt"/>
                <a:cs typeface="Times New Roman"/>
              </a:rPr>
              <a:t>v</a:t>
            </a:r>
            <a:r>
              <a:rPr lang="en-US" sz="1600" spc="10" dirty="0">
                <a:latin typeface="+mn-lt"/>
                <a:cs typeface="Times New Roman"/>
              </a:rPr>
              <a:t>e</a:t>
            </a:r>
            <a:r>
              <a:rPr lang="en-US" sz="1600" spc="40" dirty="0">
                <a:latin typeface="+mn-lt"/>
                <a:cs typeface="Times New Roman"/>
              </a:rPr>
              <a:t>d</a:t>
            </a:r>
            <a:r>
              <a:rPr lang="en-US" sz="1600" spc="5" dirty="0">
                <a:latin typeface="+mn-lt"/>
                <a:cs typeface="Times New Roman"/>
              </a:rPr>
              <a:t>: </a:t>
            </a:r>
            <a:r>
              <a:rPr lang="en-US" sz="1600" b="1" spc="10" dirty="0">
                <a:solidFill>
                  <a:schemeClr val="tx1"/>
                </a:solidFill>
                <a:latin typeface="+mn-lt"/>
                <a:cs typeface="Calibri"/>
              </a:rPr>
              <a:t>H</a:t>
            </a:r>
            <a:r>
              <a:rPr lang="en-US" sz="1600" b="1" baseline="24691" dirty="0">
                <a:solidFill>
                  <a:schemeClr val="tx1"/>
                </a:solidFill>
                <a:latin typeface="+mn-lt"/>
                <a:cs typeface="Calibri"/>
              </a:rPr>
              <a:t>+</a:t>
            </a:r>
            <a:r>
              <a:rPr lang="en-US" sz="1600" b="1" dirty="0">
                <a:solidFill>
                  <a:schemeClr val="tx1"/>
                </a:solidFill>
                <a:latin typeface="+mn-lt"/>
                <a:cs typeface="Times New Roman"/>
              </a:rPr>
              <a:t>(</a:t>
            </a:r>
            <a:r>
              <a:rPr lang="en-US" sz="1600" b="1" spc="45" dirty="0" err="1">
                <a:solidFill>
                  <a:schemeClr val="tx1"/>
                </a:solidFill>
                <a:latin typeface="+mn-lt"/>
                <a:cs typeface="Times New Roman"/>
              </a:rPr>
              <a:t>a</a:t>
            </a:r>
            <a:r>
              <a:rPr lang="en-US" sz="1600" b="1" spc="10" dirty="0" err="1">
                <a:solidFill>
                  <a:schemeClr val="tx1"/>
                </a:solidFill>
                <a:latin typeface="+mn-lt"/>
                <a:cs typeface="Times New Roman"/>
              </a:rPr>
              <a:t>q</a:t>
            </a:r>
            <a:r>
              <a:rPr lang="en-US" sz="1600" b="1" spc="5" dirty="0">
                <a:solidFill>
                  <a:schemeClr val="tx1"/>
                </a:solidFill>
                <a:latin typeface="+mn-lt"/>
                <a:cs typeface="Times New Roman"/>
              </a:rPr>
              <a:t>)</a:t>
            </a:r>
            <a:r>
              <a:rPr lang="en-US" sz="1600" b="1" spc="-125" dirty="0">
                <a:solidFill>
                  <a:schemeClr val="tx1"/>
                </a:solidFill>
                <a:latin typeface="+mn-lt"/>
                <a:cs typeface="Times New Roman"/>
              </a:rPr>
              <a:t> </a:t>
            </a:r>
            <a:r>
              <a:rPr lang="en-US" sz="1600" b="1" spc="15" dirty="0">
                <a:solidFill>
                  <a:schemeClr val="tx1"/>
                </a:solidFill>
                <a:latin typeface="+mn-lt"/>
                <a:cs typeface="Times New Roman"/>
              </a:rPr>
              <a:t>+</a:t>
            </a:r>
            <a:r>
              <a:rPr lang="en-US" sz="1600" b="1" spc="-10" dirty="0">
                <a:solidFill>
                  <a:schemeClr val="tx1"/>
                </a:solidFill>
                <a:latin typeface="+mn-lt"/>
                <a:cs typeface="Times New Roman"/>
              </a:rPr>
              <a:t> </a:t>
            </a:r>
            <a:r>
              <a:rPr lang="en-US" sz="1600" b="1" spc="10" dirty="0">
                <a:solidFill>
                  <a:schemeClr val="tx1"/>
                </a:solidFill>
                <a:latin typeface="+mn-lt"/>
                <a:cs typeface="Times New Roman"/>
              </a:rPr>
              <a:t>e-</a:t>
            </a:r>
            <a:r>
              <a:rPr lang="en-US" sz="1600" b="1" dirty="0">
                <a:solidFill>
                  <a:schemeClr val="tx1"/>
                </a:solidFill>
                <a:latin typeface="+mn-lt"/>
                <a:cs typeface="Times New Roman"/>
              </a:rPr>
              <a:t> </a:t>
            </a:r>
            <a:r>
              <a:rPr lang="en-US" sz="1600" b="1" spc="-25" dirty="0">
                <a:solidFill>
                  <a:schemeClr val="tx1"/>
                </a:solidFill>
                <a:latin typeface="+mn-lt"/>
                <a:cs typeface="Times New Roman"/>
              </a:rPr>
              <a:t> </a:t>
            </a:r>
            <a:r>
              <a:rPr lang="en-US" sz="1600" b="1" spc="25" dirty="0">
                <a:solidFill>
                  <a:schemeClr val="tx1"/>
                </a:solidFill>
                <a:latin typeface="+mn-lt"/>
                <a:cs typeface="Times New Roman"/>
              </a:rPr>
              <a:t>→</a:t>
            </a:r>
            <a:r>
              <a:rPr lang="en-US" sz="1600" b="1" spc="40" dirty="0">
                <a:solidFill>
                  <a:schemeClr val="tx1"/>
                </a:solidFill>
                <a:latin typeface="+mn-lt"/>
                <a:cs typeface="Times New Roman"/>
              </a:rPr>
              <a:t>1/</a:t>
            </a:r>
            <a:r>
              <a:rPr lang="en-US" sz="1600" b="1" spc="10" dirty="0">
                <a:solidFill>
                  <a:schemeClr val="tx1"/>
                </a:solidFill>
                <a:latin typeface="+mn-lt"/>
                <a:cs typeface="Times New Roman"/>
              </a:rPr>
              <a:t>2</a:t>
            </a:r>
            <a:r>
              <a:rPr lang="en-US" sz="1600" b="1" spc="-160" dirty="0">
                <a:solidFill>
                  <a:schemeClr val="tx1"/>
                </a:solidFill>
                <a:latin typeface="+mn-lt"/>
                <a:cs typeface="Times New Roman"/>
              </a:rPr>
              <a:t> </a:t>
            </a:r>
            <a:r>
              <a:rPr lang="en-US" sz="1600" b="1" spc="10" dirty="0">
                <a:solidFill>
                  <a:schemeClr val="tx1"/>
                </a:solidFill>
                <a:latin typeface="+mn-lt"/>
                <a:cs typeface="Calibri"/>
              </a:rPr>
              <a:t>H</a:t>
            </a:r>
            <a:r>
              <a:rPr lang="en-US" sz="1600" b="1" baseline="-18518" dirty="0">
                <a:solidFill>
                  <a:schemeClr val="tx1"/>
                </a:solidFill>
                <a:latin typeface="+mn-lt"/>
                <a:cs typeface="Calibri"/>
              </a:rPr>
              <a:t>2 </a:t>
            </a:r>
            <a:r>
              <a:rPr lang="en-US" sz="1600" b="1" spc="-150" baseline="-18518" dirty="0">
                <a:solidFill>
                  <a:schemeClr val="tx1"/>
                </a:solidFill>
                <a:latin typeface="+mn-lt"/>
                <a:cs typeface="Calibri"/>
              </a:rPr>
              <a:t> </a:t>
            </a:r>
            <a:r>
              <a:rPr lang="en-US" sz="1600" b="1" spc="5" dirty="0">
                <a:solidFill>
                  <a:schemeClr val="tx1"/>
                </a:solidFill>
                <a:latin typeface="+mn-lt"/>
                <a:cs typeface="Times New Roman"/>
              </a:rPr>
              <a:t>(</a:t>
            </a:r>
            <a:r>
              <a:rPr lang="en-US" sz="1600" b="1" spc="-30" dirty="0">
                <a:solidFill>
                  <a:schemeClr val="tx1"/>
                </a:solidFill>
                <a:latin typeface="+mn-lt"/>
                <a:cs typeface="Times New Roman"/>
              </a:rPr>
              <a:t>g</a:t>
            </a:r>
            <a:r>
              <a:rPr lang="en-US" sz="1600" b="1" spc="5" dirty="0">
                <a:solidFill>
                  <a:schemeClr val="tx1"/>
                </a:solidFill>
                <a:latin typeface="+mn-lt"/>
                <a:cs typeface="Times New Roman"/>
              </a:rPr>
              <a:t>)(the reaction is for SHE as Cathode. If SHE is Anode the reaction is just the reverse)</a:t>
            </a:r>
            <a:endParaRPr lang="en-US" sz="1600" b="1" dirty="0">
              <a:solidFill>
                <a:schemeClr val="tx1"/>
              </a:solidFill>
              <a:latin typeface="+mn-lt"/>
              <a:cs typeface="Times New Roman"/>
            </a:endParaRPr>
          </a:p>
          <a:p>
            <a:pPr marL="335915" indent="-285750">
              <a:lnSpc>
                <a:spcPct val="100000"/>
              </a:lnSpc>
              <a:spcBef>
                <a:spcPts val="720"/>
              </a:spcBef>
              <a:buFont typeface="Wingdings" panose="05000000000000000000" pitchFamily="2" charset="2"/>
              <a:buChar char="Ø"/>
              <a:tabLst>
                <a:tab pos="279400" algn="l"/>
                <a:tab pos="280035" algn="l"/>
                <a:tab pos="2329180" algn="l"/>
              </a:tabLst>
            </a:pPr>
            <a:r>
              <a:rPr lang="en-US" sz="1600" spc="20" dirty="0">
                <a:latin typeface="+mn-lt"/>
                <a:cs typeface="Times New Roman"/>
              </a:rPr>
              <a:t>Platinum</a:t>
            </a:r>
            <a:r>
              <a:rPr lang="en-US" sz="1600" spc="-204" dirty="0">
                <a:latin typeface="+mn-lt"/>
                <a:cs typeface="Times New Roman"/>
              </a:rPr>
              <a:t> </a:t>
            </a:r>
            <a:r>
              <a:rPr lang="en-US" sz="1600" spc="15" dirty="0">
                <a:latin typeface="+mn-lt"/>
                <a:cs typeface="Times New Roman"/>
              </a:rPr>
              <a:t>electrode</a:t>
            </a:r>
            <a:r>
              <a:rPr lang="en-US" sz="1600" spc="-200" dirty="0">
                <a:latin typeface="+mn-lt"/>
                <a:cs typeface="Times New Roman"/>
              </a:rPr>
              <a:t> </a:t>
            </a:r>
            <a:r>
              <a:rPr lang="en-US" sz="1600" spc="20" dirty="0">
                <a:latin typeface="+mn-lt"/>
                <a:cs typeface="Times New Roman"/>
              </a:rPr>
              <a:t>coated</a:t>
            </a:r>
            <a:r>
              <a:rPr lang="en-US" sz="1600" spc="-165" dirty="0">
                <a:latin typeface="+mn-lt"/>
                <a:cs typeface="Times New Roman"/>
              </a:rPr>
              <a:t> </a:t>
            </a:r>
            <a:r>
              <a:rPr lang="en-US" sz="1600" spc="-5" dirty="0">
                <a:latin typeface="+mn-lt"/>
                <a:cs typeface="Times New Roman"/>
              </a:rPr>
              <a:t>with</a:t>
            </a:r>
            <a:r>
              <a:rPr lang="en-US" sz="1600" spc="-15" dirty="0">
                <a:latin typeface="+mn-lt"/>
                <a:cs typeface="Times New Roman"/>
              </a:rPr>
              <a:t> </a:t>
            </a:r>
            <a:r>
              <a:rPr lang="en-US" sz="1600" spc="25" dirty="0">
                <a:latin typeface="+mn-lt"/>
                <a:cs typeface="Times New Roman"/>
              </a:rPr>
              <a:t>platinum</a:t>
            </a:r>
            <a:r>
              <a:rPr lang="en-US" sz="1600" spc="-280" dirty="0">
                <a:latin typeface="+mn-lt"/>
                <a:cs typeface="Times New Roman"/>
              </a:rPr>
              <a:t> </a:t>
            </a:r>
            <a:r>
              <a:rPr lang="en-US" sz="1600" spc="25" dirty="0">
                <a:latin typeface="+mn-lt"/>
                <a:cs typeface="Times New Roman"/>
              </a:rPr>
              <a:t>black</a:t>
            </a:r>
            <a:r>
              <a:rPr lang="en-US" sz="1600" spc="-165" dirty="0">
                <a:latin typeface="+mn-lt"/>
                <a:cs typeface="Times New Roman"/>
              </a:rPr>
              <a:t> </a:t>
            </a:r>
            <a:r>
              <a:rPr lang="en-US" sz="1600" spc="-15" dirty="0">
                <a:latin typeface="+mn-lt"/>
                <a:cs typeface="Times New Roman"/>
              </a:rPr>
              <a:t>is</a:t>
            </a:r>
            <a:r>
              <a:rPr lang="en-US" sz="1600" spc="60" dirty="0">
                <a:latin typeface="+mn-lt"/>
                <a:cs typeface="Times New Roman"/>
              </a:rPr>
              <a:t> </a:t>
            </a:r>
            <a:r>
              <a:rPr lang="en-US" sz="1600" spc="20" dirty="0">
                <a:latin typeface="+mn-lt"/>
                <a:cs typeface="Times New Roman"/>
              </a:rPr>
              <a:t>dipped</a:t>
            </a:r>
            <a:r>
              <a:rPr lang="en-US" sz="1600" spc="-165" dirty="0">
                <a:latin typeface="+mn-lt"/>
                <a:cs typeface="Times New Roman"/>
              </a:rPr>
              <a:t> </a:t>
            </a:r>
            <a:r>
              <a:rPr lang="en-US" sz="1600" spc="-10" dirty="0">
                <a:latin typeface="+mn-lt"/>
                <a:cs typeface="Times New Roman"/>
              </a:rPr>
              <a:t>in</a:t>
            </a:r>
            <a:r>
              <a:rPr lang="en-US" sz="1600" spc="-15" dirty="0">
                <a:latin typeface="+mn-lt"/>
                <a:cs typeface="Times New Roman"/>
              </a:rPr>
              <a:t> </a:t>
            </a:r>
            <a:r>
              <a:rPr lang="en-US" sz="1600" spc="10" dirty="0">
                <a:latin typeface="+mn-lt"/>
                <a:cs typeface="Times New Roman"/>
              </a:rPr>
              <a:t>an</a:t>
            </a:r>
            <a:r>
              <a:rPr lang="en-US" sz="1600" spc="-15" dirty="0">
                <a:latin typeface="+mn-lt"/>
                <a:cs typeface="Times New Roman"/>
              </a:rPr>
              <a:t> </a:t>
            </a:r>
            <a:r>
              <a:rPr lang="en-US" sz="1600" dirty="0">
                <a:latin typeface="+mn-lt"/>
                <a:cs typeface="Times New Roman"/>
              </a:rPr>
              <a:t>acidic </a:t>
            </a:r>
            <a:r>
              <a:rPr lang="en-US" sz="1600" spc="15" dirty="0">
                <a:latin typeface="+mn-lt"/>
                <a:cs typeface="Times New Roman"/>
              </a:rPr>
              <a:t>solution</a:t>
            </a:r>
            <a:r>
              <a:rPr lang="en-US" sz="1600" spc="-165" dirty="0">
                <a:latin typeface="+mn-lt"/>
                <a:cs typeface="Times New Roman"/>
              </a:rPr>
              <a:t> </a:t>
            </a:r>
            <a:r>
              <a:rPr lang="en-US" sz="1600" spc="20" dirty="0">
                <a:latin typeface="+mn-lt"/>
                <a:cs typeface="Times New Roman"/>
              </a:rPr>
              <a:t>and</a:t>
            </a:r>
            <a:r>
              <a:rPr lang="en-US" sz="1600" spc="-165" dirty="0">
                <a:latin typeface="+mn-lt"/>
                <a:cs typeface="Times New Roman"/>
              </a:rPr>
              <a:t> </a:t>
            </a:r>
            <a:r>
              <a:rPr lang="en-US" sz="1600" spc="25" dirty="0">
                <a:latin typeface="+mn-lt"/>
                <a:cs typeface="Times New Roman"/>
              </a:rPr>
              <a:t>pure</a:t>
            </a:r>
            <a:r>
              <a:rPr lang="en-US" sz="1600" spc="-120" dirty="0">
                <a:latin typeface="+mn-lt"/>
                <a:cs typeface="Times New Roman"/>
              </a:rPr>
              <a:t> </a:t>
            </a:r>
            <a:r>
              <a:rPr lang="en-US" sz="1600" dirty="0">
                <a:latin typeface="+mn-lt"/>
                <a:cs typeface="Times New Roman"/>
              </a:rPr>
              <a:t>hydrogen</a:t>
            </a:r>
            <a:r>
              <a:rPr lang="en-US" sz="1600" spc="-10" dirty="0">
                <a:latin typeface="+mn-lt"/>
                <a:cs typeface="Times New Roman"/>
              </a:rPr>
              <a:t> </a:t>
            </a:r>
            <a:r>
              <a:rPr lang="en-US" sz="1600" spc="-30" dirty="0">
                <a:latin typeface="+mn-lt"/>
                <a:cs typeface="Times New Roman"/>
              </a:rPr>
              <a:t>gas</a:t>
            </a:r>
            <a:r>
              <a:rPr lang="en-US" sz="1600" spc="65" dirty="0">
                <a:latin typeface="+mn-lt"/>
                <a:cs typeface="Times New Roman"/>
              </a:rPr>
              <a:t> </a:t>
            </a:r>
            <a:r>
              <a:rPr lang="en-US" sz="1600" spc="20" dirty="0">
                <a:latin typeface="+mn-lt"/>
                <a:cs typeface="Times New Roman"/>
              </a:rPr>
              <a:t>bubbled</a:t>
            </a:r>
            <a:r>
              <a:rPr lang="en-US" sz="1600" spc="-165" dirty="0">
                <a:latin typeface="+mn-lt"/>
                <a:cs typeface="Times New Roman"/>
              </a:rPr>
              <a:t> </a:t>
            </a:r>
            <a:r>
              <a:rPr lang="en-US" sz="1600" spc="10" dirty="0">
                <a:latin typeface="+mn-lt"/>
                <a:cs typeface="Times New Roman"/>
              </a:rPr>
              <a:t>through</a:t>
            </a:r>
            <a:r>
              <a:rPr lang="en-US" sz="1600" spc="-160" dirty="0">
                <a:latin typeface="+mn-lt"/>
                <a:cs typeface="Times New Roman"/>
              </a:rPr>
              <a:t> </a:t>
            </a:r>
            <a:r>
              <a:rPr lang="en-US" sz="1600" dirty="0">
                <a:latin typeface="+mn-lt"/>
                <a:cs typeface="Times New Roman"/>
              </a:rPr>
              <a:t>it.</a:t>
            </a:r>
          </a:p>
          <a:p>
            <a:pPr marL="335915" marR="194310" indent="-285750">
              <a:lnSpc>
                <a:spcPct val="90800"/>
              </a:lnSpc>
              <a:spcBef>
                <a:spcPts val="975"/>
              </a:spcBef>
              <a:buFont typeface="Wingdings" panose="05000000000000000000" pitchFamily="2" charset="2"/>
              <a:buChar char="Ø"/>
              <a:tabLst>
                <a:tab pos="279400" algn="l"/>
                <a:tab pos="280035" algn="l"/>
              </a:tabLst>
            </a:pPr>
            <a:r>
              <a:rPr lang="en-US" sz="1600" b="1" u="sng" spc="10" dirty="0">
                <a:latin typeface="+mn-lt"/>
                <a:cs typeface="Times New Roman"/>
              </a:rPr>
              <a:t>The </a:t>
            </a:r>
            <a:r>
              <a:rPr lang="en-US" sz="1600" b="1" u="sng" spc="15" dirty="0">
                <a:latin typeface="+mn-lt"/>
                <a:cs typeface="Times New Roman"/>
              </a:rPr>
              <a:t>concentration </a:t>
            </a:r>
            <a:r>
              <a:rPr lang="en-US" sz="1600" b="1" u="sng" spc="25" dirty="0">
                <a:latin typeface="+mn-lt"/>
                <a:cs typeface="Times New Roman"/>
              </a:rPr>
              <a:t>of </a:t>
            </a:r>
            <a:r>
              <a:rPr lang="en-US" sz="1600" b="1" u="sng" spc="35" dirty="0">
                <a:latin typeface="+mn-lt"/>
                <a:cs typeface="Times New Roman"/>
              </a:rPr>
              <a:t>both </a:t>
            </a:r>
            <a:r>
              <a:rPr lang="en-US" sz="1600" b="1" u="sng" spc="30" dirty="0">
                <a:latin typeface="+mn-lt"/>
                <a:cs typeface="Times New Roman"/>
              </a:rPr>
              <a:t>the </a:t>
            </a:r>
            <a:r>
              <a:rPr lang="en-US" sz="1600" b="1" u="sng" spc="20" dirty="0">
                <a:latin typeface="+mn-lt"/>
                <a:cs typeface="Times New Roman"/>
              </a:rPr>
              <a:t>reduced and </a:t>
            </a:r>
            <a:r>
              <a:rPr lang="en-US" sz="1600" b="1" u="sng" spc="-5" dirty="0" err="1">
                <a:latin typeface="+mn-lt"/>
                <a:cs typeface="Times New Roman"/>
              </a:rPr>
              <a:t>oxidised</a:t>
            </a:r>
            <a:r>
              <a:rPr lang="en-US" sz="1600" b="1" u="sng" spc="-5" dirty="0">
                <a:latin typeface="+mn-lt"/>
                <a:cs typeface="Times New Roman"/>
              </a:rPr>
              <a:t> </a:t>
            </a:r>
            <a:r>
              <a:rPr lang="en-US" sz="1600" b="1" u="sng" spc="-15" dirty="0">
                <a:latin typeface="+mn-lt"/>
                <a:cs typeface="Times New Roman"/>
              </a:rPr>
              <a:t>forms </a:t>
            </a:r>
            <a:r>
              <a:rPr lang="en-US" sz="1600" b="1" u="sng" spc="25" dirty="0">
                <a:latin typeface="+mn-lt"/>
                <a:cs typeface="Times New Roman"/>
              </a:rPr>
              <a:t>of </a:t>
            </a:r>
            <a:r>
              <a:rPr lang="en-US" sz="1600" b="1" u="sng" spc="30" dirty="0">
                <a:latin typeface="+mn-lt"/>
                <a:cs typeface="Times New Roman"/>
              </a:rPr>
              <a:t> </a:t>
            </a:r>
            <a:r>
              <a:rPr lang="en-US" sz="1600" b="1" u="sng" dirty="0">
                <a:latin typeface="+mn-lt"/>
                <a:cs typeface="Times New Roman"/>
              </a:rPr>
              <a:t>hydrogen</a:t>
            </a:r>
            <a:r>
              <a:rPr lang="en-US" sz="1600" b="1" u="sng" spc="-95" dirty="0">
                <a:latin typeface="+mn-lt"/>
                <a:cs typeface="Times New Roman"/>
              </a:rPr>
              <a:t> </a:t>
            </a:r>
            <a:r>
              <a:rPr lang="en-US" sz="1600" b="1" u="sng" spc="-15" dirty="0">
                <a:latin typeface="+mn-lt"/>
                <a:cs typeface="Times New Roman"/>
              </a:rPr>
              <a:t>is</a:t>
            </a:r>
            <a:r>
              <a:rPr lang="en-US" sz="1600" b="1" u="sng" spc="60" dirty="0">
                <a:latin typeface="+mn-lt"/>
                <a:cs typeface="Times New Roman"/>
              </a:rPr>
              <a:t> </a:t>
            </a:r>
            <a:r>
              <a:rPr lang="en-US" sz="1600" b="1" u="sng" spc="5" dirty="0">
                <a:latin typeface="+mn-lt"/>
                <a:cs typeface="Times New Roman"/>
              </a:rPr>
              <a:t>maintained</a:t>
            </a:r>
            <a:r>
              <a:rPr lang="en-US" sz="1600" b="1" u="sng" spc="-165" dirty="0">
                <a:latin typeface="+mn-lt"/>
                <a:cs typeface="Times New Roman"/>
              </a:rPr>
              <a:t> </a:t>
            </a:r>
            <a:r>
              <a:rPr lang="en-US" sz="1600" b="1" u="sng" spc="5" dirty="0">
                <a:latin typeface="+mn-lt"/>
                <a:cs typeface="Times New Roman"/>
              </a:rPr>
              <a:t>at</a:t>
            </a:r>
            <a:r>
              <a:rPr lang="en-US" sz="1600" b="1" u="sng" spc="-15" dirty="0">
                <a:latin typeface="+mn-lt"/>
                <a:cs typeface="Times New Roman"/>
              </a:rPr>
              <a:t> </a:t>
            </a:r>
            <a:r>
              <a:rPr lang="en-US" sz="1600" b="1" u="sng" spc="20" dirty="0">
                <a:latin typeface="+mn-lt"/>
                <a:cs typeface="Times New Roman"/>
              </a:rPr>
              <a:t>unity</a:t>
            </a:r>
            <a:r>
              <a:rPr lang="en-US" sz="1600" b="1" u="sng" spc="-85" dirty="0">
                <a:latin typeface="+mn-lt"/>
                <a:cs typeface="Times New Roman"/>
              </a:rPr>
              <a:t> </a:t>
            </a:r>
            <a:r>
              <a:rPr lang="en-US" sz="1600" b="1" u="sng" spc="20" dirty="0">
                <a:latin typeface="+mn-lt"/>
                <a:cs typeface="Times New Roman"/>
              </a:rPr>
              <a:t>and</a:t>
            </a:r>
            <a:r>
              <a:rPr lang="en-US" sz="1600" b="1" u="sng" spc="-90" dirty="0">
                <a:latin typeface="+mn-lt"/>
                <a:cs typeface="Times New Roman"/>
              </a:rPr>
              <a:t> </a:t>
            </a:r>
            <a:r>
              <a:rPr lang="en-US" sz="1600" b="1" u="sng" spc="30" dirty="0">
                <a:latin typeface="+mn-lt"/>
                <a:cs typeface="Times New Roman"/>
              </a:rPr>
              <a:t>the</a:t>
            </a:r>
            <a:r>
              <a:rPr lang="en-US" sz="1600" b="1" u="sng" spc="-125" dirty="0">
                <a:latin typeface="+mn-lt"/>
                <a:cs typeface="Times New Roman"/>
              </a:rPr>
              <a:t> </a:t>
            </a:r>
            <a:r>
              <a:rPr lang="en-US" sz="1600" b="1" u="sng" spc="-30" dirty="0">
                <a:latin typeface="+mn-lt"/>
                <a:cs typeface="Times New Roman"/>
              </a:rPr>
              <a:t>gas</a:t>
            </a:r>
            <a:r>
              <a:rPr lang="en-US" sz="1600" b="1" u="sng" spc="60" dirty="0">
                <a:latin typeface="+mn-lt"/>
                <a:cs typeface="Times New Roman"/>
              </a:rPr>
              <a:t> </a:t>
            </a:r>
            <a:r>
              <a:rPr lang="en-US" sz="1600" b="1" u="sng" spc="-15" dirty="0">
                <a:latin typeface="+mn-lt"/>
                <a:cs typeface="Times New Roman"/>
              </a:rPr>
              <a:t>is </a:t>
            </a:r>
            <a:r>
              <a:rPr lang="en-US" sz="1600" b="1" u="sng" spc="5" dirty="0">
                <a:latin typeface="+mn-lt"/>
                <a:cs typeface="Times New Roman"/>
              </a:rPr>
              <a:t>at</a:t>
            </a:r>
            <a:r>
              <a:rPr lang="en-US" sz="1600" b="1" u="sng" spc="-15" dirty="0">
                <a:latin typeface="+mn-lt"/>
                <a:cs typeface="Times New Roman"/>
              </a:rPr>
              <a:t> </a:t>
            </a:r>
            <a:r>
              <a:rPr lang="en-US" sz="1600" b="1" u="sng" spc="10" dirty="0">
                <a:latin typeface="+mn-lt"/>
                <a:cs typeface="Times New Roman"/>
              </a:rPr>
              <a:t>1</a:t>
            </a:r>
            <a:r>
              <a:rPr lang="en-US" sz="1600" b="1" u="sng" spc="-15" dirty="0">
                <a:latin typeface="+mn-lt"/>
                <a:cs typeface="Times New Roman"/>
              </a:rPr>
              <a:t> </a:t>
            </a:r>
            <a:r>
              <a:rPr lang="en-US" sz="1600" b="1" u="sng" spc="20" dirty="0">
                <a:latin typeface="+mn-lt"/>
                <a:cs typeface="Times New Roman"/>
              </a:rPr>
              <a:t>bar</a:t>
            </a:r>
            <a:r>
              <a:rPr lang="en-US" sz="1600" b="1" u="sng" spc="-45" dirty="0">
                <a:latin typeface="+mn-lt"/>
                <a:cs typeface="Times New Roman"/>
              </a:rPr>
              <a:t> </a:t>
            </a:r>
            <a:r>
              <a:rPr lang="en-US" sz="1600" b="1" u="sng" spc="5" dirty="0">
                <a:latin typeface="+mn-lt"/>
                <a:cs typeface="Times New Roman"/>
              </a:rPr>
              <a:t>pressure</a:t>
            </a:r>
            <a:r>
              <a:rPr lang="en-US" sz="1600" b="1" u="sng" spc="-120" dirty="0">
                <a:latin typeface="+mn-lt"/>
                <a:cs typeface="Times New Roman"/>
              </a:rPr>
              <a:t> </a:t>
            </a:r>
            <a:r>
              <a:rPr lang="en-US" sz="1600" b="1" u="sng" spc="20" dirty="0">
                <a:latin typeface="+mn-lt"/>
                <a:cs typeface="Times New Roman"/>
              </a:rPr>
              <a:t>and </a:t>
            </a:r>
            <a:r>
              <a:rPr lang="en-US" sz="1600" b="1" u="sng" spc="-484" dirty="0">
                <a:latin typeface="+mn-lt"/>
                <a:cs typeface="Times New Roman"/>
              </a:rPr>
              <a:t> </a:t>
            </a:r>
            <a:r>
              <a:rPr lang="en-US" sz="1600" b="1" u="sng" spc="30" dirty="0">
                <a:latin typeface="+mn-lt"/>
                <a:cs typeface="Times New Roman"/>
              </a:rPr>
              <a:t>298</a:t>
            </a:r>
            <a:r>
              <a:rPr lang="en-US" sz="1600" b="1" u="sng" spc="-100" dirty="0">
                <a:latin typeface="+mn-lt"/>
                <a:cs typeface="Times New Roman"/>
              </a:rPr>
              <a:t> </a:t>
            </a:r>
            <a:r>
              <a:rPr lang="en-US" sz="1600" b="1" u="sng" spc="-10" dirty="0">
                <a:latin typeface="+mn-lt"/>
                <a:cs typeface="Times New Roman"/>
              </a:rPr>
              <a:t>K.</a:t>
            </a:r>
            <a:endParaRPr lang="en-US" sz="1600" b="1" u="sng" dirty="0">
              <a:latin typeface="+mn-lt"/>
              <a:cs typeface="Times New Roman"/>
            </a:endParaRPr>
          </a:p>
          <a:p>
            <a:pPr marL="335915" marR="322580" indent="-285750">
              <a:lnSpc>
                <a:spcPts val="2180"/>
              </a:lnSpc>
              <a:spcBef>
                <a:spcPts val="1010"/>
              </a:spcBef>
              <a:buFont typeface="Wingdings" panose="05000000000000000000" pitchFamily="2" charset="2"/>
              <a:buChar char="Ø"/>
              <a:tabLst>
                <a:tab pos="279400" algn="l"/>
                <a:tab pos="280035" algn="l"/>
              </a:tabLst>
            </a:pPr>
            <a:r>
              <a:rPr lang="en-US" sz="1600" spc="-30" dirty="0">
                <a:latin typeface="+mn-lt"/>
                <a:cs typeface="Times New Roman"/>
              </a:rPr>
              <a:t>If</a:t>
            </a:r>
            <a:r>
              <a:rPr lang="en-US" sz="1600" spc="25" dirty="0">
                <a:latin typeface="+mn-lt"/>
                <a:cs typeface="Times New Roman"/>
              </a:rPr>
              <a:t> </a:t>
            </a:r>
            <a:r>
              <a:rPr lang="en-US" sz="1600" dirty="0">
                <a:latin typeface="+mn-lt"/>
                <a:cs typeface="Times New Roman"/>
              </a:rPr>
              <a:t>SHE</a:t>
            </a:r>
            <a:r>
              <a:rPr lang="en-US" sz="1600" spc="-10" dirty="0">
                <a:latin typeface="+mn-lt"/>
                <a:cs typeface="Times New Roman"/>
              </a:rPr>
              <a:t> </a:t>
            </a:r>
            <a:r>
              <a:rPr lang="en-US" sz="1600" spc="15" dirty="0">
                <a:latin typeface="+mn-lt"/>
                <a:cs typeface="Times New Roman"/>
              </a:rPr>
              <a:t>acts</a:t>
            </a:r>
            <a:r>
              <a:rPr lang="en-US" sz="1600" spc="-85" dirty="0">
                <a:latin typeface="+mn-lt"/>
                <a:cs typeface="Times New Roman"/>
              </a:rPr>
              <a:t> </a:t>
            </a:r>
            <a:r>
              <a:rPr lang="en-US" sz="1600" spc="10" dirty="0">
                <a:latin typeface="+mn-lt"/>
                <a:cs typeface="Times New Roman"/>
              </a:rPr>
              <a:t>as</a:t>
            </a:r>
            <a:r>
              <a:rPr lang="en-US" sz="1600" spc="-15" dirty="0">
                <a:latin typeface="+mn-lt"/>
                <a:cs typeface="Times New Roman"/>
              </a:rPr>
              <a:t> </a:t>
            </a:r>
            <a:r>
              <a:rPr lang="en-US" sz="1600" spc="10" dirty="0">
                <a:latin typeface="+mn-lt"/>
                <a:cs typeface="Times New Roman"/>
              </a:rPr>
              <a:t>anode(reference</a:t>
            </a:r>
            <a:r>
              <a:rPr lang="en-US" sz="1600" spc="-195" dirty="0">
                <a:latin typeface="+mn-lt"/>
                <a:cs typeface="Times New Roman"/>
              </a:rPr>
              <a:t> </a:t>
            </a:r>
            <a:r>
              <a:rPr lang="en-US" sz="1600" spc="25" dirty="0">
                <a:latin typeface="+mn-lt"/>
                <a:cs typeface="Times New Roman"/>
              </a:rPr>
              <a:t>half</a:t>
            </a:r>
            <a:r>
              <a:rPr lang="en-US" sz="1600" spc="-195" dirty="0">
                <a:latin typeface="+mn-lt"/>
                <a:cs typeface="Times New Roman"/>
              </a:rPr>
              <a:t> </a:t>
            </a:r>
            <a:r>
              <a:rPr lang="en-US" sz="1600" spc="20" dirty="0">
                <a:latin typeface="+mn-lt"/>
                <a:cs typeface="Times New Roman"/>
              </a:rPr>
              <a:t>cell)</a:t>
            </a:r>
            <a:r>
              <a:rPr lang="en-US" sz="1600" spc="-120" dirty="0">
                <a:latin typeface="+mn-lt"/>
                <a:cs typeface="Times New Roman"/>
              </a:rPr>
              <a:t> </a:t>
            </a:r>
            <a:r>
              <a:rPr lang="en-US" sz="1600" spc="30" dirty="0">
                <a:latin typeface="+mn-lt"/>
                <a:cs typeface="Times New Roman"/>
              </a:rPr>
              <a:t>the</a:t>
            </a:r>
            <a:r>
              <a:rPr lang="en-US" sz="1600" spc="-120" dirty="0">
                <a:latin typeface="+mn-lt"/>
                <a:cs typeface="Times New Roman"/>
              </a:rPr>
              <a:t> </a:t>
            </a:r>
            <a:r>
              <a:rPr lang="en-US" sz="1600" spc="25" dirty="0">
                <a:latin typeface="+mn-lt"/>
                <a:cs typeface="Times New Roman"/>
              </a:rPr>
              <a:t>other</a:t>
            </a:r>
            <a:r>
              <a:rPr lang="en-US" sz="1600" spc="-120" dirty="0">
                <a:latin typeface="+mn-lt"/>
                <a:cs typeface="Times New Roman"/>
              </a:rPr>
              <a:t> </a:t>
            </a:r>
            <a:r>
              <a:rPr lang="en-US" sz="1600" spc="25" dirty="0">
                <a:latin typeface="+mn-lt"/>
                <a:cs typeface="Times New Roman"/>
              </a:rPr>
              <a:t>half</a:t>
            </a:r>
            <a:r>
              <a:rPr lang="en-US" sz="1600" spc="-114" dirty="0">
                <a:latin typeface="+mn-lt"/>
                <a:cs typeface="Times New Roman"/>
              </a:rPr>
              <a:t> </a:t>
            </a:r>
            <a:r>
              <a:rPr lang="en-US" sz="1600" spc="10" dirty="0">
                <a:latin typeface="+mn-lt"/>
                <a:cs typeface="Times New Roman"/>
              </a:rPr>
              <a:t>as</a:t>
            </a:r>
            <a:r>
              <a:rPr lang="en-US" sz="1600" spc="-15" dirty="0">
                <a:latin typeface="+mn-lt"/>
                <a:cs typeface="Times New Roman"/>
              </a:rPr>
              <a:t> </a:t>
            </a:r>
            <a:r>
              <a:rPr lang="en-US" sz="1600" spc="25" dirty="0">
                <a:latin typeface="+mn-lt"/>
                <a:cs typeface="Times New Roman"/>
              </a:rPr>
              <a:t>cathode </a:t>
            </a:r>
            <a:r>
              <a:rPr lang="en-US" sz="1600" spc="-484" dirty="0">
                <a:latin typeface="+mn-lt"/>
                <a:cs typeface="Times New Roman"/>
              </a:rPr>
              <a:t> </a:t>
            </a:r>
            <a:r>
              <a:rPr lang="en-US" sz="1600" spc="20" dirty="0">
                <a:latin typeface="+mn-lt"/>
                <a:cs typeface="Times New Roman"/>
              </a:rPr>
              <a:t>and</a:t>
            </a:r>
            <a:r>
              <a:rPr lang="en-US" sz="1600" spc="-100" dirty="0">
                <a:latin typeface="+mn-lt"/>
                <a:cs typeface="Times New Roman"/>
              </a:rPr>
              <a:t> </a:t>
            </a:r>
            <a:r>
              <a:rPr lang="en-US" sz="1600" spc="-20" dirty="0">
                <a:latin typeface="+mn-lt"/>
                <a:cs typeface="Times New Roman"/>
              </a:rPr>
              <a:t>vice-versa.</a:t>
            </a:r>
            <a:endParaRPr lang="en-US" sz="1600" dirty="0">
              <a:latin typeface="+mn-lt"/>
              <a:cs typeface="Times New Roman"/>
            </a:endParaRPr>
          </a:p>
          <a:p>
            <a:pPr marL="335915" indent="-285750">
              <a:lnSpc>
                <a:spcPts val="1750"/>
              </a:lnSpc>
              <a:spcBef>
                <a:spcPts val="640"/>
              </a:spcBef>
              <a:buFont typeface="Wingdings" panose="05000000000000000000" pitchFamily="2" charset="2"/>
              <a:buChar char="Ø"/>
              <a:tabLst>
                <a:tab pos="279400" algn="l"/>
                <a:tab pos="280035" algn="l"/>
                <a:tab pos="4092575" algn="l"/>
              </a:tabLst>
            </a:pPr>
            <a:r>
              <a:rPr lang="en-US" sz="1600" b="1" spc="20" dirty="0">
                <a:latin typeface="+mn-lt"/>
                <a:cs typeface="Times New Roman"/>
              </a:rPr>
              <a:t>Standard</a:t>
            </a:r>
            <a:r>
              <a:rPr lang="en-US" sz="1600" b="1" spc="-210" dirty="0">
                <a:latin typeface="+mn-lt"/>
                <a:cs typeface="Times New Roman"/>
              </a:rPr>
              <a:t> </a:t>
            </a:r>
            <a:r>
              <a:rPr lang="en-US" sz="1600" b="1" spc="15" dirty="0">
                <a:latin typeface="+mn-lt"/>
                <a:cs typeface="Times New Roman"/>
              </a:rPr>
              <a:t>cell</a:t>
            </a:r>
            <a:r>
              <a:rPr lang="en-US" sz="1600" b="1" spc="-85" dirty="0">
                <a:latin typeface="+mn-lt"/>
                <a:cs typeface="Times New Roman"/>
              </a:rPr>
              <a:t> </a:t>
            </a:r>
            <a:r>
              <a:rPr lang="en-US" sz="1600" b="1" spc="20" dirty="0">
                <a:latin typeface="+mn-lt"/>
                <a:cs typeface="Times New Roman"/>
              </a:rPr>
              <a:t>potential</a:t>
            </a:r>
            <a:r>
              <a:rPr lang="en-US" sz="1600" b="1" spc="-160" dirty="0">
                <a:latin typeface="+mn-lt"/>
                <a:cs typeface="Times New Roman"/>
              </a:rPr>
              <a:t> </a:t>
            </a:r>
            <a:r>
              <a:rPr lang="en-US" sz="1600" b="1" spc="10" dirty="0">
                <a:latin typeface="+mn-lt"/>
                <a:cs typeface="Times New Roman"/>
              </a:rPr>
              <a:t>(</a:t>
            </a:r>
            <a:r>
              <a:rPr lang="en-US" sz="1600" b="1" spc="10" dirty="0" err="1">
                <a:latin typeface="+mn-lt"/>
                <a:cs typeface="Times New Roman"/>
              </a:rPr>
              <a:t>E</a:t>
            </a:r>
            <a:r>
              <a:rPr lang="en-US" sz="1600" b="1" spc="10" baseline="30000" dirty="0" err="1">
                <a:latin typeface="+mn-lt"/>
                <a:cs typeface="Times New Roman"/>
              </a:rPr>
              <a:t>o</a:t>
            </a:r>
            <a:r>
              <a:rPr lang="en-US" sz="1600" b="1" spc="10" dirty="0">
                <a:latin typeface="+mn-lt"/>
                <a:cs typeface="Times New Roman"/>
              </a:rPr>
              <a:t>)</a:t>
            </a:r>
            <a:r>
              <a:rPr lang="en-US" sz="1600" b="1" spc="-15" dirty="0">
                <a:latin typeface="+mn-lt"/>
                <a:cs typeface="Times New Roman"/>
              </a:rPr>
              <a:t> </a:t>
            </a:r>
            <a:r>
              <a:rPr lang="en-US" sz="1600" b="1" spc="15" dirty="0">
                <a:solidFill>
                  <a:schemeClr val="tx1"/>
                </a:solidFill>
                <a:latin typeface="+mn-lt"/>
                <a:cs typeface="Times New Roman"/>
              </a:rPr>
              <a:t>=</a:t>
            </a:r>
            <a:r>
              <a:rPr lang="en-US" sz="1600" b="1" spc="15" dirty="0">
                <a:solidFill>
                  <a:srgbClr val="2D75B6"/>
                </a:solidFill>
                <a:latin typeface="+mn-lt"/>
                <a:cs typeface="Times New Roman"/>
              </a:rPr>
              <a:t>                           </a:t>
            </a:r>
            <a:r>
              <a:rPr lang="en-US" sz="1600" b="1" spc="15" dirty="0">
                <a:solidFill>
                  <a:schemeClr val="tx1"/>
                </a:solidFill>
                <a:latin typeface="+mn-lt"/>
                <a:cs typeface="Times New Roman"/>
              </a:rPr>
              <a:t>(SHE as anode)</a:t>
            </a:r>
            <a:endParaRPr lang="en-US" sz="1600" b="1" spc="15" dirty="0">
              <a:solidFill>
                <a:srgbClr val="2D75B6"/>
              </a:solidFill>
              <a:latin typeface="+mn-lt"/>
              <a:cs typeface="Times New Roman"/>
            </a:endParaRPr>
          </a:p>
          <a:p>
            <a:pPr marL="50165">
              <a:lnSpc>
                <a:spcPts val="1750"/>
              </a:lnSpc>
              <a:spcBef>
                <a:spcPts val="640"/>
              </a:spcBef>
              <a:tabLst>
                <a:tab pos="279400" algn="l"/>
                <a:tab pos="280035" algn="l"/>
                <a:tab pos="4092575" algn="l"/>
              </a:tabLst>
            </a:pPr>
            <a:r>
              <a:rPr lang="en-US" altLang="en-US" sz="2000" b="1" spc="15" dirty="0">
                <a:solidFill>
                  <a:srgbClr val="2D75B6"/>
                </a:solidFill>
                <a:latin typeface="Times New Roman"/>
                <a:cs typeface="Times New Roman"/>
              </a:rPr>
              <a:t>                                                       </a:t>
            </a:r>
          </a:p>
          <a:p>
            <a:pPr marL="335915" indent="-285750">
              <a:lnSpc>
                <a:spcPts val="1750"/>
              </a:lnSpc>
              <a:spcBef>
                <a:spcPts val="640"/>
              </a:spcBef>
              <a:buFont typeface="Wingdings" panose="05000000000000000000" pitchFamily="2" charset="2"/>
              <a:buChar char="Ø"/>
              <a:tabLst>
                <a:tab pos="279400" algn="l"/>
                <a:tab pos="280035" algn="l"/>
                <a:tab pos="4092575" algn="l"/>
              </a:tabLst>
            </a:pPr>
            <a:endParaRPr lang="en-IN" altLang="en-US" dirty="0"/>
          </a:p>
          <a:p>
            <a:pPr marL="285750" indent="-285750">
              <a:buFont typeface="Wingdings" panose="05000000000000000000" pitchFamily="2" charset="2"/>
              <a:buChar char="Ø"/>
            </a:pPr>
            <a:endParaRPr lang="en-US" altLang="en-US" dirty="0"/>
          </a:p>
          <a:p>
            <a:endParaRPr lang="en-IN" altLang="en-US" dirty="0"/>
          </a:p>
        </p:txBody>
      </p:sp>
      <p:graphicFrame>
        <p:nvGraphicFramePr>
          <p:cNvPr id="2" name="Object 1">
            <a:extLst>
              <a:ext uri="{FF2B5EF4-FFF2-40B4-BE49-F238E27FC236}">
                <a16:creationId xmlns:a16="http://schemas.microsoft.com/office/drawing/2014/main" id="{49CF2983-A4B3-4E58-AAD1-04704551AA87}"/>
              </a:ext>
            </a:extLst>
          </p:cNvPr>
          <p:cNvGraphicFramePr>
            <a:graphicFrameLocks noChangeAspect="1"/>
          </p:cNvGraphicFramePr>
          <p:nvPr>
            <p:extLst>
              <p:ext uri="{D42A27DB-BD31-4B8C-83A1-F6EECF244321}">
                <p14:modId xmlns:p14="http://schemas.microsoft.com/office/powerpoint/2010/main" val="2385003543"/>
              </p:ext>
            </p:extLst>
          </p:nvPr>
        </p:nvGraphicFramePr>
        <p:xfrm>
          <a:off x="3256404" y="3822358"/>
          <a:ext cx="1169039" cy="1271587"/>
        </p:xfrm>
        <a:graphic>
          <a:graphicData uri="http://schemas.openxmlformats.org/presentationml/2006/ole">
            <mc:AlternateContent xmlns:mc="http://schemas.openxmlformats.org/markup-compatibility/2006">
              <mc:Choice xmlns:v="urn:schemas-microsoft-com:vml" Requires="v">
                <p:oleObj spid="_x0000_s3073" name="Equation" r:id="rId5" imgW="723600" imgH="787320" progId="Equation.DSMT4">
                  <p:embed/>
                </p:oleObj>
              </mc:Choice>
              <mc:Fallback>
                <p:oleObj name="Equation" r:id="rId5" imgW="723600" imgH="787320" progId="Equation.DSMT4">
                  <p:embed/>
                  <p:pic>
                    <p:nvPicPr>
                      <p:cNvPr id="2" name="Object 1">
                        <a:extLst>
                          <a:ext uri="{FF2B5EF4-FFF2-40B4-BE49-F238E27FC236}">
                            <a16:creationId xmlns:a16="http://schemas.microsoft.com/office/drawing/2014/main" id="{49CF2983-A4B3-4E58-AAD1-04704551AA87}"/>
                          </a:ext>
                        </a:extLst>
                      </p:cNvPr>
                      <p:cNvPicPr/>
                      <p:nvPr/>
                    </p:nvPicPr>
                    <p:blipFill>
                      <a:blip r:embed="rId6"/>
                      <a:stretch>
                        <a:fillRect/>
                      </a:stretch>
                    </p:blipFill>
                    <p:spPr>
                      <a:xfrm>
                        <a:off x="3256404" y="3822358"/>
                        <a:ext cx="1169039" cy="127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0189E9-684D-4D1A-9D63-CC0F9FF3016A}"/>
              </a:ext>
            </a:extLst>
          </p:cNvPr>
          <p:cNvSpPr txBox="1"/>
          <p:nvPr/>
        </p:nvSpPr>
        <p:spPr>
          <a:xfrm>
            <a:off x="929898" y="19533"/>
            <a:ext cx="6991091" cy="307777"/>
          </a:xfrm>
          <a:prstGeom prst="rect">
            <a:avLst/>
          </a:prstGeom>
          <a:noFill/>
        </p:spPr>
        <p:txBody>
          <a:bodyPr wrap="square">
            <a:spAutoFit/>
          </a:bodyPr>
          <a:lstStyle/>
          <a:p>
            <a:r>
              <a:rPr lang="en-US" b="1" u="sng" dirty="0">
                <a:solidFill>
                  <a:srgbClr val="FF0000"/>
                </a:solidFill>
              </a:rPr>
              <a:t>Measurement of Electrode </a:t>
            </a:r>
            <a:r>
              <a:rPr lang="en-US" b="1" u="sng" dirty="0" err="1">
                <a:solidFill>
                  <a:srgbClr val="FF0000"/>
                </a:solidFill>
              </a:rPr>
              <a:t>potential;Standard</a:t>
            </a:r>
            <a:r>
              <a:rPr lang="en-US" b="1" u="sng" dirty="0">
                <a:solidFill>
                  <a:srgbClr val="FF0000"/>
                </a:solidFill>
              </a:rPr>
              <a:t> Hydrogen Electrode(SHE)</a:t>
            </a:r>
            <a:endParaRPr lang="en-IN" dirty="0"/>
          </a:p>
        </p:txBody>
      </p:sp>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0C86CCD3-411C-4992-96CF-AB796369A608}"/>
                  </a:ext>
                </a:extLst>
              </p14:cNvPr>
              <p14:cNvContentPartPr/>
              <p14:nvPr/>
            </p14:nvContentPartPr>
            <p14:xfrm>
              <a:off x="4266360" y="530640"/>
              <a:ext cx="7560" cy="28080"/>
            </p14:xfrm>
          </p:contentPart>
        </mc:Choice>
        <mc:Fallback xmlns="">
          <p:pic>
            <p:nvPicPr>
              <p:cNvPr id="8" name="Ink 7">
                <a:extLst>
                  <a:ext uri="{FF2B5EF4-FFF2-40B4-BE49-F238E27FC236}">
                    <a16:creationId xmlns:a16="http://schemas.microsoft.com/office/drawing/2014/main" id="{0C86CCD3-411C-4992-96CF-AB796369A608}"/>
                  </a:ext>
                </a:extLst>
              </p:cNvPr>
              <p:cNvPicPr/>
              <p:nvPr/>
            </p:nvPicPr>
            <p:blipFill>
              <a:blip r:embed="rId8"/>
              <a:stretch>
                <a:fillRect/>
              </a:stretch>
            </p:blipFill>
            <p:spPr>
              <a:xfrm>
                <a:off x="4257720" y="521640"/>
                <a:ext cx="25200" cy="457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9170F64B-155A-41FE-8EB7-ED269755B853}"/>
              </a:ext>
            </a:extLst>
          </p:cNvPr>
          <p:cNvSpPr>
            <a:spLocks noChangeArrowheads="1"/>
          </p:cNvSpPr>
          <p:nvPr/>
        </p:nvSpPr>
        <p:spPr bwMode="auto">
          <a:xfrm>
            <a:off x="697707" y="353952"/>
            <a:ext cx="7746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STANDARD HYDROGEN ELECTRODE</a:t>
            </a:r>
            <a:endParaRPr lang="en-IN" altLang="en-US" sz="1400" dirty="0">
              <a:solidFill>
                <a:srgbClr val="FF0000"/>
              </a:solidFill>
              <a:cs typeface="Calibri" panose="020F0502020204030204" pitchFamily="34" charset="0"/>
            </a:endParaRPr>
          </a:p>
        </p:txBody>
      </p:sp>
      <p:sp>
        <p:nvSpPr>
          <p:cNvPr id="4" name="TextBox 3">
            <a:extLst>
              <a:ext uri="{FF2B5EF4-FFF2-40B4-BE49-F238E27FC236}">
                <a16:creationId xmlns:a16="http://schemas.microsoft.com/office/drawing/2014/main" id="{49376BF4-98EA-435B-BF50-945C8114FA17}"/>
              </a:ext>
            </a:extLst>
          </p:cNvPr>
          <p:cNvSpPr txBox="1"/>
          <p:nvPr/>
        </p:nvSpPr>
        <p:spPr>
          <a:xfrm>
            <a:off x="697707" y="749246"/>
            <a:ext cx="7904162" cy="2677656"/>
          </a:xfrm>
          <a:prstGeom prst="rect">
            <a:avLst/>
          </a:prstGeom>
          <a:noFill/>
        </p:spPr>
        <p:txBody>
          <a:bodyPr>
            <a:spAutoFit/>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IN" dirty="0"/>
          </a:p>
        </p:txBody>
      </p:sp>
      <p:pic>
        <p:nvPicPr>
          <p:cNvPr id="5" name="object 4">
            <a:extLst>
              <a:ext uri="{FF2B5EF4-FFF2-40B4-BE49-F238E27FC236}">
                <a16:creationId xmlns:a16="http://schemas.microsoft.com/office/drawing/2014/main" id="{39BEF027-F740-48E4-9019-F1CDABFC1596}"/>
              </a:ext>
            </a:extLst>
          </p:cNvPr>
          <p:cNvPicPr/>
          <p:nvPr/>
        </p:nvPicPr>
        <p:blipFill>
          <a:blip r:embed="rId2" cstate="print"/>
          <a:stretch>
            <a:fillRect/>
          </a:stretch>
        </p:blipFill>
        <p:spPr>
          <a:xfrm>
            <a:off x="2797175" y="771525"/>
            <a:ext cx="3705225" cy="3600450"/>
          </a:xfrm>
          <a:prstGeom prst="rect">
            <a:avLst/>
          </a:prstGeom>
        </p:spPr>
      </p:pic>
      <p:pic>
        <p:nvPicPr>
          <p:cNvPr id="6" name="Google Shape;76;p16">
            <a:extLst>
              <a:ext uri="{FF2B5EF4-FFF2-40B4-BE49-F238E27FC236}">
                <a16:creationId xmlns:a16="http://schemas.microsoft.com/office/drawing/2014/main" id="{255E0B92-1B5A-4879-B3EA-0B3AC807F2E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oogle Shape;76;p16">
            <a:extLst>
              <a:ext uri="{FF2B5EF4-FFF2-40B4-BE49-F238E27FC236}">
                <a16:creationId xmlns:a16="http://schemas.microsoft.com/office/drawing/2014/main" id="{2F9DA2ED-ABF0-4555-9FC9-414F652A41B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103" y="4448629"/>
            <a:ext cx="694333" cy="6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9278AAB-BF7A-469E-ADE5-DC9370098F6C}"/>
              </a:ext>
            </a:extLst>
          </p:cNvPr>
          <p:cNvSpPr txBox="1"/>
          <p:nvPr/>
        </p:nvSpPr>
        <p:spPr>
          <a:xfrm>
            <a:off x="228600" y="506928"/>
            <a:ext cx="3901440" cy="5847755"/>
          </a:xfrm>
          <a:prstGeom prst="rect">
            <a:avLst/>
          </a:prstGeom>
          <a:noFill/>
        </p:spPr>
        <p:txBody>
          <a:bodyPr wrap="square">
            <a:spAutoFit/>
          </a:bodyPr>
          <a:lstStyle/>
          <a:p>
            <a:pPr marL="285750" indent="-285750">
              <a:buFont typeface="Wingdings" panose="05000000000000000000" pitchFamily="2" charset="2"/>
              <a:buChar char="Ø"/>
            </a:pPr>
            <a:r>
              <a:rPr lang="en-US" sz="1600" b="1" u="sng" dirty="0">
                <a:latin typeface="+mn-lt"/>
              </a:rPr>
              <a:t>The arrangement of all electrodes in the increasing or decreasing order of their standard reduction potential values is called electrochemical series or activity series.</a:t>
            </a:r>
          </a:p>
          <a:p>
            <a:r>
              <a:rPr lang="en-US" sz="1600" b="1" u="sng" dirty="0">
                <a:latin typeface="+mn-lt"/>
              </a:rPr>
              <a:t> </a:t>
            </a:r>
          </a:p>
          <a:p>
            <a:pPr marL="285750" indent="-285750">
              <a:buFont typeface="Wingdings" panose="05000000000000000000" pitchFamily="2" charset="2"/>
              <a:buChar char="Ø"/>
            </a:pPr>
            <a:r>
              <a:rPr lang="en-US" sz="1600" b="1" u="sng" dirty="0">
                <a:latin typeface="+mn-lt"/>
              </a:rPr>
              <a:t>The -</a:t>
            </a:r>
            <a:r>
              <a:rPr lang="en-US" sz="1600" b="1" u="sng" dirty="0" err="1">
                <a:latin typeface="+mn-lt"/>
              </a:rPr>
              <a:t>ve</a:t>
            </a:r>
            <a:r>
              <a:rPr lang="en-US" sz="1600" b="1" u="sng" dirty="0">
                <a:latin typeface="+mn-lt"/>
              </a:rPr>
              <a:t> value of standard reduction potential indicates the electrode acts as anode when joined with SHE and the +</a:t>
            </a:r>
            <a:r>
              <a:rPr lang="en-US" sz="1600" b="1" u="sng" dirty="0" err="1">
                <a:latin typeface="+mn-lt"/>
              </a:rPr>
              <a:t>ve</a:t>
            </a:r>
            <a:r>
              <a:rPr lang="en-US" sz="1600" b="1" u="sng" dirty="0">
                <a:latin typeface="+mn-lt"/>
              </a:rPr>
              <a:t> value of standard reduction potential indicates the electrode acts as cathode when joined with SHE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7" name="object 3">
            <a:extLst>
              <a:ext uri="{FF2B5EF4-FFF2-40B4-BE49-F238E27FC236}">
                <a16:creationId xmlns:a16="http://schemas.microsoft.com/office/drawing/2014/main" id="{126ABB51-032F-4401-A489-B4C767BF3870}"/>
              </a:ext>
            </a:extLst>
          </p:cNvPr>
          <p:cNvPicPr/>
          <p:nvPr/>
        </p:nvPicPr>
        <p:blipFill>
          <a:blip r:embed="rId3" cstate="print"/>
          <a:stretch>
            <a:fillRect/>
          </a:stretch>
        </p:blipFill>
        <p:spPr>
          <a:xfrm>
            <a:off x="4061143" y="582849"/>
            <a:ext cx="5006657" cy="3865780"/>
          </a:xfrm>
          <a:prstGeom prst="rect">
            <a:avLst/>
          </a:prstGeom>
        </p:spPr>
      </p:pic>
      <p:sp>
        <p:nvSpPr>
          <p:cNvPr id="5" name="Rectangle 3">
            <a:extLst>
              <a:ext uri="{FF2B5EF4-FFF2-40B4-BE49-F238E27FC236}">
                <a16:creationId xmlns:a16="http://schemas.microsoft.com/office/drawing/2014/main" id="{D1248C8E-7E0F-442D-B926-92B2A5228B00}"/>
              </a:ext>
            </a:extLst>
          </p:cNvPr>
          <p:cNvSpPr>
            <a:spLocks noChangeArrowheads="1"/>
          </p:cNvSpPr>
          <p:nvPr/>
        </p:nvSpPr>
        <p:spPr bwMode="auto">
          <a:xfrm>
            <a:off x="698897" y="105795"/>
            <a:ext cx="77462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u="sng" dirty="0">
                <a:solidFill>
                  <a:srgbClr val="FF0000"/>
                </a:solidFill>
                <a:cs typeface="Calibri" panose="020F0502020204030204" pitchFamily="34" charset="0"/>
              </a:rPr>
              <a:t>Lecture – 03:Electrochemical Series and its Applications</a:t>
            </a:r>
            <a:endParaRPr lang="en-IN" altLang="en-US" sz="1600" b="1" dirty="0">
              <a:solidFill>
                <a:srgbClr val="FF0000"/>
              </a:solidFill>
              <a:cs typeface="Calibri" panose="020F0502020204030204" pitchFamily="34" charset="0"/>
            </a:endParaRPr>
          </a:p>
        </p:txBody>
      </p:sp>
      <p:sp>
        <p:nvSpPr>
          <p:cNvPr id="8" name="TextBox 7">
            <a:extLst>
              <a:ext uri="{FF2B5EF4-FFF2-40B4-BE49-F238E27FC236}">
                <a16:creationId xmlns:a16="http://schemas.microsoft.com/office/drawing/2014/main" id="{83368408-249F-4D22-A368-57026EBB3927}"/>
              </a:ext>
            </a:extLst>
          </p:cNvPr>
          <p:cNvSpPr txBox="1"/>
          <p:nvPr/>
        </p:nvSpPr>
        <p:spPr>
          <a:xfrm>
            <a:off x="5249579" y="4448629"/>
            <a:ext cx="2568235" cy="307777"/>
          </a:xfrm>
          <a:prstGeom prst="rect">
            <a:avLst/>
          </a:prstGeom>
          <a:noFill/>
        </p:spPr>
        <p:txBody>
          <a:bodyPr wrap="square">
            <a:spAutoFit/>
          </a:bodyPr>
          <a:lstStyle/>
          <a:p>
            <a:r>
              <a:rPr lang="en-US" altLang="en-US" sz="1400" b="1" u="sng" dirty="0">
                <a:solidFill>
                  <a:srgbClr val="FF0000"/>
                </a:solidFill>
                <a:cs typeface="Calibri" panose="020F0502020204030204" pitchFamily="34" charset="0"/>
              </a:rPr>
              <a:t>Electrochemical Series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oogle Shape;76;p16">
            <a:extLst>
              <a:ext uri="{FF2B5EF4-FFF2-40B4-BE49-F238E27FC236}">
                <a16:creationId xmlns:a16="http://schemas.microsoft.com/office/drawing/2014/main" id="{357E67FB-9F0D-4C9B-B2E5-3A34DB989C1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109" y="4323908"/>
            <a:ext cx="787954" cy="7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7683C4A-1247-4540-A8BA-E440C5C74D19}"/>
              </a:ext>
            </a:extLst>
          </p:cNvPr>
          <p:cNvSpPr txBox="1"/>
          <p:nvPr/>
        </p:nvSpPr>
        <p:spPr>
          <a:xfrm>
            <a:off x="882650" y="606425"/>
            <a:ext cx="7246938" cy="1600438"/>
          </a:xfrm>
          <a:prstGeom prst="rect">
            <a:avLst/>
          </a:prstGeom>
          <a:noFill/>
        </p:spPr>
        <p:txBody>
          <a:bodyPr>
            <a:spAutoFit/>
          </a:bodyPr>
          <a:lstStyle/>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IN" dirty="0"/>
          </a:p>
        </p:txBody>
      </p:sp>
      <p:sp>
        <p:nvSpPr>
          <p:cNvPr id="5" name="TextBox 4">
            <a:extLst>
              <a:ext uri="{FF2B5EF4-FFF2-40B4-BE49-F238E27FC236}">
                <a16:creationId xmlns:a16="http://schemas.microsoft.com/office/drawing/2014/main" id="{0D37084A-3E84-4624-A296-63881BA7787A}"/>
              </a:ext>
            </a:extLst>
          </p:cNvPr>
          <p:cNvSpPr txBox="1"/>
          <p:nvPr/>
        </p:nvSpPr>
        <p:spPr>
          <a:xfrm>
            <a:off x="506818" y="338462"/>
            <a:ext cx="8289852" cy="7171194"/>
          </a:xfrm>
          <a:prstGeom prst="rect">
            <a:avLst/>
          </a:prstGeom>
          <a:noFill/>
        </p:spPr>
        <p:txBody>
          <a:bodyPr wrap="square">
            <a:spAutoFit/>
          </a:bodyPr>
          <a:lstStyle/>
          <a:p>
            <a:pPr marL="285750" indent="-285750">
              <a:buFont typeface="Wingdings" panose="05000000000000000000" pitchFamily="2" charset="2"/>
              <a:buChar char="Ø"/>
            </a:pPr>
            <a:r>
              <a:rPr lang="en-US" b="1" u="sng" dirty="0">
                <a:latin typeface="+mj-lt"/>
              </a:rPr>
              <a:t>To compare the relative strength of oxidizing and reducing agent. </a:t>
            </a:r>
          </a:p>
          <a:p>
            <a:pPr marL="400050" indent="-400050">
              <a:buAutoNum type="romanLcParenR"/>
            </a:pPr>
            <a:r>
              <a:rPr lang="en-US" sz="1600" b="1" dirty="0">
                <a:latin typeface="+mn-lt"/>
              </a:rPr>
              <a:t>The substances which have higher reduction potentials are stronger oxidizing agent and which have lower reduction potentials are weaker oxidizing agent. So F</a:t>
            </a:r>
            <a:r>
              <a:rPr lang="en-US" sz="1600" b="1" baseline="-25000" dirty="0">
                <a:latin typeface="+mn-lt"/>
              </a:rPr>
              <a:t>2</a:t>
            </a:r>
            <a:r>
              <a:rPr lang="en-US" sz="1600" b="1" dirty="0">
                <a:latin typeface="+mn-lt"/>
              </a:rPr>
              <a:t> is the strongest oxidizing agent and Li</a:t>
            </a:r>
            <a:r>
              <a:rPr lang="en-US" sz="1600" b="1" baseline="30000" dirty="0">
                <a:latin typeface="+mn-lt"/>
              </a:rPr>
              <a:t>+</a:t>
            </a:r>
            <a:r>
              <a:rPr lang="en-US" sz="1600" b="1" dirty="0">
                <a:latin typeface="+mn-lt"/>
              </a:rPr>
              <a:t> is the weakest oxidizing agent. </a:t>
            </a:r>
          </a:p>
          <a:p>
            <a:pPr marL="400050" indent="-400050">
              <a:buAutoNum type="romanLcParenR"/>
            </a:pPr>
            <a:r>
              <a:rPr lang="en-US" sz="1600" b="1" dirty="0">
                <a:latin typeface="+mn-lt"/>
              </a:rPr>
              <a:t>The electrode having higher E</a:t>
            </a:r>
            <a:r>
              <a:rPr lang="en-US" sz="1600" b="1" baseline="30000" dirty="0">
                <a:latin typeface="+mn-lt"/>
              </a:rPr>
              <a:t>0</a:t>
            </a:r>
            <a:r>
              <a:rPr lang="en-US" sz="1600" b="1" dirty="0">
                <a:latin typeface="+mn-lt"/>
              </a:rPr>
              <a:t> value is converted into more stable reduced form. So in activity series F</a:t>
            </a:r>
            <a:r>
              <a:rPr lang="en-US" sz="1600" b="1" baseline="30000" dirty="0">
                <a:latin typeface="+mn-lt"/>
              </a:rPr>
              <a:t>-</a:t>
            </a:r>
            <a:r>
              <a:rPr lang="en-US" sz="1600" b="1" dirty="0">
                <a:latin typeface="+mn-lt"/>
              </a:rPr>
              <a:t> is most stable reduced form and Li is most unstable reduced form.</a:t>
            </a:r>
          </a:p>
          <a:p>
            <a:pPr marL="400050" indent="-400050">
              <a:buAutoNum type="romanLcParenR"/>
            </a:pPr>
            <a:r>
              <a:rPr lang="en-US" sz="1600" b="1" dirty="0">
                <a:latin typeface="+mn-lt"/>
              </a:rPr>
              <a:t>The electrode having lower E</a:t>
            </a:r>
            <a:r>
              <a:rPr lang="en-US" sz="1600" b="1" baseline="30000" dirty="0">
                <a:latin typeface="+mn-lt"/>
              </a:rPr>
              <a:t>0</a:t>
            </a:r>
            <a:r>
              <a:rPr lang="en-US" sz="1600" b="1" dirty="0">
                <a:latin typeface="+mn-lt"/>
              </a:rPr>
              <a:t> value acts as stronger reducing agent and having higher E</a:t>
            </a:r>
            <a:r>
              <a:rPr lang="en-US" sz="1600" b="1" baseline="30000" dirty="0">
                <a:latin typeface="+mn-lt"/>
              </a:rPr>
              <a:t>0</a:t>
            </a:r>
            <a:r>
              <a:rPr lang="en-US" sz="1600" b="1" dirty="0">
                <a:latin typeface="+mn-lt"/>
              </a:rPr>
              <a:t> value acts as weaker reducing agent. So Li is the strongest reducing agent and F</a:t>
            </a:r>
            <a:r>
              <a:rPr lang="en-US" sz="1600" b="1" baseline="30000" dirty="0">
                <a:latin typeface="+mn-lt"/>
              </a:rPr>
              <a:t>-</a:t>
            </a:r>
            <a:r>
              <a:rPr lang="en-US" sz="1600" b="1" dirty="0">
                <a:latin typeface="+mn-lt"/>
              </a:rPr>
              <a:t> is weakest reducing agent</a:t>
            </a:r>
          </a:p>
          <a:p>
            <a:pPr marL="400050" indent="-400050">
              <a:buAutoNum type="romanLcParenR"/>
            </a:pPr>
            <a:r>
              <a:rPr lang="en-US" sz="1600" b="1" dirty="0">
                <a:latin typeface="+mn-lt"/>
              </a:rPr>
              <a:t>The electrode having lower E</a:t>
            </a:r>
            <a:r>
              <a:rPr lang="en-US" sz="1600" b="1" baseline="30000" dirty="0">
                <a:latin typeface="+mn-lt"/>
              </a:rPr>
              <a:t>0</a:t>
            </a:r>
            <a:r>
              <a:rPr lang="en-US" sz="1600" b="1" dirty="0">
                <a:latin typeface="+mn-lt"/>
              </a:rPr>
              <a:t> value is converted into more stable oxidized form. So in activity series Li</a:t>
            </a:r>
            <a:r>
              <a:rPr lang="en-US" sz="1600" b="1" baseline="30000" dirty="0">
                <a:latin typeface="+mn-lt"/>
              </a:rPr>
              <a:t>+ </a:t>
            </a:r>
            <a:r>
              <a:rPr lang="en-US" sz="1600" b="1" dirty="0">
                <a:latin typeface="+mn-lt"/>
              </a:rPr>
              <a:t>is most stable oxidized form and F</a:t>
            </a:r>
            <a:r>
              <a:rPr lang="en-US" sz="1600" b="1" baseline="-25000" dirty="0">
                <a:latin typeface="+mn-lt"/>
              </a:rPr>
              <a:t>2</a:t>
            </a:r>
            <a:r>
              <a:rPr lang="en-US" sz="1600" b="1" dirty="0">
                <a:latin typeface="+mn-lt"/>
              </a:rPr>
              <a:t> is most unstable oxidized form</a:t>
            </a:r>
            <a:r>
              <a:rPr lang="en-US" dirty="0"/>
              <a:t>.</a:t>
            </a:r>
          </a:p>
          <a:p>
            <a:pPr marL="285750" indent="-285750">
              <a:buFont typeface="Wingdings" panose="05000000000000000000" pitchFamily="2" charset="2"/>
              <a:buChar char="Ø"/>
            </a:pPr>
            <a:r>
              <a:rPr lang="en-US" b="1" u="sng" dirty="0">
                <a:latin typeface="+mj-lt"/>
              </a:rPr>
              <a:t>To predict whether a metal can liberate </a:t>
            </a:r>
            <a:r>
              <a:rPr lang="en-US" u="sng" dirty="0"/>
              <a:t>H</a:t>
            </a:r>
            <a:r>
              <a:rPr lang="en-US" u="sng" baseline="-25000" dirty="0"/>
              <a:t>2</a:t>
            </a:r>
            <a:r>
              <a:rPr lang="en-US" b="1" u="sng" dirty="0">
                <a:latin typeface="+mj-lt"/>
              </a:rPr>
              <a:t> from acid or not:</a:t>
            </a:r>
          </a:p>
          <a:p>
            <a:pPr marL="400050" indent="-400050">
              <a:buAutoNum type="romanLcParenR"/>
            </a:pPr>
            <a:r>
              <a:rPr lang="en-US" sz="1600" b="1" dirty="0">
                <a:latin typeface="+mn-lt"/>
              </a:rPr>
              <a:t>The metals which have -</a:t>
            </a:r>
            <a:r>
              <a:rPr lang="en-US" sz="1600" b="1" dirty="0" err="1">
                <a:latin typeface="+mn-lt"/>
              </a:rPr>
              <a:t>ve</a:t>
            </a:r>
            <a:r>
              <a:rPr lang="en-US" sz="1600" b="1" dirty="0">
                <a:latin typeface="+mn-lt"/>
              </a:rPr>
              <a:t> reduction potentials can liberate H</a:t>
            </a:r>
            <a:r>
              <a:rPr lang="en-US" sz="1600" b="1" baseline="-25000" dirty="0">
                <a:latin typeface="+mn-lt"/>
              </a:rPr>
              <a:t>2</a:t>
            </a:r>
            <a:r>
              <a:rPr lang="en-US" sz="1600" b="1" dirty="0">
                <a:latin typeface="+mn-lt"/>
              </a:rPr>
              <a:t> from acid and the metals having   +</a:t>
            </a:r>
            <a:r>
              <a:rPr lang="en-US" sz="1600" b="1" dirty="0" err="1">
                <a:latin typeface="+mn-lt"/>
              </a:rPr>
              <a:t>ve</a:t>
            </a:r>
            <a:r>
              <a:rPr lang="en-US" sz="1600" b="1" dirty="0">
                <a:latin typeface="+mn-lt"/>
              </a:rPr>
              <a:t> E</a:t>
            </a:r>
            <a:r>
              <a:rPr lang="en-US" sz="1600" b="1" baseline="30000" dirty="0">
                <a:latin typeface="+mn-lt"/>
              </a:rPr>
              <a:t>0</a:t>
            </a:r>
            <a:r>
              <a:rPr lang="en-US" sz="1600" b="1" dirty="0">
                <a:latin typeface="+mn-lt"/>
              </a:rPr>
              <a:t> value can’t liberate H</a:t>
            </a:r>
            <a:r>
              <a:rPr lang="en-US" sz="1600" b="1" baseline="-25000" dirty="0">
                <a:latin typeface="+mn-lt"/>
              </a:rPr>
              <a:t>2</a:t>
            </a:r>
            <a:r>
              <a:rPr lang="en-US" sz="1600" b="1" dirty="0">
                <a:latin typeface="+mn-lt"/>
              </a:rPr>
              <a:t> from any acids.</a:t>
            </a:r>
          </a:p>
          <a:p>
            <a:pPr marL="400050" indent="-400050">
              <a:buAutoNum type="romanLcParenR"/>
            </a:pPr>
            <a:endParaRPr lang="en-US" sz="1600" b="1" dirty="0">
              <a:latin typeface="+mn-lt"/>
            </a:endParaRPr>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r>
              <a:rPr lang="en-US" dirty="0"/>
              <a:t>So Cu doesn’t dissolve in HCl as H</a:t>
            </a:r>
            <a:r>
              <a:rPr lang="en-US" baseline="30000" dirty="0"/>
              <a:t>+</a:t>
            </a:r>
            <a:r>
              <a:rPr lang="en-US" dirty="0"/>
              <a:t> can’t oxidize Cu to Cu</a:t>
            </a:r>
            <a:r>
              <a:rPr lang="en-US" baseline="30000" dirty="0"/>
              <a:t>2+</a:t>
            </a:r>
            <a:r>
              <a:rPr lang="en-US" dirty="0"/>
              <a:t> due to its lower E</a:t>
            </a:r>
            <a:r>
              <a:rPr lang="en-US" baseline="30000" dirty="0"/>
              <a:t>0</a:t>
            </a:r>
            <a:r>
              <a:rPr lang="en-US" dirty="0"/>
              <a:t> value. But Cu dissolve in HNO</a:t>
            </a:r>
            <a:r>
              <a:rPr lang="en-US" baseline="-25000" dirty="0"/>
              <a:t>3</a:t>
            </a:r>
            <a:r>
              <a:rPr lang="en-US" dirty="0"/>
              <a:t> where NO</a:t>
            </a:r>
            <a:r>
              <a:rPr lang="en-US" baseline="-25000" dirty="0"/>
              <a:t>3</a:t>
            </a:r>
            <a:r>
              <a:rPr lang="en-US" baseline="30000" dirty="0"/>
              <a:t>-</a:t>
            </a:r>
            <a:r>
              <a:rPr lang="en-US" dirty="0"/>
              <a:t> ion which has higher E</a:t>
            </a:r>
            <a:r>
              <a:rPr lang="en-US" baseline="30000" dirty="0"/>
              <a:t>0</a:t>
            </a:r>
            <a:r>
              <a:rPr lang="en-US" dirty="0"/>
              <a:t> value than Cu oxidize Cu to form Cu</a:t>
            </a:r>
            <a:r>
              <a:rPr lang="en-US" baseline="30000" dirty="0"/>
              <a:t>2+ </a:t>
            </a:r>
            <a:r>
              <a:rPr lang="en-US" dirty="0"/>
              <a:t>.</a:t>
            </a:r>
          </a:p>
          <a:p>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US" dirty="0"/>
          </a:p>
          <a:p>
            <a:pPr marL="400050" indent="-400050">
              <a:buAutoNum type="romanLcParenR"/>
            </a:pPr>
            <a:endParaRPr lang="en-IN" dirty="0"/>
          </a:p>
        </p:txBody>
      </p:sp>
      <p:pic>
        <p:nvPicPr>
          <p:cNvPr id="3" name="Picture 2">
            <a:extLst>
              <a:ext uri="{FF2B5EF4-FFF2-40B4-BE49-F238E27FC236}">
                <a16:creationId xmlns:a16="http://schemas.microsoft.com/office/drawing/2014/main" id="{6783A6C8-7901-4F79-8D1B-ED49359FC4C1}"/>
              </a:ext>
            </a:extLst>
          </p:cNvPr>
          <p:cNvPicPr>
            <a:picLocks noChangeAspect="1"/>
          </p:cNvPicPr>
          <p:nvPr/>
        </p:nvPicPr>
        <p:blipFill>
          <a:blip r:embed="rId3"/>
          <a:stretch>
            <a:fillRect/>
          </a:stretch>
        </p:blipFill>
        <p:spPr>
          <a:xfrm>
            <a:off x="1234827" y="3803845"/>
            <a:ext cx="1986738" cy="646094"/>
          </a:xfrm>
          <a:prstGeom prst="rect">
            <a:avLst/>
          </a:prstGeom>
        </p:spPr>
      </p:pic>
      <p:sp>
        <p:nvSpPr>
          <p:cNvPr id="2" name="TextBox 1">
            <a:extLst>
              <a:ext uri="{FF2B5EF4-FFF2-40B4-BE49-F238E27FC236}">
                <a16:creationId xmlns:a16="http://schemas.microsoft.com/office/drawing/2014/main" id="{0C8CF448-DAEE-49AE-BB87-07DF64A803FD}"/>
              </a:ext>
            </a:extLst>
          </p:cNvPr>
          <p:cNvSpPr txBox="1"/>
          <p:nvPr/>
        </p:nvSpPr>
        <p:spPr>
          <a:xfrm>
            <a:off x="2606040" y="30685"/>
            <a:ext cx="3851910" cy="338554"/>
          </a:xfrm>
          <a:prstGeom prst="rect">
            <a:avLst/>
          </a:prstGeom>
          <a:noFill/>
        </p:spPr>
        <p:txBody>
          <a:bodyPr wrap="square" rtlCol="0">
            <a:spAutoFit/>
          </a:bodyPr>
          <a:lstStyle/>
          <a:p>
            <a:pPr algn="ctr"/>
            <a:r>
              <a:rPr lang="en-US" sz="1600" b="1" u="sng" dirty="0">
                <a:solidFill>
                  <a:srgbClr val="FF0000"/>
                </a:solidFill>
                <a:latin typeface="+mn-lt"/>
              </a:rPr>
              <a:t>Application of Electrochemical Series</a:t>
            </a:r>
            <a:endParaRPr lang="en-IN" sz="1600" b="1" u="sng" dirty="0">
              <a:solidFill>
                <a:srgbClr val="FF0000"/>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76;p16">
            <a:extLst>
              <a:ext uri="{FF2B5EF4-FFF2-40B4-BE49-F238E27FC236}">
                <a16:creationId xmlns:a16="http://schemas.microsoft.com/office/drawing/2014/main" id="{3774B246-51A8-47B2-8718-4A1E57CA27E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AD7E2C1E-3381-468A-9F30-1B4057C4E439}"/>
              </a:ext>
            </a:extLst>
          </p:cNvPr>
          <p:cNvSpPr txBox="1">
            <a:spLocks noChangeArrowheads="1"/>
          </p:cNvSpPr>
          <p:nvPr/>
        </p:nvSpPr>
        <p:spPr bwMode="auto">
          <a:xfrm>
            <a:off x="333375" y="239663"/>
            <a:ext cx="787717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a:buFont typeface="Wingdings" panose="05000000000000000000" pitchFamily="2" charset="2"/>
              <a:buChar char="Ø"/>
            </a:pPr>
            <a:r>
              <a:rPr lang="en-US" b="1" u="sng" dirty="0">
                <a:latin typeface="+mj-lt"/>
              </a:rPr>
              <a:t>To predict the feasibility of redox reaction: </a:t>
            </a:r>
          </a:p>
          <a:p>
            <a:pPr marL="400050" indent="-400050">
              <a:buFont typeface="+mj-lt"/>
              <a:buAutoNum type="romanLcPeriod"/>
            </a:pPr>
            <a:r>
              <a:rPr lang="en-US" u="sng" dirty="0"/>
              <a:t>A redox reaction is feasible only if standard EMF of cell is +</a:t>
            </a:r>
            <a:r>
              <a:rPr lang="en-US" u="sng" dirty="0" err="1"/>
              <a:t>ve</a:t>
            </a:r>
            <a:r>
              <a:rPr lang="en-US" u="sng" dirty="0"/>
              <a:t>. Otherwise it is not feasible. Or a redox reaction is feasible only if the species which has higher reduction potential is reduced i.e. accepts electrons and the species which has lower reduction potential is oxidized i.e. loses the e- , otherwise the reaction is not feasible.</a:t>
            </a:r>
          </a:p>
          <a:p>
            <a:pPr marL="400050" indent="-400050">
              <a:buFont typeface="+mj-lt"/>
              <a:buAutoNum type="romanLcPeriod"/>
            </a:pPr>
            <a:endParaRPr lang="en-IN" altLang="en-US" u="sng" dirty="0"/>
          </a:p>
          <a:p>
            <a:pPr marL="400050" indent="-400050">
              <a:buFont typeface="+mj-lt"/>
              <a:buAutoNum type="romanLcPeriod"/>
            </a:pPr>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pPr marL="285750" indent="-285750">
              <a:buFont typeface="Wingdings" panose="05000000000000000000" pitchFamily="2" charset="2"/>
              <a:buChar char="Ø"/>
            </a:pPr>
            <a:endParaRPr lang="en-IN" altLang="en-US" b="1" u="sng" dirty="0">
              <a:latin typeface="+mj-lt"/>
            </a:endParaRPr>
          </a:p>
          <a:p>
            <a:pPr marL="285750" indent="-285750">
              <a:buFont typeface="Wingdings" panose="05000000000000000000" pitchFamily="2" charset="2"/>
              <a:buChar char="Ø"/>
            </a:pPr>
            <a:r>
              <a:rPr lang="en-IN" altLang="en-US" b="1" u="sng" dirty="0">
                <a:latin typeface="+mj-lt"/>
              </a:rPr>
              <a:t> </a:t>
            </a:r>
            <a:r>
              <a:rPr lang="en-US" b="1" u="sng" dirty="0">
                <a:latin typeface="+mj-lt"/>
              </a:rPr>
              <a:t>To compare the relative activity of metals:</a:t>
            </a:r>
          </a:p>
          <a:p>
            <a:pPr marL="400050" indent="-400050">
              <a:buAutoNum type="romanLcParenR"/>
            </a:pPr>
            <a:r>
              <a:rPr lang="en-US" u="sng" dirty="0"/>
              <a:t>Metals having lower reduction potential value can easily lose electrons and it has greater reactivity. So the metal having lower E</a:t>
            </a:r>
            <a:r>
              <a:rPr lang="en-US" u="sng" baseline="30000" dirty="0"/>
              <a:t>0</a:t>
            </a:r>
            <a:r>
              <a:rPr lang="en-US" u="sng" dirty="0"/>
              <a:t> value can displace metals with higher E</a:t>
            </a:r>
            <a:r>
              <a:rPr lang="en-US" u="sng" baseline="30000" dirty="0"/>
              <a:t>0</a:t>
            </a:r>
            <a:r>
              <a:rPr lang="en-US" u="sng" dirty="0"/>
              <a:t> value from their salt solution</a:t>
            </a:r>
            <a:r>
              <a:rPr lang="en-US" dirty="0"/>
              <a:t>.</a:t>
            </a:r>
          </a:p>
          <a:p>
            <a:pPr marL="400050" indent="-400050">
              <a:buAutoNum type="romanLcParenR"/>
            </a:pPr>
            <a:r>
              <a:rPr lang="de-DE" dirty="0"/>
              <a:t>Ex. Mg &gt; Zn &gt; Fe &gt; Cu &gt; Ag</a:t>
            </a:r>
            <a:endParaRPr lang="en-US" dirty="0"/>
          </a:p>
          <a:p>
            <a:pPr marL="285750" indent="-285750">
              <a:buFont typeface="Wingdings" panose="05000000000000000000" pitchFamily="2" charset="2"/>
              <a:buChar char="Ø"/>
            </a:pPr>
            <a:endParaRPr lang="en-IN" altLang="en-US" dirty="0"/>
          </a:p>
          <a:p>
            <a:endParaRPr lang="en-IN" altLang="en-US" dirty="0"/>
          </a:p>
          <a:p>
            <a:pPr marL="400050" indent="-400050">
              <a:buFont typeface="+mj-lt"/>
              <a:buAutoNum type="romanLcPeriod"/>
            </a:pPr>
            <a:endParaRPr lang="en-IN" altLang="en-US" dirty="0"/>
          </a:p>
          <a:p>
            <a:pPr marL="400050" indent="-400050">
              <a:buFont typeface="+mj-lt"/>
              <a:buAutoNum type="romanLcPeriod"/>
            </a:pPr>
            <a:endParaRPr lang="en-IN" altLang="en-US" dirty="0"/>
          </a:p>
          <a:p>
            <a:endParaRPr lang="en-IN" altLang="en-US" dirty="0"/>
          </a:p>
        </p:txBody>
      </p:sp>
      <p:pic>
        <p:nvPicPr>
          <p:cNvPr id="2" name="Picture 1">
            <a:extLst>
              <a:ext uri="{FF2B5EF4-FFF2-40B4-BE49-F238E27FC236}">
                <a16:creationId xmlns:a16="http://schemas.microsoft.com/office/drawing/2014/main" id="{7497A3E8-405B-4767-A7A3-E146D3726605}"/>
              </a:ext>
            </a:extLst>
          </p:cNvPr>
          <p:cNvPicPr>
            <a:picLocks noChangeAspect="1"/>
          </p:cNvPicPr>
          <p:nvPr/>
        </p:nvPicPr>
        <p:blipFill>
          <a:blip r:embed="rId3"/>
          <a:stretch>
            <a:fillRect/>
          </a:stretch>
        </p:blipFill>
        <p:spPr>
          <a:xfrm>
            <a:off x="711519" y="1419064"/>
            <a:ext cx="4799373" cy="23053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oogle Shape;76;p16">
            <a:extLst>
              <a:ext uri="{FF2B5EF4-FFF2-40B4-BE49-F238E27FC236}">
                <a16:creationId xmlns:a16="http://schemas.microsoft.com/office/drawing/2014/main" id="{3774B246-51A8-47B2-8718-4A1E57CA27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7" y="4205922"/>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3">
            <a:extLst>
              <a:ext uri="{FF2B5EF4-FFF2-40B4-BE49-F238E27FC236}">
                <a16:creationId xmlns:a16="http://schemas.microsoft.com/office/drawing/2014/main" id="{AD7E2C1E-3381-468A-9F30-1B4057C4E439}"/>
              </a:ext>
            </a:extLst>
          </p:cNvPr>
          <p:cNvSpPr txBox="1">
            <a:spLocks noChangeArrowheads="1"/>
          </p:cNvSpPr>
          <p:nvPr/>
        </p:nvSpPr>
        <p:spPr bwMode="auto">
          <a:xfrm>
            <a:off x="116237" y="384095"/>
            <a:ext cx="8995473" cy="732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a:buFont typeface="Wingdings" panose="05000000000000000000" pitchFamily="2" charset="2"/>
              <a:buChar char="Ø"/>
            </a:pPr>
            <a:r>
              <a:rPr lang="en-US" dirty="0"/>
              <a:t>Nernst equation gives a relationship between reduction potential of an electrode and conc. of electrolyte in the solution.</a:t>
            </a:r>
            <a:br>
              <a:rPr lang="en-US" dirty="0"/>
            </a:br>
            <a:r>
              <a:rPr lang="en-US" dirty="0"/>
              <a:t>Consider an electrode reaction, </a:t>
            </a:r>
            <a:r>
              <a:rPr lang="en-US" b="1" i="1" dirty="0">
                <a:effectLst/>
                <a:latin typeface="Times New Roman" panose="02020603050405020304" pitchFamily="18" charset="0"/>
                <a:ea typeface="Arial MT"/>
                <a:cs typeface="Arial MT"/>
              </a:rPr>
              <a:t>M</a:t>
            </a:r>
            <a:r>
              <a:rPr lang="en-US" b="1" i="1" spc="105" dirty="0">
                <a:effectLst/>
                <a:latin typeface="Times New Roman" panose="02020603050405020304" pitchFamily="18" charset="0"/>
                <a:ea typeface="Arial MT"/>
                <a:cs typeface="Arial MT"/>
              </a:rPr>
              <a:t> </a:t>
            </a:r>
            <a:r>
              <a:rPr lang="en-US" b="1" i="1" baseline="30000" dirty="0">
                <a:effectLst/>
                <a:latin typeface="Times New Roman" panose="02020603050405020304" pitchFamily="18" charset="0"/>
                <a:ea typeface="Arial MT"/>
                <a:cs typeface="Arial MT"/>
              </a:rPr>
              <a:t>n</a:t>
            </a:r>
            <a:r>
              <a:rPr lang="en-US" baseline="30000" dirty="0">
                <a:effectLst/>
                <a:latin typeface="Symbol" panose="05050102010706020507" pitchFamily="18" charset="2"/>
                <a:ea typeface="Arial MT"/>
                <a:cs typeface="Arial MT"/>
              </a:rPr>
              <a:t>+</a:t>
            </a:r>
            <a:r>
              <a:rPr lang="en-US" spc="445" dirty="0">
                <a:effectLst/>
                <a:latin typeface="Times New Roman" panose="02020603050405020304" pitchFamily="18" charset="0"/>
                <a:ea typeface="Arial MT"/>
                <a:cs typeface="Arial MT"/>
              </a:rPr>
              <a:t>(</a:t>
            </a:r>
            <a:r>
              <a:rPr lang="en-US" spc="445" dirty="0" err="1">
                <a:effectLst/>
                <a:latin typeface="Times New Roman" panose="02020603050405020304" pitchFamily="18" charset="0"/>
                <a:ea typeface="Arial MT"/>
                <a:cs typeface="Arial MT"/>
              </a:rPr>
              <a:t>aq</a:t>
            </a:r>
            <a:r>
              <a:rPr lang="en-US" spc="445" dirty="0">
                <a:effectLst/>
                <a:latin typeface="Times New Roman" panose="02020603050405020304" pitchFamily="18" charset="0"/>
                <a:ea typeface="Arial MT"/>
                <a:cs typeface="Arial MT"/>
              </a:rPr>
              <a:t>)</a:t>
            </a:r>
            <a:r>
              <a:rPr lang="en-US" dirty="0">
                <a:effectLst/>
                <a:latin typeface="Symbol" panose="05050102010706020507" pitchFamily="18" charset="2"/>
                <a:ea typeface="Arial MT"/>
                <a:cs typeface="Arial MT"/>
              </a:rPr>
              <a:t>+</a:t>
            </a:r>
            <a:r>
              <a:rPr lang="en-US" spc="-15" dirty="0">
                <a:effectLst/>
                <a:latin typeface="Times New Roman" panose="02020603050405020304" pitchFamily="18" charset="0"/>
                <a:ea typeface="Arial MT"/>
                <a:cs typeface="Arial MT"/>
              </a:rPr>
              <a:t> </a:t>
            </a:r>
            <a:r>
              <a:rPr lang="en-US" b="1" i="1" dirty="0">
                <a:effectLst/>
                <a:latin typeface="Times New Roman" panose="02020603050405020304" pitchFamily="18" charset="0"/>
                <a:ea typeface="Arial MT"/>
                <a:cs typeface="Arial MT"/>
              </a:rPr>
              <a:t>n</a:t>
            </a:r>
            <a:r>
              <a:rPr lang="en-US" b="1" i="1" spc="70" dirty="0">
                <a:effectLst/>
                <a:latin typeface="Times New Roman" panose="02020603050405020304" pitchFamily="18" charset="0"/>
                <a:ea typeface="Arial MT"/>
                <a:cs typeface="Arial MT"/>
              </a:rPr>
              <a:t> </a:t>
            </a:r>
            <a:r>
              <a:rPr lang="en-US" b="1" i="1" dirty="0">
                <a:effectLst/>
                <a:latin typeface="Times New Roman" panose="02020603050405020304" pitchFamily="18" charset="0"/>
                <a:ea typeface="Arial MT"/>
                <a:cs typeface="Arial MT"/>
              </a:rPr>
              <a:t>e</a:t>
            </a:r>
            <a:r>
              <a:rPr lang="en-US" baseline="30000" dirty="0">
                <a:effectLst/>
                <a:latin typeface="Symbol" panose="05050102010706020507" pitchFamily="18" charset="2"/>
                <a:ea typeface="Arial MT"/>
                <a:cs typeface="Arial MT"/>
              </a:rPr>
              <a:t>-</a:t>
            </a:r>
            <a:r>
              <a:rPr lang="en-US" spc="155" dirty="0">
                <a:effectLst/>
                <a:latin typeface="Times New Roman" panose="02020603050405020304" pitchFamily="18" charset="0"/>
                <a:ea typeface="Arial MT"/>
                <a:cs typeface="Arial MT"/>
              </a:rPr>
              <a:t> </a:t>
            </a:r>
            <a:r>
              <a:rPr lang="en-US" dirty="0">
                <a:effectLst/>
                <a:latin typeface="Symbol" panose="05050102010706020507" pitchFamily="18" charset="2"/>
                <a:ea typeface="Arial MT"/>
                <a:cs typeface="Arial MT"/>
              </a:rPr>
              <a:t>®</a:t>
            </a:r>
            <a:r>
              <a:rPr lang="en-US" spc="80" dirty="0">
                <a:effectLst/>
                <a:latin typeface="Times New Roman" panose="02020603050405020304" pitchFamily="18" charset="0"/>
                <a:ea typeface="Arial MT"/>
                <a:cs typeface="Arial MT"/>
              </a:rPr>
              <a:t> </a:t>
            </a:r>
            <a:r>
              <a:rPr lang="en-US" b="1" i="1" dirty="0">
                <a:effectLst/>
                <a:latin typeface="Times New Roman" panose="02020603050405020304" pitchFamily="18" charset="0"/>
                <a:ea typeface="Arial MT"/>
                <a:cs typeface="Arial MT"/>
              </a:rPr>
              <a:t>M(s)</a:t>
            </a:r>
          </a:p>
          <a:p>
            <a:r>
              <a:rPr lang="en-IN" dirty="0">
                <a:effectLst/>
                <a:latin typeface="Arial MT"/>
                <a:ea typeface="Arial MT"/>
                <a:cs typeface="Arial MT"/>
              </a:rPr>
              <a:t>Nernst Equation is</a:t>
            </a:r>
          </a:p>
          <a:p>
            <a:endParaRPr lang="en-IN" dirty="0">
              <a:effectLst/>
              <a:latin typeface="Arial MT"/>
              <a:ea typeface="Arial MT"/>
              <a:cs typeface="Arial MT"/>
            </a:endParaRPr>
          </a:p>
          <a:p>
            <a:r>
              <a:rPr lang="en-US" dirty="0"/>
              <a:t>                                                                            OR</a:t>
            </a:r>
          </a:p>
          <a:p>
            <a:r>
              <a:rPr lang="en-US" dirty="0"/>
              <a:t>Where</a:t>
            </a:r>
          </a:p>
          <a:p>
            <a:r>
              <a:rPr lang="en-US" dirty="0"/>
              <a:t>              </a:t>
            </a:r>
          </a:p>
          <a:p>
            <a:r>
              <a:rPr lang="en-US" dirty="0"/>
              <a:t>               =</a:t>
            </a:r>
            <a:r>
              <a:rPr lang="en-US" dirty="0">
                <a:effectLst/>
                <a:latin typeface="Arial MT"/>
                <a:ea typeface="Arial MT"/>
                <a:cs typeface="Arial MT"/>
              </a:rPr>
              <a:t>Electrode</a:t>
            </a:r>
            <a:r>
              <a:rPr lang="en-US" spc="30" dirty="0">
                <a:effectLst/>
                <a:latin typeface="Arial MT"/>
                <a:ea typeface="Arial MT"/>
                <a:cs typeface="Arial MT"/>
              </a:rPr>
              <a:t> </a:t>
            </a:r>
            <a:r>
              <a:rPr lang="en-US" dirty="0">
                <a:effectLst/>
                <a:latin typeface="Arial MT"/>
                <a:ea typeface="Arial MT"/>
                <a:cs typeface="Arial MT"/>
              </a:rPr>
              <a:t>potential</a:t>
            </a:r>
            <a:r>
              <a:rPr lang="en-US" spc="30" dirty="0">
                <a:effectLst/>
                <a:latin typeface="Arial MT"/>
                <a:ea typeface="Arial MT"/>
                <a:cs typeface="Arial MT"/>
              </a:rPr>
              <a:t> </a:t>
            </a:r>
            <a:r>
              <a:rPr lang="en-US" dirty="0">
                <a:effectLst/>
                <a:latin typeface="Arial MT"/>
                <a:ea typeface="Arial MT"/>
                <a:cs typeface="Arial MT"/>
              </a:rPr>
              <a:t>of</a:t>
            </a:r>
            <a:r>
              <a:rPr lang="en-US" spc="10" dirty="0">
                <a:effectLst/>
                <a:latin typeface="Arial MT"/>
                <a:ea typeface="Arial MT"/>
                <a:cs typeface="Arial MT"/>
              </a:rPr>
              <a:t> </a:t>
            </a:r>
            <a:r>
              <a:rPr lang="en-US" dirty="0">
                <a:effectLst/>
                <a:latin typeface="Arial MT"/>
                <a:ea typeface="Arial MT"/>
                <a:cs typeface="Arial MT"/>
              </a:rPr>
              <a:t>the</a:t>
            </a:r>
            <a:r>
              <a:rPr lang="en-US" spc="30" dirty="0">
                <a:effectLst/>
                <a:latin typeface="Arial MT"/>
                <a:ea typeface="Arial MT"/>
                <a:cs typeface="Arial MT"/>
              </a:rPr>
              <a:t> </a:t>
            </a:r>
            <a:r>
              <a:rPr lang="en-US" dirty="0">
                <a:effectLst/>
                <a:latin typeface="Arial MT"/>
                <a:ea typeface="Arial MT"/>
                <a:cs typeface="Arial MT"/>
              </a:rPr>
              <a:t>electrode.</a:t>
            </a:r>
            <a:r>
              <a:rPr lang="en-US" dirty="0"/>
              <a:t>    and                  =</a:t>
            </a:r>
            <a:r>
              <a:rPr lang="en-US" dirty="0">
                <a:effectLst/>
                <a:latin typeface="Arial MT"/>
                <a:ea typeface="Arial MT"/>
                <a:cs typeface="Arial MT"/>
              </a:rPr>
              <a:t>Standard</a:t>
            </a:r>
            <a:r>
              <a:rPr lang="en-US" spc="-10" dirty="0">
                <a:effectLst/>
                <a:latin typeface="Arial MT"/>
                <a:ea typeface="Arial MT"/>
                <a:cs typeface="Arial MT"/>
              </a:rPr>
              <a:t> </a:t>
            </a:r>
            <a:r>
              <a:rPr lang="en-US" dirty="0">
                <a:effectLst/>
                <a:latin typeface="Arial MT"/>
                <a:ea typeface="Arial MT"/>
                <a:cs typeface="Arial MT"/>
              </a:rPr>
              <a:t>electrode</a:t>
            </a:r>
            <a:r>
              <a:rPr lang="en-US" spc="-10" dirty="0">
                <a:effectLst/>
                <a:latin typeface="Arial MT"/>
                <a:ea typeface="Arial MT"/>
                <a:cs typeface="Arial MT"/>
              </a:rPr>
              <a:t> </a:t>
            </a:r>
            <a:r>
              <a:rPr lang="en-US" dirty="0">
                <a:effectLst/>
                <a:latin typeface="Arial MT"/>
                <a:ea typeface="Arial MT"/>
                <a:cs typeface="Arial MT"/>
              </a:rPr>
              <a:t>potential</a:t>
            </a:r>
            <a:r>
              <a:rPr lang="en-US" spc="-10" dirty="0">
                <a:effectLst/>
                <a:latin typeface="Arial MT"/>
                <a:ea typeface="Arial MT"/>
                <a:cs typeface="Arial MT"/>
              </a:rPr>
              <a:t> </a:t>
            </a:r>
            <a:r>
              <a:rPr lang="en-US" dirty="0">
                <a:effectLst/>
                <a:latin typeface="Arial MT"/>
                <a:ea typeface="Arial MT"/>
                <a:cs typeface="Arial MT"/>
              </a:rPr>
              <a:t>of</a:t>
            </a:r>
            <a:r>
              <a:rPr lang="en-US" spc="-20" dirty="0">
                <a:effectLst/>
                <a:latin typeface="Arial MT"/>
                <a:ea typeface="Arial MT"/>
                <a:cs typeface="Arial MT"/>
              </a:rPr>
              <a:t> </a:t>
            </a:r>
            <a:r>
              <a:rPr lang="en-US" dirty="0">
                <a:effectLst/>
                <a:latin typeface="Arial MT"/>
                <a:ea typeface="Arial MT"/>
                <a:cs typeface="Arial MT"/>
              </a:rPr>
              <a:t>the</a:t>
            </a:r>
            <a:r>
              <a:rPr lang="en-US" spc="-10" dirty="0">
                <a:latin typeface="Arial MT"/>
                <a:ea typeface="Arial MT"/>
                <a:cs typeface="Arial MT"/>
              </a:rPr>
              <a:t> </a:t>
            </a:r>
            <a:r>
              <a:rPr lang="en-US" dirty="0">
                <a:effectLst/>
                <a:latin typeface="Arial MT"/>
                <a:ea typeface="Arial MT"/>
                <a:cs typeface="Arial MT"/>
              </a:rPr>
              <a:t>electrode.</a:t>
            </a:r>
            <a:endParaRPr lang="en-IN" dirty="0">
              <a:effectLst/>
              <a:latin typeface="Arial MT"/>
              <a:ea typeface="Arial MT"/>
              <a:cs typeface="Arial MT"/>
            </a:endParaRPr>
          </a:p>
          <a:p>
            <a:pPr>
              <a:spcBef>
                <a:spcPts val="45"/>
              </a:spcBef>
            </a:pPr>
            <a:r>
              <a:rPr lang="en-US" sz="1600" dirty="0">
                <a:effectLst/>
                <a:latin typeface="Arial MT"/>
                <a:ea typeface="Arial MT"/>
                <a:cs typeface="Arial MT"/>
              </a:rPr>
              <a:t>  </a:t>
            </a:r>
          </a:p>
          <a:p>
            <a:pPr>
              <a:spcBef>
                <a:spcPts val="45"/>
              </a:spcBef>
            </a:pPr>
            <a:r>
              <a:rPr lang="en-US" sz="1600" b="1" dirty="0">
                <a:effectLst/>
                <a:latin typeface="Arial MT"/>
                <a:ea typeface="Arial MT"/>
                <a:cs typeface="Arial MT"/>
              </a:rPr>
              <a:t>R</a:t>
            </a:r>
            <a:r>
              <a:rPr lang="en-US" sz="1600" dirty="0">
                <a:effectLst/>
                <a:latin typeface="Arial MT"/>
                <a:ea typeface="Arial MT"/>
                <a:cs typeface="Arial MT"/>
              </a:rPr>
              <a:t> = </a:t>
            </a:r>
            <a:r>
              <a:rPr lang="en-IN" sz="1600" dirty="0">
                <a:effectLst/>
                <a:latin typeface="Calibri" panose="020F0502020204030204" pitchFamily="34" charset="0"/>
                <a:ea typeface="Calibri" panose="020F0502020204030204" pitchFamily="34" charset="0"/>
                <a:cs typeface="Times New Roman" panose="02020603050405020304" pitchFamily="18" charset="0"/>
              </a:rPr>
              <a:t>Universal gas Constant=8.314 J K</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en-IN" sz="1600" dirty="0">
                <a:effectLst/>
                <a:latin typeface="Calibri" panose="020F0502020204030204" pitchFamily="34" charset="0"/>
                <a:ea typeface="Calibri" panose="020F0502020204030204" pitchFamily="34" charset="0"/>
                <a:cs typeface="Times New Roman" panose="02020603050405020304" pitchFamily="18" charset="0"/>
              </a:rPr>
              <a:t>mol</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en-US" sz="2000" dirty="0">
                <a:effectLst/>
                <a:latin typeface="+mn-lt"/>
                <a:ea typeface="Arial MT"/>
                <a:cs typeface="Arial MT"/>
              </a:rPr>
              <a:t>.   </a:t>
            </a:r>
            <a:r>
              <a:rPr lang="en-US" sz="2000" b="1" dirty="0">
                <a:latin typeface="+mn-lt"/>
                <a:ea typeface="Arial MT"/>
                <a:cs typeface="Arial MT"/>
              </a:rPr>
              <a:t>n</a:t>
            </a:r>
            <a:r>
              <a:rPr lang="en-US" dirty="0">
                <a:latin typeface="Arial MT"/>
                <a:ea typeface="Arial MT"/>
                <a:cs typeface="Arial MT"/>
              </a:rPr>
              <a:t>  =</a:t>
            </a:r>
            <a:r>
              <a:rPr lang="en-US" dirty="0">
                <a:effectLst/>
                <a:latin typeface="Arial MT"/>
                <a:ea typeface="Arial MT"/>
                <a:cs typeface="Arial MT"/>
              </a:rPr>
              <a:t>No of electrons involved in electrode reaction</a:t>
            </a:r>
            <a:r>
              <a:rPr lang="en-US" spc="-320" dirty="0">
                <a:effectLst/>
                <a:latin typeface="Arial MT"/>
                <a:ea typeface="Arial MT"/>
                <a:cs typeface="Arial MT"/>
              </a:rPr>
              <a:t> </a:t>
            </a:r>
            <a:r>
              <a:rPr lang="en-US" spc="-320" dirty="0">
                <a:latin typeface="Arial MT"/>
                <a:ea typeface="Arial MT"/>
                <a:cs typeface="Arial MT"/>
              </a:rPr>
              <a:t>   .</a:t>
            </a:r>
          </a:p>
          <a:p>
            <a:pPr>
              <a:spcBef>
                <a:spcPts val="45"/>
              </a:spcBef>
            </a:pPr>
            <a:r>
              <a:rPr lang="en-US" spc="-320" dirty="0">
                <a:latin typeface="Arial MT"/>
                <a:ea typeface="Arial MT"/>
                <a:cs typeface="Arial MT"/>
              </a:rPr>
              <a:t>           </a:t>
            </a:r>
          </a:p>
          <a:p>
            <a:pPr>
              <a:spcBef>
                <a:spcPts val="45"/>
              </a:spcBef>
            </a:pPr>
            <a:r>
              <a:rPr lang="en-US" spc="-320" dirty="0">
                <a:latin typeface="Arial MT"/>
                <a:ea typeface="Arial MT"/>
                <a:cs typeface="Arial MT"/>
              </a:rPr>
              <a:t>    </a:t>
            </a:r>
            <a:r>
              <a:rPr lang="en-US" sz="1800" b="1" dirty="0">
                <a:effectLst/>
                <a:latin typeface="Arial MT"/>
                <a:ea typeface="Arial MT"/>
                <a:cs typeface="Arial MT"/>
              </a:rPr>
              <a:t>F</a:t>
            </a:r>
            <a:r>
              <a:rPr lang="en-US" b="1" dirty="0">
                <a:effectLst/>
                <a:latin typeface="Arial MT"/>
                <a:ea typeface="Arial MT"/>
                <a:cs typeface="Arial MT"/>
              </a:rPr>
              <a:t> </a:t>
            </a:r>
            <a:r>
              <a:rPr lang="en-US" dirty="0">
                <a:effectLst/>
                <a:latin typeface="Arial MT"/>
                <a:ea typeface="Arial MT"/>
                <a:cs typeface="Arial MT"/>
              </a:rPr>
              <a:t>=1</a:t>
            </a:r>
            <a:r>
              <a:rPr lang="en-US" spc="-10" dirty="0">
                <a:effectLst/>
                <a:latin typeface="Arial MT"/>
                <a:ea typeface="Arial MT"/>
                <a:cs typeface="Arial MT"/>
              </a:rPr>
              <a:t> </a:t>
            </a:r>
            <a:r>
              <a:rPr lang="en-US" dirty="0">
                <a:effectLst/>
                <a:latin typeface="Arial MT"/>
                <a:ea typeface="Arial MT"/>
                <a:cs typeface="Arial MT"/>
              </a:rPr>
              <a:t>faraday=96,500</a:t>
            </a:r>
            <a:r>
              <a:rPr lang="en-US" spc="-5" dirty="0">
                <a:effectLst/>
                <a:latin typeface="Arial MT"/>
                <a:ea typeface="Arial MT"/>
                <a:cs typeface="Arial MT"/>
              </a:rPr>
              <a:t> </a:t>
            </a:r>
            <a:r>
              <a:rPr lang="en-US" dirty="0">
                <a:effectLst/>
                <a:latin typeface="Arial MT"/>
                <a:ea typeface="Arial MT"/>
                <a:cs typeface="Arial MT"/>
              </a:rPr>
              <a:t>C            </a:t>
            </a:r>
            <a:r>
              <a:rPr lang="en-US" dirty="0">
                <a:latin typeface="Arial MT"/>
                <a:ea typeface="Arial MT"/>
                <a:cs typeface="Arial MT"/>
              </a:rPr>
              <a:t> = Concentration of Solid atom=1M.                     </a:t>
            </a:r>
            <a:r>
              <a:rPr lang="en-US" dirty="0">
                <a:effectLst/>
                <a:latin typeface="Arial MT"/>
                <a:ea typeface="Arial MT"/>
                <a:cs typeface="Arial MT"/>
              </a:rPr>
              <a:t>= Concentration of ion of M.</a:t>
            </a:r>
          </a:p>
          <a:p>
            <a:pPr>
              <a:spcBef>
                <a:spcPts val="45"/>
              </a:spcBef>
            </a:pPr>
            <a:endParaRPr lang="en-US" dirty="0">
              <a:latin typeface="Arial MT"/>
              <a:ea typeface="Arial MT"/>
              <a:cs typeface="Arial MT"/>
            </a:endParaRPr>
          </a:p>
          <a:p>
            <a:pPr>
              <a:spcBef>
                <a:spcPts val="45"/>
              </a:spcBef>
            </a:pPr>
            <a:r>
              <a:rPr lang="en-US" dirty="0"/>
              <a:t>At 25</a:t>
            </a:r>
            <a:r>
              <a:rPr lang="en-US" baseline="30000" dirty="0"/>
              <a:t>o</a:t>
            </a:r>
            <a:r>
              <a:rPr lang="en-US" dirty="0"/>
              <a:t>C, putting the values of above terms, the Nernst equation becomes</a:t>
            </a:r>
            <a:endParaRPr lang="en-IN" dirty="0">
              <a:effectLst/>
              <a:latin typeface="Arial MT"/>
              <a:ea typeface="Arial MT"/>
              <a:cs typeface="Arial MT"/>
            </a:endParaRPr>
          </a:p>
          <a:p>
            <a:pPr>
              <a:spcBef>
                <a:spcPts val="45"/>
              </a:spcBef>
            </a:pPr>
            <a:endParaRPr lang="en-IN" dirty="0">
              <a:effectLst/>
              <a:latin typeface="Arial MT"/>
              <a:ea typeface="Arial MT"/>
              <a:cs typeface="Arial M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2" name="TextBox 1">
            <a:extLst>
              <a:ext uri="{FF2B5EF4-FFF2-40B4-BE49-F238E27FC236}">
                <a16:creationId xmlns:a16="http://schemas.microsoft.com/office/drawing/2014/main" id="{A73FBA3E-40F1-4E2E-A03F-839006C2702A}"/>
              </a:ext>
            </a:extLst>
          </p:cNvPr>
          <p:cNvSpPr txBox="1"/>
          <p:nvPr/>
        </p:nvSpPr>
        <p:spPr>
          <a:xfrm>
            <a:off x="2936082" y="335061"/>
            <a:ext cx="3736181" cy="307777"/>
          </a:xfrm>
          <a:prstGeom prst="rect">
            <a:avLst/>
          </a:prstGeom>
          <a:noFill/>
        </p:spPr>
        <p:txBody>
          <a:bodyPr wrap="square" rtlCol="0">
            <a:spAutoFit/>
          </a:bodyPr>
          <a:lstStyle/>
          <a:p>
            <a:pPr algn="ctr"/>
            <a:endParaRPr lang="en-IN" b="1" u="sng" dirty="0">
              <a:solidFill>
                <a:srgbClr val="FF0000"/>
              </a:solidFill>
            </a:endParaRPr>
          </a:p>
        </p:txBody>
      </p:sp>
      <p:graphicFrame>
        <p:nvGraphicFramePr>
          <p:cNvPr id="38" name="Object 37">
            <a:extLst>
              <a:ext uri="{FF2B5EF4-FFF2-40B4-BE49-F238E27FC236}">
                <a16:creationId xmlns:a16="http://schemas.microsoft.com/office/drawing/2014/main" id="{2210AAD4-9413-4046-9F1F-CFFE140573E3}"/>
              </a:ext>
            </a:extLst>
          </p:cNvPr>
          <p:cNvGraphicFramePr>
            <a:graphicFrameLocks noChangeAspect="1"/>
          </p:cNvGraphicFramePr>
          <p:nvPr>
            <p:extLst>
              <p:ext uri="{D42A27DB-BD31-4B8C-83A1-F6EECF244321}">
                <p14:modId xmlns:p14="http://schemas.microsoft.com/office/powerpoint/2010/main" val="2753212375"/>
              </p:ext>
            </p:extLst>
          </p:nvPr>
        </p:nvGraphicFramePr>
        <p:xfrm>
          <a:off x="362906" y="1157837"/>
          <a:ext cx="3553101" cy="859647"/>
        </p:xfrm>
        <a:graphic>
          <a:graphicData uri="http://schemas.openxmlformats.org/presentationml/2006/ole">
            <mc:AlternateContent xmlns:mc="http://schemas.openxmlformats.org/markup-compatibility/2006">
              <mc:Choice xmlns:v="urn:schemas-microsoft-com:vml" Requires="v">
                <p:oleObj spid="_x0000_s4097" name="Equation" r:id="rId4" imgW="2197080" imgH="457200" progId="Equation.DSMT4">
                  <p:embed/>
                </p:oleObj>
              </mc:Choice>
              <mc:Fallback>
                <p:oleObj name="Equation" r:id="rId4" imgW="2197080" imgH="457200" progId="Equation.DSMT4">
                  <p:embed/>
                  <p:pic>
                    <p:nvPicPr>
                      <p:cNvPr id="38" name="Object 37">
                        <a:extLst>
                          <a:ext uri="{FF2B5EF4-FFF2-40B4-BE49-F238E27FC236}">
                            <a16:creationId xmlns:a16="http://schemas.microsoft.com/office/drawing/2014/main" id="{2210AAD4-9413-4046-9F1F-CFFE140573E3}"/>
                          </a:ext>
                        </a:extLst>
                      </p:cNvPr>
                      <p:cNvPicPr/>
                      <p:nvPr/>
                    </p:nvPicPr>
                    <p:blipFill>
                      <a:blip r:embed="rId5"/>
                      <a:stretch>
                        <a:fillRect/>
                      </a:stretch>
                    </p:blipFill>
                    <p:spPr>
                      <a:xfrm>
                        <a:off x="362906" y="1157837"/>
                        <a:ext cx="3553101" cy="859647"/>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E8FAD6DF-0E0B-45D0-A7D3-E80888C37F28}"/>
              </a:ext>
            </a:extLst>
          </p:cNvPr>
          <p:cNvGraphicFramePr>
            <a:graphicFrameLocks noChangeAspect="1"/>
          </p:cNvGraphicFramePr>
          <p:nvPr>
            <p:extLst>
              <p:ext uri="{D42A27DB-BD31-4B8C-83A1-F6EECF244321}">
                <p14:modId xmlns:p14="http://schemas.microsoft.com/office/powerpoint/2010/main" val="2831670689"/>
              </p:ext>
            </p:extLst>
          </p:nvPr>
        </p:nvGraphicFramePr>
        <p:xfrm>
          <a:off x="152889" y="2021500"/>
          <a:ext cx="875811" cy="585768"/>
        </p:xfrm>
        <a:graphic>
          <a:graphicData uri="http://schemas.openxmlformats.org/presentationml/2006/ole">
            <mc:AlternateContent xmlns:mc="http://schemas.openxmlformats.org/markup-compatibility/2006">
              <mc:Choice xmlns:v="urn:schemas-microsoft-com:vml" Requires="v">
                <p:oleObj spid="_x0000_s4098" name="Equation" r:id="rId6" imgW="444240" imgH="266400" progId="Equation.DSMT4">
                  <p:embed/>
                </p:oleObj>
              </mc:Choice>
              <mc:Fallback>
                <p:oleObj name="Equation" r:id="rId6" imgW="444240" imgH="266400" progId="Equation.DSMT4">
                  <p:embed/>
                  <p:pic>
                    <p:nvPicPr>
                      <p:cNvPr id="42" name="Object 41">
                        <a:extLst>
                          <a:ext uri="{FF2B5EF4-FFF2-40B4-BE49-F238E27FC236}">
                            <a16:creationId xmlns:a16="http://schemas.microsoft.com/office/drawing/2014/main" id="{E8FAD6DF-0E0B-45D0-A7D3-E80888C37F28}"/>
                          </a:ext>
                        </a:extLst>
                      </p:cNvPr>
                      <p:cNvPicPr/>
                      <p:nvPr/>
                    </p:nvPicPr>
                    <p:blipFill>
                      <a:blip r:embed="rId7"/>
                      <a:stretch>
                        <a:fillRect/>
                      </a:stretch>
                    </p:blipFill>
                    <p:spPr>
                      <a:xfrm>
                        <a:off x="152889" y="2021500"/>
                        <a:ext cx="875811" cy="585768"/>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03526BB0-7D33-4101-940A-9366BC8B4E36}"/>
              </a:ext>
            </a:extLst>
          </p:cNvPr>
          <p:cNvGraphicFramePr>
            <a:graphicFrameLocks noChangeAspect="1"/>
          </p:cNvGraphicFramePr>
          <p:nvPr>
            <p:extLst>
              <p:ext uri="{D42A27DB-BD31-4B8C-83A1-F6EECF244321}">
                <p14:modId xmlns:p14="http://schemas.microsoft.com/office/powerpoint/2010/main" val="802858443"/>
              </p:ext>
            </p:extLst>
          </p:nvPr>
        </p:nvGraphicFramePr>
        <p:xfrm>
          <a:off x="4357577" y="1964352"/>
          <a:ext cx="1046852" cy="631988"/>
        </p:xfrm>
        <a:graphic>
          <a:graphicData uri="http://schemas.openxmlformats.org/presentationml/2006/ole">
            <mc:AlternateContent xmlns:mc="http://schemas.openxmlformats.org/markup-compatibility/2006">
              <mc:Choice xmlns:v="urn:schemas-microsoft-com:vml" Requires="v">
                <p:oleObj spid="_x0000_s4099" name="Equation" r:id="rId8" imgW="507960" imgH="279360" progId="Equation.DSMT4">
                  <p:embed/>
                </p:oleObj>
              </mc:Choice>
              <mc:Fallback>
                <p:oleObj name="Equation" r:id="rId8" imgW="507960" imgH="279360" progId="Equation.DSMT4">
                  <p:embed/>
                  <p:pic>
                    <p:nvPicPr>
                      <p:cNvPr id="43" name="Object 42">
                        <a:extLst>
                          <a:ext uri="{FF2B5EF4-FFF2-40B4-BE49-F238E27FC236}">
                            <a16:creationId xmlns:a16="http://schemas.microsoft.com/office/drawing/2014/main" id="{03526BB0-7D33-4101-940A-9366BC8B4E36}"/>
                          </a:ext>
                        </a:extLst>
                      </p:cNvPr>
                      <p:cNvPicPr/>
                      <p:nvPr/>
                    </p:nvPicPr>
                    <p:blipFill>
                      <a:blip r:embed="rId9"/>
                      <a:stretch>
                        <a:fillRect/>
                      </a:stretch>
                    </p:blipFill>
                    <p:spPr>
                      <a:xfrm>
                        <a:off x="4357577" y="1964352"/>
                        <a:ext cx="1046852" cy="631988"/>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B9182815-1862-44B2-BE12-A80032FA1B0C}"/>
              </a:ext>
            </a:extLst>
          </p:cNvPr>
          <p:cNvGraphicFramePr>
            <a:graphicFrameLocks noChangeAspect="1"/>
          </p:cNvGraphicFramePr>
          <p:nvPr>
            <p:extLst>
              <p:ext uri="{D42A27DB-BD31-4B8C-83A1-F6EECF244321}">
                <p14:modId xmlns:p14="http://schemas.microsoft.com/office/powerpoint/2010/main" val="1680035957"/>
              </p:ext>
            </p:extLst>
          </p:nvPr>
        </p:nvGraphicFramePr>
        <p:xfrm>
          <a:off x="2239603" y="3079487"/>
          <a:ext cx="413243" cy="371458"/>
        </p:xfrm>
        <a:graphic>
          <a:graphicData uri="http://schemas.openxmlformats.org/presentationml/2006/ole">
            <mc:AlternateContent xmlns:mc="http://schemas.openxmlformats.org/markup-compatibility/2006">
              <mc:Choice xmlns:v="urn:schemas-microsoft-com:vml" Requires="v">
                <p:oleObj spid="_x0000_s4100" name="Equation" r:id="rId10" imgW="291960" imgH="203040" progId="Equation.DSMT4">
                  <p:embed/>
                </p:oleObj>
              </mc:Choice>
              <mc:Fallback>
                <p:oleObj name="Equation" r:id="rId10" imgW="291960" imgH="203040" progId="Equation.DSMT4">
                  <p:embed/>
                  <p:pic>
                    <p:nvPicPr>
                      <p:cNvPr id="44" name="Object 43">
                        <a:extLst>
                          <a:ext uri="{FF2B5EF4-FFF2-40B4-BE49-F238E27FC236}">
                            <a16:creationId xmlns:a16="http://schemas.microsoft.com/office/drawing/2014/main" id="{B9182815-1862-44B2-BE12-A80032FA1B0C}"/>
                          </a:ext>
                        </a:extLst>
                      </p:cNvPr>
                      <p:cNvPicPr/>
                      <p:nvPr/>
                    </p:nvPicPr>
                    <p:blipFill>
                      <a:blip r:embed="rId11"/>
                      <a:stretch>
                        <a:fillRect/>
                      </a:stretch>
                    </p:blipFill>
                    <p:spPr>
                      <a:xfrm>
                        <a:off x="2239603" y="3079487"/>
                        <a:ext cx="413243" cy="371458"/>
                      </a:xfrm>
                      <a:prstGeom prst="rect">
                        <a:avLst/>
                      </a:prstGeom>
                    </p:spPr>
                  </p:pic>
                </p:oleObj>
              </mc:Fallback>
            </mc:AlternateContent>
          </a:graphicData>
        </a:graphic>
      </p:graphicFrame>
      <p:graphicFrame>
        <p:nvGraphicFramePr>
          <p:cNvPr id="45" name="Object 44">
            <a:extLst>
              <a:ext uri="{FF2B5EF4-FFF2-40B4-BE49-F238E27FC236}">
                <a16:creationId xmlns:a16="http://schemas.microsoft.com/office/drawing/2014/main" id="{42BED19F-FB5B-477B-A18B-6F531E5E1B60}"/>
              </a:ext>
            </a:extLst>
          </p:cNvPr>
          <p:cNvGraphicFramePr>
            <a:graphicFrameLocks noChangeAspect="1"/>
          </p:cNvGraphicFramePr>
          <p:nvPr>
            <p:extLst>
              <p:ext uri="{D42A27DB-BD31-4B8C-83A1-F6EECF244321}">
                <p14:modId xmlns:p14="http://schemas.microsoft.com/office/powerpoint/2010/main" val="3728804876"/>
              </p:ext>
            </p:extLst>
          </p:nvPr>
        </p:nvGraphicFramePr>
        <p:xfrm>
          <a:off x="5560554" y="3050358"/>
          <a:ext cx="929649" cy="424408"/>
        </p:xfrm>
        <a:graphic>
          <a:graphicData uri="http://schemas.openxmlformats.org/presentationml/2006/ole">
            <mc:AlternateContent xmlns:mc="http://schemas.openxmlformats.org/markup-compatibility/2006">
              <mc:Choice xmlns:v="urn:schemas-microsoft-com:vml" Requires="v">
                <p:oleObj spid="_x0000_s4101" name="Equation" r:id="rId12" imgW="583920" imgH="253800" progId="Equation.DSMT4">
                  <p:embed/>
                </p:oleObj>
              </mc:Choice>
              <mc:Fallback>
                <p:oleObj name="Equation" r:id="rId12" imgW="583920" imgH="253800" progId="Equation.DSMT4">
                  <p:embed/>
                  <p:pic>
                    <p:nvPicPr>
                      <p:cNvPr id="45" name="Object 44">
                        <a:extLst>
                          <a:ext uri="{FF2B5EF4-FFF2-40B4-BE49-F238E27FC236}">
                            <a16:creationId xmlns:a16="http://schemas.microsoft.com/office/drawing/2014/main" id="{42BED19F-FB5B-477B-A18B-6F531E5E1B60}"/>
                          </a:ext>
                        </a:extLst>
                      </p:cNvPr>
                      <p:cNvPicPr/>
                      <p:nvPr/>
                    </p:nvPicPr>
                    <p:blipFill>
                      <a:blip r:embed="rId13"/>
                      <a:stretch>
                        <a:fillRect/>
                      </a:stretch>
                    </p:blipFill>
                    <p:spPr>
                      <a:xfrm>
                        <a:off x="5560554" y="3050358"/>
                        <a:ext cx="929649" cy="424408"/>
                      </a:xfrm>
                      <a:prstGeom prst="rect">
                        <a:avLst/>
                      </a:prstGeom>
                    </p:spPr>
                  </p:pic>
                </p:oleObj>
              </mc:Fallback>
            </mc:AlternateContent>
          </a:graphicData>
        </a:graphic>
      </p:graphicFrame>
      <p:pic>
        <p:nvPicPr>
          <p:cNvPr id="47" name="Picture 46">
            <a:extLst>
              <a:ext uri="{FF2B5EF4-FFF2-40B4-BE49-F238E27FC236}">
                <a16:creationId xmlns:a16="http://schemas.microsoft.com/office/drawing/2014/main" id="{FDDE6F43-17EB-4891-8F57-35AD97422A1B}"/>
              </a:ext>
            </a:extLst>
          </p:cNvPr>
          <p:cNvPicPr>
            <a:picLocks noChangeAspect="1"/>
          </p:cNvPicPr>
          <p:nvPr/>
        </p:nvPicPr>
        <p:blipFill>
          <a:blip r:embed="rId14"/>
          <a:stretch>
            <a:fillRect/>
          </a:stretch>
        </p:blipFill>
        <p:spPr>
          <a:xfrm>
            <a:off x="512319" y="3841567"/>
            <a:ext cx="3039145" cy="1289868"/>
          </a:xfrm>
          <a:prstGeom prst="rect">
            <a:avLst/>
          </a:prstGeom>
        </p:spPr>
      </p:pic>
      <p:pic>
        <p:nvPicPr>
          <p:cNvPr id="48" name="Picture 47">
            <a:extLst>
              <a:ext uri="{FF2B5EF4-FFF2-40B4-BE49-F238E27FC236}">
                <a16:creationId xmlns:a16="http://schemas.microsoft.com/office/drawing/2014/main" id="{8BFA8450-21D5-4B86-A1DE-63B3F9AF0426}"/>
              </a:ext>
            </a:extLst>
          </p:cNvPr>
          <p:cNvPicPr>
            <a:picLocks noChangeAspect="1"/>
          </p:cNvPicPr>
          <p:nvPr/>
        </p:nvPicPr>
        <p:blipFill>
          <a:blip r:embed="rId15"/>
          <a:stretch>
            <a:fillRect/>
          </a:stretch>
        </p:blipFill>
        <p:spPr>
          <a:xfrm>
            <a:off x="3664408" y="3985663"/>
            <a:ext cx="4184466" cy="606213"/>
          </a:xfrm>
          <a:prstGeom prst="rect">
            <a:avLst/>
          </a:prstGeom>
        </p:spPr>
      </p:pic>
      <p:sp>
        <p:nvSpPr>
          <p:cNvPr id="3" name="TextBox 2">
            <a:extLst>
              <a:ext uri="{FF2B5EF4-FFF2-40B4-BE49-F238E27FC236}">
                <a16:creationId xmlns:a16="http://schemas.microsoft.com/office/drawing/2014/main" id="{FF75C0FE-5832-41CD-8EB8-3F699D999878}"/>
              </a:ext>
            </a:extLst>
          </p:cNvPr>
          <p:cNvSpPr txBox="1"/>
          <p:nvPr/>
        </p:nvSpPr>
        <p:spPr>
          <a:xfrm>
            <a:off x="327660" y="12065"/>
            <a:ext cx="8618220" cy="307777"/>
          </a:xfrm>
          <a:prstGeom prst="rect">
            <a:avLst/>
          </a:prstGeom>
          <a:noFill/>
        </p:spPr>
        <p:txBody>
          <a:bodyPr wrap="square" rtlCol="0">
            <a:spAutoFit/>
          </a:bodyPr>
          <a:lstStyle/>
          <a:p>
            <a:r>
              <a:rPr lang="en-US" b="1" u="sng" dirty="0">
                <a:solidFill>
                  <a:srgbClr val="FF0000"/>
                </a:solidFill>
                <a:latin typeface="+mj-lt"/>
              </a:rPr>
              <a:t>Lecture-04:Nernst Equation and its application ,Relation between </a:t>
            </a:r>
            <a:r>
              <a:rPr lang="en-US" b="1" u="sng" dirty="0" err="1">
                <a:solidFill>
                  <a:srgbClr val="FF0000"/>
                </a:solidFill>
                <a:latin typeface="+mj-lt"/>
              </a:rPr>
              <a:t>gibbs</a:t>
            </a:r>
            <a:r>
              <a:rPr lang="en-US" b="1" u="sng" dirty="0">
                <a:solidFill>
                  <a:srgbClr val="FF0000"/>
                </a:solidFill>
                <a:latin typeface="+mj-lt"/>
              </a:rPr>
              <a:t> free energy and EMF  of cell </a:t>
            </a:r>
            <a:endParaRPr lang="en-IN" b="1" u="sng" dirty="0">
              <a:solidFill>
                <a:srgbClr val="FF0000"/>
              </a:solidFill>
              <a:latin typeface="+mj-lt"/>
            </a:endParaRPr>
          </a:p>
        </p:txBody>
      </p:sp>
      <p:graphicFrame>
        <p:nvGraphicFramePr>
          <p:cNvPr id="4" name="Object 3">
            <a:extLst>
              <a:ext uri="{FF2B5EF4-FFF2-40B4-BE49-F238E27FC236}">
                <a16:creationId xmlns:a16="http://schemas.microsoft.com/office/drawing/2014/main" id="{7E21954A-5C9E-4F11-86D5-11D386AC4B80}"/>
              </a:ext>
            </a:extLst>
          </p:cNvPr>
          <p:cNvGraphicFramePr>
            <a:graphicFrameLocks noChangeAspect="1"/>
          </p:cNvGraphicFramePr>
          <p:nvPr>
            <p:extLst>
              <p:ext uri="{D42A27DB-BD31-4B8C-83A1-F6EECF244321}">
                <p14:modId xmlns:p14="http://schemas.microsoft.com/office/powerpoint/2010/main" val="4176447538"/>
              </p:ext>
            </p:extLst>
          </p:nvPr>
        </p:nvGraphicFramePr>
        <p:xfrm>
          <a:off x="4357577" y="1157837"/>
          <a:ext cx="4345552" cy="859647"/>
        </p:xfrm>
        <a:graphic>
          <a:graphicData uri="http://schemas.openxmlformats.org/presentationml/2006/ole">
            <mc:AlternateContent xmlns:mc="http://schemas.openxmlformats.org/markup-compatibility/2006">
              <mc:Choice xmlns:v="urn:schemas-microsoft-com:vml" Requires="v">
                <p:oleObj spid="_x0000_s4102" name="Equation" r:id="rId16" imgW="2603160" imgH="457200" progId="Equation.DSMT4">
                  <p:embed/>
                </p:oleObj>
              </mc:Choice>
              <mc:Fallback>
                <p:oleObj name="Equation" r:id="rId16" imgW="2603160" imgH="457200" progId="Equation.DSMT4">
                  <p:embed/>
                  <p:pic>
                    <p:nvPicPr>
                      <p:cNvPr id="4" name="Object 3">
                        <a:extLst>
                          <a:ext uri="{FF2B5EF4-FFF2-40B4-BE49-F238E27FC236}">
                            <a16:creationId xmlns:a16="http://schemas.microsoft.com/office/drawing/2014/main" id="{7E21954A-5C9E-4F11-86D5-11D386AC4B80}"/>
                          </a:ext>
                        </a:extLst>
                      </p:cNvPr>
                      <p:cNvPicPr/>
                      <p:nvPr/>
                    </p:nvPicPr>
                    <p:blipFill>
                      <a:blip r:embed="rId17"/>
                      <a:stretch>
                        <a:fillRect/>
                      </a:stretch>
                    </p:blipFill>
                    <p:spPr>
                      <a:xfrm>
                        <a:off x="4357577" y="1157837"/>
                        <a:ext cx="4345552" cy="859647"/>
                      </a:xfrm>
                      <a:prstGeom prst="rect">
                        <a:avLst/>
                      </a:prstGeom>
                    </p:spPr>
                  </p:pic>
                </p:oleObj>
              </mc:Fallback>
            </mc:AlternateContent>
          </a:graphicData>
        </a:graphic>
      </p:graphicFrame>
    </p:spTree>
    <p:extLst>
      <p:ext uri="{BB962C8B-B14F-4D97-AF65-F5344CB8AC3E}">
        <p14:creationId xmlns:p14="http://schemas.microsoft.com/office/powerpoint/2010/main" val="295463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6;p16">
            <a:extLst>
              <a:ext uri="{FF2B5EF4-FFF2-40B4-BE49-F238E27FC236}">
                <a16:creationId xmlns:a16="http://schemas.microsoft.com/office/drawing/2014/main" id="{FF79B2CE-61E1-4B4F-9504-E227CBB2984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7" y="4205922"/>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D02A533-C123-4FA6-A806-14B671C3DD0E}"/>
              </a:ext>
            </a:extLst>
          </p:cNvPr>
          <p:cNvSpPr txBox="1"/>
          <p:nvPr/>
        </p:nvSpPr>
        <p:spPr>
          <a:xfrm>
            <a:off x="90372" y="377302"/>
            <a:ext cx="7591645" cy="5478423"/>
          </a:xfrm>
          <a:prstGeom prst="rect">
            <a:avLst/>
          </a:prstGeom>
          <a:noFill/>
        </p:spPr>
        <p:txBody>
          <a:bodyPr wrap="square">
            <a:spAutoFit/>
          </a:bodyPr>
          <a:lstStyle/>
          <a:p>
            <a:r>
              <a:rPr lang="en-US" dirty="0"/>
              <a:t>For a general electrochemical reaction of the type.</a:t>
            </a:r>
          </a:p>
          <a:p>
            <a:endParaRPr lang="en-US" dirty="0"/>
          </a:p>
          <a:p>
            <a:endParaRPr lang="en-US" dirty="0"/>
          </a:p>
          <a:p>
            <a:endParaRPr lang="en-US" dirty="0"/>
          </a:p>
          <a:p>
            <a:r>
              <a:rPr lang="en-US" dirty="0"/>
              <a:t>The Nernst Equation can be Written as:</a:t>
            </a:r>
          </a:p>
          <a:p>
            <a:r>
              <a:rPr lang="en-US" dirty="0"/>
              <a:t> </a:t>
            </a:r>
          </a:p>
          <a:p>
            <a:endParaRPr lang="en-US" dirty="0"/>
          </a:p>
          <a:p>
            <a:endParaRPr lang="en-US" dirty="0"/>
          </a:p>
          <a:p>
            <a:endParaRPr lang="en-US" dirty="0"/>
          </a:p>
          <a:p>
            <a:r>
              <a:rPr lang="en-US" dirty="0"/>
              <a:t>Converting to Natural Logarithm:</a:t>
            </a:r>
          </a:p>
          <a:p>
            <a:endParaRPr lang="en-US" dirty="0"/>
          </a:p>
          <a:p>
            <a:endParaRPr lang="en-US" dirty="0"/>
          </a:p>
          <a:p>
            <a:endParaRPr lang="en-US" dirty="0"/>
          </a:p>
          <a:p>
            <a:endParaRPr lang="en-US" dirty="0"/>
          </a:p>
          <a:p>
            <a:r>
              <a:rPr lang="en-US" dirty="0"/>
              <a:t>‘</a:t>
            </a:r>
          </a:p>
          <a:p>
            <a:r>
              <a:rPr lang="en-US" dirty="0"/>
              <a:t>Substituting Temperature value as 298K and </a:t>
            </a:r>
          </a:p>
          <a:p>
            <a:r>
              <a:rPr lang="en-US" dirty="0"/>
              <a:t>Value of R and F we get</a:t>
            </a:r>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6" name="Picture 5">
            <a:extLst>
              <a:ext uri="{FF2B5EF4-FFF2-40B4-BE49-F238E27FC236}">
                <a16:creationId xmlns:a16="http://schemas.microsoft.com/office/drawing/2014/main" id="{FF88BCE2-E58F-4AB4-B4CA-A6BCBDD31DC7}"/>
              </a:ext>
            </a:extLst>
          </p:cNvPr>
          <p:cNvPicPr>
            <a:picLocks noChangeAspect="1"/>
          </p:cNvPicPr>
          <p:nvPr/>
        </p:nvPicPr>
        <p:blipFill>
          <a:blip r:embed="rId4"/>
          <a:stretch>
            <a:fillRect/>
          </a:stretch>
        </p:blipFill>
        <p:spPr>
          <a:xfrm>
            <a:off x="319785" y="694561"/>
            <a:ext cx="3085053" cy="560095"/>
          </a:xfrm>
          <a:prstGeom prst="rect">
            <a:avLst/>
          </a:prstGeom>
        </p:spPr>
      </p:pic>
      <p:sp>
        <p:nvSpPr>
          <p:cNvPr id="11" name="TextBox 10">
            <a:extLst>
              <a:ext uri="{FF2B5EF4-FFF2-40B4-BE49-F238E27FC236}">
                <a16:creationId xmlns:a16="http://schemas.microsoft.com/office/drawing/2014/main" id="{F2F12170-48FC-4CBD-A3D7-B7A6A938FF44}"/>
              </a:ext>
            </a:extLst>
          </p:cNvPr>
          <p:cNvSpPr txBox="1"/>
          <p:nvPr/>
        </p:nvSpPr>
        <p:spPr>
          <a:xfrm>
            <a:off x="4290317" y="1160400"/>
            <a:ext cx="4853683" cy="3462423"/>
          </a:xfrm>
          <a:prstGeom prst="rect">
            <a:avLst/>
          </a:prstGeom>
          <a:noFill/>
        </p:spPr>
        <p:txBody>
          <a:bodyPr wrap="square">
            <a:spAutoFit/>
          </a:bodyPr>
          <a:lstStyle/>
          <a:p>
            <a:pP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 Cell potential at the given concentration.</a:t>
            </a:r>
          </a:p>
          <a:p>
            <a:pP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r>
              <a:rPr lang="en-IN" sz="1600" dirty="0">
                <a:effectLst/>
                <a:latin typeface="Calibri" panose="020F0502020204030204" pitchFamily="34" charset="0"/>
                <a:ea typeface="Calibri" panose="020F0502020204030204" pitchFamily="34" charset="0"/>
                <a:cs typeface="Times New Roman" panose="02020603050405020304" pitchFamily="18" charset="0"/>
              </a:rPr>
              <a:t>=  Standard Cell Potential.</a:t>
            </a:r>
          </a:p>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R</a:t>
            </a:r>
            <a:r>
              <a:rPr lang="en-IN" sz="16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r>
              <a:rPr lang="en-IN" sz="1600" dirty="0">
                <a:effectLst/>
                <a:latin typeface="Calibri" panose="020F0502020204030204" pitchFamily="34" charset="0"/>
                <a:ea typeface="Calibri" panose="020F0502020204030204" pitchFamily="34" charset="0"/>
                <a:cs typeface="Times New Roman" panose="02020603050405020304" pitchFamily="18" charset="0"/>
              </a:rPr>
              <a:t> Universal gas Constant=8.314 J K</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-1 </a:t>
            </a:r>
            <a:r>
              <a:rPr lang="en-IN" sz="1600" dirty="0">
                <a:effectLst/>
                <a:latin typeface="Calibri" panose="020F0502020204030204" pitchFamily="34" charset="0"/>
                <a:ea typeface="Calibri" panose="020F0502020204030204" pitchFamily="34" charset="0"/>
                <a:cs typeface="Times New Roman" panose="02020603050405020304" pitchFamily="18" charset="0"/>
              </a:rPr>
              <a:t>mol</a:t>
            </a:r>
            <a:r>
              <a:rPr lang="en-IN" sz="1600" baseline="30000" dirty="0">
                <a:effectLst/>
                <a:latin typeface="Calibri" panose="020F0502020204030204" pitchFamily="34" charset="0"/>
                <a:ea typeface="Calibri" panose="020F0502020204030204" pitchFamily="34" charset="0"/>
                <a:cs typeface="Times New Roman" panose="02020603050405020304" pitchFamily="18" charset="0"/>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T</a:t>
            </a:r>
            <a:r>
              <a:rPr lang="en-IN" sz="1800" dirty="0">
                <a:effectLst/>
                <a:latin typeface="Calibri" panose="020F0502020204030204" pitchFamily="34" charset="0"/>
                <a:ea typeface="Calibri" panose="020F0502020204030204" pitchFamily="34" charset="0"/>
                <a:cs typeface="Times New Roman" panose="02020603050405020304" pitchFamily="18" charset="0"/>
              </a:rPr>
              <a:t>       =</a:t>
            </a:r>
            <a:r>
              <a:rPr lang="en-IN" sz="1600" dirty="0">
                <a:effectLst/>
                <a:latin typeface="Calibri" panose="020F0502020204030204" pitchFamily="34" charset="0"/>
                <a:ea typeface="Calibri" panose="020F0502020204030204" pitchFamily="34" charset="0"/>
                <a:cs typeface="Times New Roman" panose="02020603050405020304" pitchFamily="18" charset="0"/>
              </a:rPr>
              <a:t>  Temperature in Kelvin.</a:t>
            </a:r>
          </a:p>
          <a:p>
            <a:pPr>
              <a:lnSpc>
                <a:spcPct val="107000"/>
              </a:lnSpc>
              <a:spcAft>
                <a:spcPts val="800"/>
              </a:spcAft>
            </a:pPr>
            <a:r>
              <a:rPr lang="en-IN" sz="1800" b="1" dirty="0">
                <a:effectLst/>
                <a:latin typeface="Calibri" panose="020F0502020204030204" pitchFamily="34" charset="0"/>
                <a:ea typeface="Calibri" panose="020F0502020204030204" pitchFamily="34" charset="0"/>
                <a:cs typeface="Times New Roman" panose="02020603050405020304" pitchFamily="18" charset="0"/>
              </a:rPr>
              <a:t>F       =</a:t>
            </a:r>
            <a:r>
              <a:rPr lang="en-IN" sz="1600" dirty="0">
                <a:effectLst/>
                <a:latin typeface="Calibri" panose="020F0502020204030204" pitchFamily="34" charset="0"/>
                <a:ea typeface="Calibri" panose="020F0502020204030204" pitchFamily="34" charset="0"/>
                <a:cs typeface="Times New Roman" panose="02020603050405020304" pitchFamily="18" charset="0"/>
              </a:rPr>
              <a:t>  Faraday(F) 1F =96500 Coulombs.</a:t>
            </a:r>
          </a:p>
          <a:p>
            <a:pPr>
              <a:lnSpc>
                <a:spcPct val="107000"/>
              </a:lnSpc>
              <a:spcAft>
                <a:spcPts val="8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n      =</a:t>
            </a:r>
            <a:r>
              <a:rPr lang="en-IN" sz="1600" dirty="0">
                <a:effectLst/>
                <a:latin typeface="Calibri" panose="020F0502020204030204" pitchFamily="34" charset="0"/>
                <a:ea typeface="Calibri" panose="020F0502020204030204" pitchFamily="34" charset="0"/>
                <a:cs typeface="Times New Roman" panose="02020603050405020304" pitchFamily="18" charset="0"/>
              </a:rPr>
              <a:t>   No. of electrons involved in the reaction.</a:t>
            </a:r>
          </a:p>
          <a:p>
            <a:pPr>
              <a:lnSpc>
                <a:spcPct val="107000"/>
              </a:lnSpc>
              <a:spcAft>
                <a:spcPts val="800"/>
              </a:spcAft>
            </a:pPr>
            <a:r>
              <a:rPr lang="en-IN" sz="1600" dirty="0">
                <a:effectLst/>
                <a:latin typeface="Calibri" panose="020F0502020204030204" pitchFamily="34" charset="0"/>
                <a:ea typeface="Calibri" panose="020F0502020204030204" pitchFamily="34" charset="0"/>
                <a:cs typeface="Times New Roman" panose="02020603050405020304" pitchFamily="18" charset="0"/>
              </a:rPr>
              <a:t>[C ] [D],[A],[B] represent concentration of species involved in the reaction  in terms of Molarity(moles/L) and c, d, a, b are their respective stoichiometric coefficients.</a:t>
            </a:r>
          </a:p>
        </p:txBody>
      </p:sp>
      <p:graphicFrame>
        <p:nvGraphicFramePr>
          <p:cNvPr id="12" name="Object 11">
            <a:extLst>
              <a:ext uri="{FF2B5EF4-FFF2-40B4-BE49-F238E27FC236}">
                <a16:creationId xmlns:a16="http://schemas.microsoft.com/office/drawing/2014/main" id="{465EDBC6-F39F-443B-A96F-1E0BC6E414AE}"/>
              </a:ext>
            </a:extLst>
          </p:cNvPr>
          <p:cNvGraphicFramePr>
            <a:graphicFrameLocks noChangeAspect="1"/>
          </p:cNvGraphicFramePr>
          <p:nvPr>
            <p:extLst>
              <p:ext uri="{D42A27DB-BD31-4B8C-83A1-F6EECF244321}">
                <p14:modId xmlns:p14="http://schemas.microsoft.com/office/powerpoint/2010/main" val="4253721743"/>
              </p:ext>
            </p:extLst>
          </p:nvPr>
        </p:nvGraphicFramePr>
        <p:xfrm>
          <a:off x="4312460" y="1152236"/>
          <a:ext cx="499175" cy="390659"/>
        </p:xfrm>
        <a:graphic>
          <a:graphicData uri="http://schemas.openxmlformats.org/presentationml/2006/ole">
            <mc:AlternateContent xmlns:mc="http://schemas.openxmlformats.org/markup-compatibility/2006">
              <mc:Choice xmlns:v="urn:schemas-microsoft-com:vml" Requires="v">
                <p:oleObj spid="_x0000_s5121" name="Equation" r:id="rId5" imgW="291960" imgH="228600" progId="Equation.DSMT4">
                  <p:embed/>
                </p:oleObj>
              </mc:Choice>
              <mc:Fallback>
                <p:oleObj name="Equation" r:id="rId5" imgW="291960" imgH="228600" progId="Equation.DSMT4">
                  <p:embed/>
                  <p:pic>
                    <p:nvPicPr>
                      <p:cNvPr id="12" name="Object 11">
                        <a:extLst>
                          <a:ext uri="{FF2B5EF4-FFF2-40B4-BE49-F238E27FC236}">
                            <a16:creationId xmlns:a16="http://schemas.microsoft.com/office/drawing/2014/main" id="{465EDBC6-F39F-443B-A96F-1E0BC6E414AE}"/>
                          </a:ext>
                        </a:extLst>
                      </p:cNvPr>
                      <p:cNvPicPr/>
                      <p:nvPr/>
                    </p:nvPicPr>
                    <p:blipFill>
                      <a:blip r:embed="rId6"/>
                      <a:stretch>
                        <a:fillRect/>
                      </a:stretch>
                    </p:blipFill>
                    <p:spPr>
                      <a:xfrm>
                        <a:off x="4312460" y="1152236"/>
                        <a:ext cx="499175" cy="39065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96C32CD-BD7D-420C-987F-9B242D259EB0}"/>
              </a:ext>
            </a:extLst>
          </p:cNvPr>
          <p:cNvGraphicFramePr>
            <a:graphicFrameLocks noChangeAspect="1"/>
          </p:cNvGraphicFramePr>
          <p:nvPr>
            <p:extLst>
              <p:ext uri="{D42A27DB-BD31-4B8C-83A1-F6EECF244321}">
                <p14:modId xmlns:p14="http://schemas.microsoft.com/office/powerpoint/2010/main" val="1405594382"/>
              </p:ext>
            </p:extLst>
          </p:nvPr>
        </p:nvGraphicFramePr>
        <p:xfrm>
          <a:off x="4312460" y="1482626"/>
          <a:ext cx="472903" cy="390659"/>
        </p:xfrm>
        <a:graphic>
          <a:graphicData uri="http://schemas.openxmlformats.org/presentationml/2006/ole">
            <mc:AlternateContent xmlns:mc="http://schemas.openxmlformats.org/markup-compatibility/2006">
              <mc:Choice xmlns:v="urn:schemas-microsoft-com:vml" Requires="v">
                <p:oleObj spid="_x0000_s5122" name="Equation" r:id="rId7" imgW="291960" imgH="241200" progId="Equation.DSMT4">
                  <p:embed/>
                </p:oleObj>
              </mc:Choice>
              <mc:Fallback>
                <p:oleObj name="Equation" r:id="rId7" imgW="291960" imgH="241200" progId="Equation.DSMT4">
                  <p:embed/>
                  <p:pic>
                    <p:nvPicPr>
                      <p:cNvPr id="13" name="Object 12">
                        <a:extLst>
                          <a:ext uri="{FF2B5EF4-FFF2-40B4-BE49-F238E27FC236}">
                            <a16:creationId xmlns:a16="http://schemas.microsoft.com/office/drawing/2014/main" id="{496C32CD-BD7D-420C-987F-9B242D259EB0}"/>
                          </a:ext>
                        </a:extLst>
                      </p:cNvPr>
                      <p:cNvPicPr/>
                      <p:nvPr/>
                    </p:nvPicPr>
                    <p:blipFill>
                      <a:blip r:embed="rId8"/>
                      <a:stretch>
                        <a:fillRect/>
                      </a:stretch>
                    </p:blipFill>
                    <p:spPr>
                      <a:xfrm>
                        <a:off x="4312460" y="1482626"/>
                        <a:ext cx="472903" cy="390659"/>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9BD2B5FB-CD34-4D3C-A117-3F2F7E283E8D}"/>
              </a:ext>
            </a:extLst>
          </p:cNvPr>
          <p:cNvSpPr txBox="1"/>
          <p:nvPr/>
        </p:nvSpPr>
        <p:spPr>
          <a:xfrm>
            <a:off x="319786" y="38748"/>
            <a:ext cx="8172892" cy="338554"/>
          </a:xfrm>
          <a:prstGeom prst="rect">
            <a:avLst/>
          </a:prstGeom>
          <a:noFill/>
        </p:spPr>
        <p:txBody>
          <a:bodyPr wrap="square" rtlCol="0">
            <a:spAutoFit/>
          </a:bodyPr>
          <a:lstStyle/>
          <a:p>
            <a:pPr algn="ctr"/>
            <a:r>
              <a:rPr lang="en-US" sz="1600" b="1" u="sng" dirty="0">
                <a:solidFill>
                  <a:srgbClr val="FF0000"/>
                </a:solidFill>
                <a:latin typeface="+mn-lt"/>
              </a:rPr>
              <a:t> NERNST EQUATION FOR A GENERAL ELECTROCHEMICAL REACTION</a:t>
            </a:r>
            <a:endParaRPr lang="en-IN" sz="1600" b="1" u="sng" dirty="0">
              <a:solidFill>
                <a:srgbClr val="FF0000"/>
              </a:solidFill>
              <a:latin typeface="+mn-lt"/>
            </a:endParaRPr>
          </a:p>
        </p:txBody>
      </p:sp>
      <p:sp>
        <p:nvSpPr>
          <p:cNvPr id="20" name="Rectangle 19">
            <a:extLst>
              <a:ext uri="{FF2B5EF4-FFF2-40B4-BE49-F238E27FC236}">
                <a16:creationId xmlns:a16="http://schemas.microsoft.com/office/drawing/2014/main" id="{D32C0C54-C070-435F-B0C0-F8D462E16D46}"/>
              </a:ext>
            </a:extLst>
          </p:cNvPr>
          <p:cNvSpPr/>
          <p:nvPr/>
        </p:nvSpPr>
        <p:spPr>
          <a:xfrm>
            <a:off x="154426" y="2605970"/>
            <a:ext cx="3062951" cy="865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20135F3-10B5-49CA-96A9-01F7C83CB6C0}"/>
              </a:ext>
            </a:extLst>
          </p:cNvPr>
          <p:cNvSpPr/>
          <p:nvPr/>
        </p:nvSpPr>
        <p:spPr>
          <a:xfrm>
            <a:off x="88031" y="4123818"/>
            <a:ext cx="3614174" cy="865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5" name="Object 24">
            <a:extLst>
              <a:ext uri="{FF2B5EF4-FFF2-40B4-BE49-F238E27FC236}">
                <a16:creationId xmlns:a16="http://schemas.microsoft.com/office/drawing/2014/main" id="{FF96A870-6685-4A76-998E-816F4A829EFE}"/>
              </a:ext>
            </a:extLst>
          </p:cNvPr>
          <p:cNvGraphicFramePr>
            <a:graphicFrameLocks noChangeAspect="1"/>
          </p:cNvGraphicFramePr>
          <p:nvPr>
            <p:extLst>
              <p:ext uri="{D42A27DB-BD31-4B8C-83A1-F6EECF244321}">
                <p14:modId xmlns:p14="http://schemas.microsoft.com/office/powerpoint/2010/main" val="706552645"/>
              </p:ext>
            </p:extLst>
          </p:nvPr>
        </p:nvGraphicFramePr>
        <p:xfrm>
          <a:off x="154426" y="1551059"/>
          <a:ext cx="3062951" cy="748532"/>
        </p:xfrm>
        <a:graphic>
          <a:graphicData uri="http://schemas.openxmlformats.org/presentationml/2006/ole">
            <mc:AlternateContent xmlns:mc="http://schemas.openxmlformats.org/markup-compatibility/2006">
              <mc:Choice xmlns:v="urn:schemas-microsoft-com:vml" Requires="v">
                <p:oleObj spid="_x0000_s5123" name="Equation" r:id="rId9" imgW="2197080" imgH="533160" progId="Equation.DSMT4">
                  <p:embed/>
                </p:oleObj>
              </mc:Choice>
              <mc:Fallback>
                <p:oleObj name="Equation" r:id="rId9" imgW="2197080" imgH="533160" progId="Equation.DSMT4">
                  <p:embed/>
                  <p:pic>
                    <p:nvPicPr>
                      <p:cNvPr id="25" name="Object 24">
                        <a:extLst>
                          <a:ext uri="{FF2B5EF4-FFF2-40B4-BE49-F238E27FC236}">
                            <a16:creationId xmlns:a16="http://schemas.microsoft.com/office/drawing/2014/main" id="{FF96A870-6685-4A76-998E-816F4A829EFE}"/>
                          </a:ext>
                        </a:extLst>
                      </p:cNvPr>
                      <p:cNvPicPr/>
                      <p:nvPr/>
                    </p:nvPicPr>
                    <p:blipFill>
                      <a:blip r:embed="rId10"/>
                      <a:stretch>
                        <a:fillRect/>
                      </a:stretch>
                    </p:blipFill>
                    <p:spPr>
                      <a:xfrm>
                        <a:off x="154426" y="1551059"/>
                        <a:ext cx="3062951" cy="74853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6803CC25-C298-4FA8-A875-77B3482D7007}"/>
              </a:ext>
            </a:extLst>
          </p:cNvPr>
          <p:cNvGraphicFramePr>
            <a:graphicFrameLocks noChangeAspect="1"/>
          </p:cNvGraphicFramePr>
          <p:nvPr>
            <p:extLst>
              <p:ext uri="{D42A27DB-BD31-4B8C-83A1-F6EECF244321}">
                <p14:modId xmlns:p14="http://schemas.microsoft.com/office/powerpoint/2010/main" val="2616996393"/>
              </p:ext>
            </p:extLst>
          </p:nvPr>
        </p:nvGraphicFramePr>
        <p:xfrm>
          <a:off x="296864" y="4194384"/>
          <a:ext cx="3107974" cy="781646"/>
        </p:xfrm>
        <a:graphic>
          <a:graphicData uri="http://schemas.openxmlformats.org/presentationml/2006/ole">
            <mc:AlternateContent xmlns:mc="http://schemas.openxmlformats.org/markup-compatibility/2006">
              <mc:Choice xmlns:v="urn:schemas-microsoft-com:vml" Requires="v">
                <p:oleObj spid="_x0000_s5124" name="Equation" r:id="rId11" imgW="2120760" imgH="533160" progId="Equation.DSMT4">
                  <p:embed/>
                </p:oleObj>
              </mc:Choice>
              <mc:Fallback>
                <p:oleObj name="Equation" r:id="rId11" imgW="2120760" imgH="533160" progId="Equation.DSMT4">
                  <p:embed/>
                  <p:pic>
                    <p:nvPicPr>
                      <p:cNvPr id="26" name="Object 25">
                        <a:extLst>
                          <a:ext uri="{FF2B5EF4-FFF2-40B4-BE49-F238E27FC236}">
                            <a16:creationId xmlns:a16="http://schemas.microsoft.com/office/drawing/2014/main" id="{6803CC25-C298-4FA8-A875-77B3482D7007}"/>
                          </a:ext>
                        </a:extLst>
                      </p:cNvPr>
                      <p:cNvPicPr/>
                      <p:nvPr/>
                    </p:nvPicPr>
                    <p:blipFill>
                      <a:blip r:embed="rId12"/>
                      <a:stretch>
                        <a:fillRect/>
                      </a:stretch>
                    </p:blipFill>
                    <p:spPr>
                      <a:xfrm>
                        <a:off x="296864" y="4194384"/>
                        <a:ext cx="3107974" cy="781646"/>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B3191FA4-CD62-4E35-B9D1-0ECB51C67FE9}"/>
              </a:ext>
            </a:extLst>
          </p:cNvPr>
          <p:cNvGraphicFramePr>
            <a:graphicFrameLocks noChangeAspect="1"/>
          </p:cNvGraphicFramePr>
          <p:nvPr>
            <p:extLst>
              <p:ext uri="{D42A27DB-BD31-4B8C-83A1-F6EECF244321}">
                <p14:modId xmlns:p14="http://schemas.microsoft.com/office/powerpoint/2010/main" val="4133517875"/>
              </p:ext>
            </p:extLst>
          </p:nvPr>
        </p:nvGraphicFramePr>
        <p:xfrm>
          <a:off x="224245" y="2648133"/>
          <a:ext cx="2923311" cy="781562"/>
        </p:xfrm>
        <a:graphic>
          <a:graphicData uri="http://schemas.openxmlformats.org/presentationml/2006/ole">
            <mc:AlternateContent xmlns:mc="http://schemas.openxmlformats.org/markup-compatibility/2006">
              <mc:Choice xmlns:v="urn:schemas-microsoft-com:vml" Requires="v">
                <p:oleObj spid="_x0000_s5125" name="Equation" r:id="rId13" imgW="2273040" imgH="533160" progId="Equation.DSMT4">
                  <p:embed/>
                </p:oleObj>
              </mc:Choice>
              <mc:Fallback>
                <p:oleObj name="Equation" r:id="rId13" imgW="2273040" imgH="533160" progId="Equation.DSMT4">
                  <p:embed/>
                  <p:pic>
                    <p:nvPicPr>
                      <p:cNvPr id="27" name="Object 26">
                        <a:extLst>
                          <a:ext uri="{FF2B5EF4-FFF2-40B4-BE49-F238E27FC236}">
                            <a16:creationId xmlns:a16="http://schemas.microsoft.com/office/drawing/2014/main" id="{B3191FA4-CD62-4E35-B9D1-0ECB51C67FE9}"/>
                          </a:ext>
                        </a:extLst>
                      </p:cNvPr>
                      <p:cNvPicPr/>
                      <p:nvPr/>
                    </p:nvPicPr>
                    <p:blipFill>
                      <a:blip r:embed="rId14"/>
                      <a:stretch>
                        <a:fillRect/>
                      </a:stretch>
                    </p:blipFill>
                    <p:spPr>
                      <a:xfrm>
                        <a:off x="224245" y="2648133"/>
                        <a:ext cx="2923311" cy="781562"/>
                      </a:xfrm>
                      <a:prstGeom prst="rect">
                        <a:avLst/>
                      </a:prstGeom>
                    </p:spPr>
                  </p:pic>
                </p:oleObj>
              </mc:Fallback>
            </mc:AlternateContent>
          </a:graphicData>
        </a:graphic>
      </p:graphicFrame>
    </p:spTree>
    <p:extLst>
      <p:ext uri="{BB962C8B-B14F-4D97-AF65-F5344CB8AC3E}">
        <p14:creationId xmlns:p14="http://schemas.microsoft.com/office/powerpoint/2010/main" val="291427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oogle Shape;76;p16">
            <a:extLst>
              <a:ext uri="{FF2B5EF4-FFF2-40B4-BE49-F238E27FC236}">
                <a16:creationId xmlns:a16="http://schemas.microsoft.com/office/drawing/2014/main" id="{A46E5E7E-D4F1-47D1-8AD3-471DAF53B55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CEDEA9-4589-4498-8EAF-2AE30FC3F3DC}"/>
              </a:ext>
            </a:extLst>
          </p:cNvPr>
          <p:cNvSpPr txBox="1"/>
          <p:nvPr/>
        </p:nvSpPr>
        <p:spPr>
          <a:xfrm>
            <a:off x="359820" y="379191"/>
            <a:ext cx="8111555" cy="9171742"/>
          </a:xfrm>
          <a:prstGeom prst="rect">
            <a:avLst/>
          </a:prstGeom>
          <a:noFill/>
        </p:spPr>
        <p:txBody>
          <a:bodyPr wrap="square">
            <a:spAutoFit/>
          </a:bodyPr>
          <a:lstStyle/>
          <a:p>
            <a:pPr>
              <a:defRPr/>
            </a:pPr>
            <a:r>
              <a:rPr lang="en-IN" sz="1600" dirty="0"/>
              <a:t>In a Daniel cell </a:t>
            </a:r>
            <a:r>
              <a:rPr lang="en-US" sz="1600" dirty="0"/>
              <a:t>:</a:t>
            </a:r>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r>
              <a:rPr lang="en-US" sz="1600" dirty="0"/>
              <a:t>At 25</a:t>
            </a:r>
            <a:r>
              <a:rPr lang="en-US" sz="1600" baseline="30000" dirty="0"/>
              <a:t>o</a:t>
            </a:r>
            <a:r>
              <a:rPr lang="en-US" sz="1600" dirty="0"/>
              <a:t>C the above equation becomes</a:t>
            </a:r>
          </a:p>
          <a:p>
            <a:pPr>
              <a:defRPr/>
            </a:pPr>
            <a:endParaRPr lang="en-US" sz="1600" dirty="0"/>
          </a:p>
          <a:p>
            <a:pPr>
              <a:defRPr/>
            </a:pPr>
            <a:r>
              <a:rPr lang="en-IN" sz="1600" dirty="0"/>
              <a:t> </a:t>
            </a:r>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sz="1600" dirty="0"/>
          </a:p>
          <a:p>
            <a:pPr>
              <a:defRPr/>
            </a:pPr>
            <a:endParaRPr lang="en-IN" dirty="0"/>
          </a:p>
        </p:txBody>
      </p:sp>
      <p:pic>
        <p:nvPicPr>
          <p:cNvPr id="5" name="Picture 4">
            <a:extLst>
              <a:ext uri="{FF2B5EF4-FFF2-40B4-BE49-F238E27FC236}">
                <a16:creationId xmlns:a16="http://schemas.microsoft.com/office/drawing/2014/main" id="{03D262F8-BF7B-472F-8CCF-577061177A74}"/>
              </a:ext>
            </a:extLst>
          </p:cNvPr>
          <p:cNvPicPr>
            <a:picLocks noChangeAspect="1"/>
          </p:cNvPicPr>
          <p:nvPr/>
        </p:nvPicPr>
        <p:blipFill>
          <a:blip r:embed="rId3"/>
          <a:stretch>
            <a:fillRect/>
          </a:stretch>
        </p:blipFill>
        <p:spPr>
          <a:xfrm>
            <a:off x="397835" y="739041"/>
            <a:ext cx="5712342" cy="3051465"/>
          </a:xfrm>
          <a:prstGeom prst="rect">
            <a:avLst/>
          </a:prstGeom>
        </p:spPr>
      </p:pic>
      <p:pic>
        <p:nvPicPr>
          <p:cNvPr id="6" name="Picture 5">
            <a:extLst>
              <a:ext uri="{FF2B5EF4-FFF2-40B4-BE49-F238E27FC236}">
                <a16:creationId xmlns:a16="http://schemas.microsoft.com/office/drawing/2014/main" id="{58D36049-17B3-4AA8-9952-834537FF0457}"/>
              </a:ext>
            </a:extLst>
          </p:cNvPr>
          <p:cNvPicPr>
            <a:picLocks noChangeAspect="1"/>
          </p:cNvPicPr>
          <p:nvPr/>
        </p:nvPicPr>
        <p:blipFill>
          <a:blip r:embed="rId4"/>
          <a:stretch>
            <a:fillRect/>
          </a:stretch>
        </p:blipFill>
        <p:spPr>
          <a:xfrm>
            <a:off x="506763" y="4342051"/>
            <a:ext cx="3501324" cy="704184"/>
          </a:xfrm>
          <a:prstGeom prst="rect">
            <a:avLst/>
          </a:prstGeom>
        </p:spPr>
      </p:pic>
      <p:pic>
        <p:nvPicPr>
          <p:cNvPr id="7" name="Picture 6">
            <a:extLst>
              <a:ext uri="{FF2B5EF4-FFF2-40B4-BE49-F238E27FC236}">
                <a16:creationId xmlns:a16="http://schemas.microsoft.com/office/drawing/2014/main" id="{0BC0D441-9F0C-4C62-934D-4C36F8D9EA6A}"/>
              </a:ext>
            </a:extLst>
          </p:cNvPr>
          <p:cNvPicPr>
            <a:picLocks noChangeAspect="1"/>
          </p:cNvPicPr>
          <p:nvPr/>
        </p:nvPicPr>
        <p:blipFill>
          <a:blip r:embed="rId5"/>
          <a:stretch>
            <a:fillRect/>
          </a:stretch>
        </p:blipFill>
        <p:spPr>
          <a:xfrm>
            <a:off x="5016846" y="739041"/>
            <a:ext cx="3786873" cy="1304431"/>
          </a:xfrm>
          <a:prstGeom prst="rect">
            <a:avLst/>
          </a:prstGeom>
        </p:spPr>
      </p:pic>
      <p:sp>
        <p:nvSpPr>
          <p:cNvPr id="8" name="TextBox 7">
            <a:extLst>
              <a:ext uri="{FF2B5EF4-FFF2-40B4-BE49-F238E27FC236}">
                <a16:creationId xmlns:a16="http://schemas.microsoft.com/office/drawing/2014/main" id="{57F1FE38-C685-4160-A13B-1160445F2CAE}"/>
              </a:ext>
            </a:extLst>
          </p:cNvPr>
          <p:cNvSpPr txBox="1"/>
          <p:nvPr/>
        </p:nvSpPr>
        <p:spPr>
          <a:xfrm>
            <a:off x="1945719" y="97265"/>
            <a:ext cx="4572000" cy="307777"/>
          </a:xfrm>
          <a:prstGeom prst="rect">
            <a:avLst/>
          </a:prstGeom>
          <a:noFill/>
        </p:spPr>
        <p:txBody>
          <a:bodyPr wrap="square">
            <a:spAutoFit/>
          </a:bodyPr>
          <a:lstStyle/>
          <a:p>
            <a:r>
              <a:rPr lang="en-US" b="1" u="sng" dirty="0">
                <a:solidFill>
                  <a:srgbClr val="FF0000"/>
                </a:solidFill>
                <a:latin typeface="+mj-lt"/>
              </a:rPr>
              <a:t>Application of Nernst Equation to Electrochemical cell </a:t>
            </a: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0260737-3008-41BC-9D0A-06F455F76625}"/>
              </a:ext>
            </a:extLst>
          </p:cNvPr>
          <p:cNvSpPr>
            <a:spLocks noChangeArrowheads="1"/>
          </p:cNvSpPr>
          <p:nvPr/>
        </p:nvSpPr>
        <p:spPr bwMode="auto">
          <a:xfrm>
            <a:off x="465137" y="646113"/>
            <a:ext cx="821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1400">
                <a:solidFill>
                  <a:srgbClr val="000000"/>
                </a:solidFill>
                <a:cs typeface="Calibri" panose="020F0502020204030204" pitchFamily="34" charset="0"/>
              </a:rPr>
              <a:t> </a:t>
            </a:r>
          </a:p>
        </p:txBody>
      </p:sp>
      <p:pic>
        <p:nvPicPr>
          <p:cNvPr id="18435" name="Google Shape;76;p16">
            <a:extLst>
              <a:ext uri="{FF2B5EF4-FFF2-40B4-BE49-F238E27FC236}">
                <a16:creationId xmlns:a16="http://schemas.microsoft.com/office/drawing/2014/main" id="{4ACC2F59-6B95-49C8-85F3-0E558C553E1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009"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51E057F-10BB-4E17-A816-00D9BECE5EC0}"/>
              </a:ext>
            </a:extLst>
          </p:cNvPr>
          <p:cNvSpPr txBox="1"/>
          <p:nvPr/>
        </p:nvSpPr>
        <p:spPr>
          <a:xfrm>
            <a:off x="245020" y="95196"/>
            <a:ext cx="8469075" cy="307777"/>
          </a:xfrm>
          <a:prstGeom prst="rect">
            <a:avLst/>
          </a:prstGeom>
          <a:noFill/>
        </p:spPr>
        <p:txBody>
          <a:bodyPr wrap="square" rtlCol="0">
            <a:spAutoFit/>
          </a:bodyPr>
          <a:lstStyle/>
          <a:p>
            <a:pPr algn="ctr"/>
            <a:r>
              <a:rPr lang="en-US" b="1" u="sng" dirty="0">
                <a:solidFill>
                  <a:srgbClr val="FF0000"/>
                </a:solidFill>
              </a:rPr>
              <a:t>Relation between Cell Potential and Equilibrium Constant</a:t>
            </a:r>
            <a:endParaRPr lang="en-IN" b="1" u="sng" dirty="0">
              <a:solidFill>
                <a:srgbClr val="FF0000"/>
              </a:solidFill>
            </a:endParaRPr>
          </a:p>
        </p:txBody>
      </p:sp>
      <p:sp>
        <p:nvSpPr>
          <p:cNvPr id="6" name="TextBox 5">
            <a:extLst>
              <a:ext uri="{FF2B5EF4-FFF2-40B4-BE49-F238E27FC236}">
                <a16:creationId xmlns:a16="http://schemas.microsoft.com/office/drawing/2014/main" id="{FFE0A4EC-A1A7-44EF-B493-60541EA9E084}"/>
              </a:ext>
            </a:extLst>
          </p:cNvPr>
          <p:cNvSpPr txBox="1"/>
          <p:nvPr/>
        </p:nvSpPr>
        <p:spPr>
          <a:xfrm>
            <a:off x="664240" y="519871"/>
            <a:ext cx="7630633" cy="4124206"/>
          </a:xfrm>
          <a:prstGeom prst="rect">
            <a:avLst/>
          </a:prstGeom>
          <a:noFill/>
        </p:spPr>
        <p:txBody>
          <a:bodyPr wrap="square">
            <a:spAutoFit/>
          </a:bodyPr>
          <a:lstStyle/>
          <a:p>
            <a:r>
              <a:rPr lang="en-IN" sz="1600" dirty="0">
                <a:latin typeface="+mn-lt"/>
              </a:rPr>
              <a:t>Consider the </a:t>
            </a:r>
            <a:r>
              <a:rPr lang="en-IN" sz="1600" dirty="0" err="1">
                <a:latin typeface="+mn-lt"/>
              </a:rPr>
              <a:t>Daniell</a:t>
            </a:r>
            <a:r>
              <a:rPr lang="en-IN" sz="1600" dirty="0">
                <a:latin typeface="+mn-lt"/>
              </a:rPr>
              <a:t> cell:                                                                   </a:t>
            </a:r>
          </a:p>
          <a:p>
            <a:endParaRPr lang="en-US" sz="1600" dirty="0">
              <a:latin typeface="+mn-lt"/>
            </a:endParaRPr>
          </a:p>
          <a:p>
            <a:r>
              <a:rPr lang="en-US" sz="1600" dirty="0">
                <a:latin typeface="+mn-lt"/>
              </a:rPr>
              <a:t>At equilibrium conc. of Cu</a:t>
            </a:r>
            <a:r>
              <a:rPr lang="en-US" sz="1600" baseline="30000" dirty="0">
                <a:latin typeface="+mn-lt"/>
              </a:rPr>
              <a:t>2+ </a:t>
            </a:r>
            <a:r>
              <a:rPr lang="en-US" sz="1600" dirty="0">
                <a:latin typeface="+mn-lt"/>
              </a:rPr>
              <a:t>and Zn</a:t>
            </a:r>
            <a:r>
              <a:rPr lang="en-US" sz="1600" baseline="30000" dirty="0">
                <a:latin typeface="+mn-lt"/>
              </a:rPr>
              <a:t>2+ </a:t>
            </a:r>
            <a:r>
              <a:rPr lang="en-US" sz="1600" dirty="0">
                <a:latin typeface="+mn-lt"/>
              </a:rPr>
              <a:t>ions don’t change and the electrode potentials of the two electrodes remain same. </a:t>
            </a:r>
          </a:p>
          <a:p>
            <a:r>
              <a:rPr lang="en-US" sz="1600" dirty="0">
                <a:latin typeface="+mn-lt"/>
              </a:rPr>
              <a:t>So </a:t>
            </a:r>
            <a:r>
              <a:rPr lang="en-US" sz="1600" b="1" i="1" dirty="0" err="1">
                <a:latin typeface="+mn-lt"/>
              </a:rPr>
              <a:t>E</a:t>
            </a:r>
            <a:r>
              <a:rPr lang="en-US" sz="1600" b="1" i="1" baseline="-25000" dirty="0" err="1">
                <a:latin typeface="+mn-lt"/>
              </a:rPr>
              <a:t>cell</a:t>
            </a:r>
            <a:r>
              <a:rPr lang="en-US" sz="1600" b="1" i="1" baseline="-25000" dirty="0">
                <a:latin typeface="+mn-lt"/>
              </a:rPr>
              <a:t> </a:t>
            </a:r>
            <a:r>
              <a:rPr lang="en-US" sz="1600" dirty="0">
                <a:latin typeface="+mn-lt"/>
              </a:rPr>
              <a:t>=0 According to Nernst equation:</a:t>
            </a:r>
            <a:endParaRPr lang="en-IN" sz="1600" dirty="0">
              <a:latin typeface="+mn-lt"/>
            </a:endParaRP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 </a:t>
            </a:r>
          </a:p>
        </p:txBody>
      </p:sp>
      <p:pic>
        <p:nvPicPr>
          <p:cNvPr id="3" name="Picture 2">
            <a:extLst>
              <a:ext uri="{FF2B5EF4-FFF2-40B4-BE49-F238E27FC236}">
                <a16:creationId xmlns:a16="http://schemas.microsoft.com/office/drawing/2014/main" id="{29E0B969-FB09-4024-B967-3BAB7705ADEB}"/>
              </a:ext>
            </a:extLst>
          </p:cNvPr>
          <p:cNvPicPr>
            <a:picLocks noChangeAspect="1"/>
          </p:cNvPicPr>
          <p:nvPr/>
        </p:nvPicPr>
        <p:blipFill>
          <a:blip r:embed="rId3"/>
          <a:stretch>
            <a:fillRect/>
          </a:stretch>
        </p:blipFill>
        <p:spPr>
          <a:xfrm>
            <a:off x="2892545" y="531432"/>
            <a:ext cx="2498209" cy="352688"/>
          </a:xfrm>
          <a:prstGeom prst="rect">
            <a:avLst/>
          </a:prstGeom>
        </p:spPr>
      </p:pic>
      <p:pic>
        <p:nvPicPr>
          <p:cNvPr id="4" name="Picture 3">
            <a:extLst>
              <a:ext uri="{FF2B5EF4-FFF2-40B4-BE49-F238E27FC236}">
                <a16:creationId xmlns:a16="http://schemas.microsoft.com/office/drawing/2014/main" id="{63434627-9BB9-4587-AB11-0DDC71B40896}"/>
              </a:ext>
            </a:extLst>
          </p:cNvPr>
          <p:cNvPicPr>
            <a:picLocks noChangeAspect="1"/>
          </p:cNvPicPr>
          <p:nvPr/>
        </p:nvPicPr>
        <p:blipFill>
          <a:blip r:embed="rId4"/>
          <a:stretch>
            <a:fillRect/>
          </a:stretch>
        </p:blipFill>
        <p:spPr>
          <a:xfrm>
            <a:off x="664240" y="1820636"/>
            <a:ext cx="6376917" cy="30665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098C4F7-52F3-404E-8960-40944EBBA28C}"/>
              </a:ext>
            </a:extLst>
          </p:cNvPr>
          <p:cNvSpPr>
            <a:spLocks noChangeArrowheads="1"/>
          </p:cNvSpPr>
          <p:nvPr/>
        </p:nvSpPr>
        <p:spPr bwMode="auto">
          <a:xfrm>
            <a:off x="524669" y="338644"/>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u="sng" dirty="0">
                <a:solidFill>
                  <a:srgbClr val="FF0000"/>
                </a:solidFill>
                <a:cs typeface="Calibri" panose="020F0502020204030204" pitchFamily="34" charset="0"/>
              </a:rPr>
              <a:t>Lecture – 01: Electrochemical </a:t>
            </a:r>
            <a:r>
              <a:rPr lang="en-US" altLang="en-US" sz="1600" b="1" u="sng" dirty="0" err="1">
                <a:solidFill>
                  <a:srgbClr val="FF0000"/>
                </a:solidFill>
                <a:cs typeface="Calibri" panose="020F0502020204030204" pitchFamily="34" charset="0"/>
              </a:rPr>
              <a:t>cell,Electrode</a:t>
            </a:r>
            <a:r>
              <a:rPr lang="en-US" altLang="en-US" sz="1600" b="1" u="sng" dirty="0">
                <a:solidFill>
                  <a:srgbClr val="FF0000"/>
                </a:solidFill>
                <a:cs typeface="Calibri" panose="020F0502020204030204" pitchFamily="34" charset="0"/>
              </a:rPr>
              <a:t> </a:t>
            </a:r>
            <a:r>
              <a:rPr lang="en-US" altLang="en-US" sz="1600" b="1" u="sng" dirty="0" err="1">
                <a:solidFill>
                  <a:srgbClr val="FF0000"/>
                </a:solidFill>
                <a:cs typeface="Calibri" panose="020F0502020204030204" pitchFamily="34" charset="0"/>
              </a:rPr>
              <a:t>potential,Standard</a:t>
            </a:r>
            <a:r>
              <a:rPr lang="en-US" altLang="en-US" sz="1600" b="1" u="sng" dirty="0">
                <a:solidFill>
                  <a:srgbClr val="FF0000"/>
                </a:solidFill>
                <a:cs typeface="Calibri" panose="020F0502020204030204" pitchFamily="34" charset="0"/>
              </a:rPr>
              <a:t> Electrode potential,</a:t>
            </a:r>
          </a:p>
        </p:txBody>
      </p:sp>
      <p:pic>
        <p:nvPicPr>
          <p:cNvPr id="6147" name="Google Shape;76;p16">
            <a:extLst>
              <a:ext uri="{FF2B5EF4-FFF2-40B4-BE49-F238E27FC236}">
                <a16:creationId xmlns:a16="http://schemas.microsoft.com/office/drawing/2014/main" id="{1D46DBB6-8D6C-40FA-846D-3DC530C2A38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a:extLst>
              <a:ext uri="{FF2B5EF4-FFF2-40B4-BE49-F238E27FC236}">
                <a16:creationId xmlns:a16="http://schemas.microsoft.com/office/drawing/2014/main" id="{D125121E-B67E-4A59-AE57-5D50FCCCFD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400">
              <a:solidFill>
                <a:srgbClr val="000000"/>
              </a:solidFill>
              <a:latin typeface="Arial" panose="020B0604020202020204" pitchFamily="34" charset="0"/>
            </a:endParaRPr>
          </a:p>
        </p:txBody>
      </p:sp>
      <p:sp>
        <p:nvSpPr>
          <p:cNvPr id="6149" name="Rectangle 8">
            <a:extLst>
              <a:ext uri="{FF2B5EF4-FFF2-40B4-BE49-F238E27FC236}">
                <a16:creationId xmlns:a16="http://schemas.microsoft.com/office/drawing/2014/main" id="{3AE72C53-56CA-41F9-8A51-778296EDEE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400">
              <a:solidFill>
                <a:srgbClr val="000000"/>
              </a:solidFill>
              <a:latin typeface="Arial" panose="020B0604020202020204" pitchFamily="34" charset="0"/>
            </a:endParaRPr>
          </a:p>
        </p:txBody>
      </p:sp>
      <p:sp>
        <p:nvSpPr>
          <p:cNvPr id="11" name="Content Placeholder 10">
            <a:extLst>
              <a:ext uri="{FF2B5EF4-FFF2-40B4-BE49-F238E27FC236}">
                <a16:creationId xmlns:a16="http://schemas.microsoft.com/office/drawing/2014/main" id="{69F0A2E2-CE5B-4FBE-BC94-9AD2B97E0DC1}"/>
              </a:ext>
            </a:extLst>
          </p:cNvPr>
          <p:cNvSpPr>
            <a:spLocks noGrp="1"/>
          </p:cNvSpPr>
          <p:nvPr>
            <p:ph idx="1"/>
          </p:nvPr>
        </p:nvSpPr>
        <p:spPr>
          <a:xfrm>
            <a:off x="457200" y="1200150"/>
            <a:ext cx="8420100" cy="3394075"/>
          </a:xfrm>
        </p:spPr>
        <p:txBody>
          <a:bodyPr/>
          <a:lstStyle/>
          <a:p>
            <a:pPr marL="298450" indent="-285750">
              <a:lnSpc>
                <a:spcPts val="2755"/>
              </a:lnSpc>
              <a:spcBef>
                <a:spcPts val="100"/>
              </a:spcBef>
              <a:buFont typeface="Wingdings" panose="05000000000000000000" pitchFamily="2" charset="2"/>
              <a:buChar char="Ø"/>
              <a:tabLst>
                <a:tab pos="241300" algn="l"/>
              </a:tabLst>
            </a:pPr>
            <a:r>
              <a:rPr lang="en-US" sz="1600" spc="-35" dirty="0">
                <a:cs typeface="Times New Roman"/>
              </a:rPr>
              <a:t>English</a:t>
            </a:r>
            <a:r>
              <a:rPr lang="en-US" sz="1600" spc="225" dirty="0">
                <a:cs typeface="Times New Roman"/>
              </a:rPr>
              <a:t> </a:t>
            </a:r>
            <a:r>
              <a:rPr lang="en-US" sz="1600" spc="-55" dirty="0">
                <a:cs typeface="Times New Roman"/>
              </a:rPr>
              <a:t>chemist</a:t>
            </a:r>
            <a:r>
              <a:rPr lang="en-US" sz="1600" spc="315" dirty="0">
                <a:cs typeface="Times New Roman"/>
              </a:rPr>
              <a:t> </a:t>
            </a:r>
            <a:r>
              <a:rPr lang="en-US" sz="1600" spc="-10" dirty="0">
                <a:cs typeface="Times New Roman"/>
              </a:rPr>
              <a:t>John</a:t>
            </a:r>
            <a:r>
              <a:rPr lang="en-US" sz="1600" spc="5" dirty="0">
                <a:cs typeface="Times New Roman"/>
              </a:rPr>
              <a:t> </a:t>
            </a:r>
            <a:r>
              <a:rPr lang="en-US" sz="1600" spc="-20" dirty="0" err="1">
                <a:cs typeface="Times New Roman"/>
              </a:rPr>
              <a:t>Daniell</a:t>
            </a:r>
            <a:r>
              <a:rPr lang="en-US" sz="1600" spc="155" dirty="0">
                <a:cs typeface="Times New Roman"/>
              </a:rPr>
              <a:t> </a:t>
            </a:r>
            <a:r>
              <a:rPr lang="en-US" sz="1600" spc="-35" dirty="0">
                <a:cs typeface="Times New Roman"/>
              </a:rPr>
              <a:t>and</a:t>
            </a:r>
            <a:r>
              <a:rPr lang="en-US" sz="1600" spc="80" dirty="0">
                <a:cs typeface="Times New Roman"/>
              </a:rPr>
              <a:t> </a:t>
            </a:r>
            <a:r>
              <a:rPr lang="en-US" sz="1600" spc="-45" dirty="0">
                <a:cs typeface="Times New Roman"/>
              </a:rPr>
              <a:t>physicist</a:t>
            </a:r>
            <a:r>
              <a:rPr lang="en-US" sz="1600" spc="315" dirty="0">
                <a:cs typeface="Times New Roman"/>
              </a:rPr>
              <a:t> </a:t>
            </a:r>
            <a:r>
              <a:rPr lang="en-US" sz="1600" spc="-25" dirty="0">
                <a:cs typeface="Times New Roman"/>
              </a:rPr>
              <a:t>Michael</a:t>
            </a:r>
            <a:r>
              <a:rPr lang="en-US" sz="1600" spc="160" dirty="0">
                <a:cs typeface="Times New Roman"/>
              </a:rPr>
              <a:t> </a:t>
            </a:r>
            <a:r>
              <a:rPr lang="en-US" sz="1600" spc="-5" dirty="0">
                <a:cs typeface="Times New Roman"/>
              </a:rPr>
              <a:t>Faraday </a:t>
            </a:r>
            <a:r>
              <a:rPr lang="en-US" sz="1600" dirty="0">
                <a:cs typeface="Times New Roman"/>
              </a:rPr>
              <a:t>both </a:t>
            </a:r>
            <a:r>
              <a:rPr lang="en-US" sz="1600" spc="-5" dirty="0">
                <a:cs typeface="Times New Roman"/>
              </a:rPr>
              <a:t>credited</a:t>
            </a:r>
            <a:r>
              <a:rPr lang="en-US" sz="1600" dirty="0">
                <a:cs typeface="Times New Roman"/>
              </a:rPr>
              <a:t> </a:t>
            </a:r>
            <a:r>
              <a:rPr lang="en-US" sz="1600" spc="-10" dirty="0">
                <a:cs typeface="Times New Roman"/>
              </a:rPr>
              <a:t>as</a:t>
            </a:r>
            <a:r>
              <a:rPr lang="en-US" sz="1600" spc="-40" dirty="0">
                <a:cs typeface="Times New Roman"/>
              </a:rPr>
              <a:t> </a:t>
            </a:r>
            <a:r>
              <a:rPr lang="en-US" sz="1600" spc="-30" dirty="0">
                <a:cs typeface="Times New Roman"/>
              </a:rPr>
              <a:t>founder</a:t>
            </a:r>
            <a:r>
              <a:rPr lang="en-US" sz="1600" spc="240" dirty="0">
                <a:cs typeface="Times New Roman"/>
              </a:rPr>
              <a:t> </a:t>
            </a:r>
            <a:r>
              <a:rPr lang="en-US" sz="1600" dirty="0">
                <a:cs typeface="Times New Roman"/>
              </a:rPr>
              <a:t>of</a:t>
            </a:r>
            <a:r>
              <a:rPr lang="en-US" sz="1600" spc="-45" dirty="0">
                <a:cs typeface="Times New Roman"/>
              </a:rPr>
              <a:t> </a:t>
            </a:r>
            <a:r>
              <a:rPr lang="en-US" sz="1600" spc="-25" dirty="0">
                <a:cs typeface="Times New Roman"/>
              </a:rPr>
              <a:t>electrochemistry</a:t>
            </a:r>
            <a:r>
              <a:rPr lang="en-US" sz="1600" spc="295" dirty="0">
                <a:cs typeface="Times New Roman"/>
              </a:rPr>
              <a:t> </a:t>
            </a:r>
            <a:r>
              <a:rPr lang="en-US" sz="1600" spc="-40" dirty="0">
                <a:cs typeface="Times New Roman"/>
              </a:rPr>
              <a:t>.</a:t>
            </a:r>
            <a:endParaRPr lang="en-US" sz="1600" dirty="0">
              <a:cs typeface="Times New Roman"/>
            </a:endParaRPr>
          </a:p>
          <a:p>
            <a:pPr marL="298450" marR="393065" indent="-285750">
              <a:lnSpc>
                <a:spcPct val="89500"/>
              </a:lnSpc>
              <a:spcBef>
                <a:spcPts val="1030"/>
              </a:spcBef>
              <a:buFont typeface="Wingdings" panose="05000000000000000000" pitchFamily="2" charset="2"/>
              <a:buChar char="Ø"/>
              <a:tabLst>
                <a:tab pos="241300" algn="l"/>
              </a:tabLst>
            </a:pPr>
            <a:r>
              <a:rPr lang="en-US" sz="1600" spc="-20" dirty="0">
                <a:cs typeface="Times New Roman"/>
              </a:rPr>
              <a:t>Electrochemistry</a:t>
            </a:r>
            <a:r>
              <a:rPr lang="en-US" sz="1600" spc="215" dirty="0">
                <a:cs typeface="Times New Roman"/>
              </a:rPr>
              <a:t> </a:t>
            </a:r>
            <a:r>
              <a:rPr lang="en-US" sz="1600" dirty="0">
                <a:cs typeface="Times New Roman"/>
              </a:rPr>
              <a:t>is</a:t>
            </a:r>
            <a:r>
              <a:rPr lang="en-US" sz="1600" spc="-30" dirty="0">
                <a:cs typeface="Times New Roman"/>
              </a:rPr>
              <a:t> </a:t>
            </a:r>
            <a:r>
              <a:rPr lang="en-US" sz="1600" spc="-25" dirty="0">
                <a:cs typeface="Times New Roman"/>
              </a:rPr>
              <a:t>the</a:t>
            </a:r>
            <a:r>
              <a:rPr lang="en-US" sz="1600" spc="55" dirty="0">
                <a:cs typeface="Times New Roman"/>
              </a:rPr>
              <a:t> </a:t>
            </a:r>
            <a:r>
              <a:rPr lang="en-US" sz="1600" spc="-35" dirty="0">
                <a:cs typeface="Times New Roman"/>
              </a:rPr>
              <a:t>study</a:t>
            </a:r>
            <a:r>
              <a:rPr lang="en-US" sz="1600" spc="215" dirty="0">
                <a:cs typeface="Times New Roman"/>
              </a:rPr>
              <a:t> </a:t>
            </a:r>
            <a:r>
              <a:rPr lang="en-US" sz="1600" dirty="0">
                <a:cs typeface="Times New Roman"/>
              </a:rPr>
              <a:t>of</a:t>
            </a:r>
            <a:r>
              <a:rPr lang="en-US" sz="1600" spc="-50" dirty="0">
                <a:cs typeface="Times New Roman"/>
              </a:rPr>
              <a:t> </a:t>
            </a:r>
            <a:r>
              <a:rPr lang="en-US" sz="1600" spc="-35" dirty="0">
                <a:cs typeface="Times New Roman"/>
              </a:rPr>
              <a:t>chemical</a:t>
            </a:r>
            <a:r>
              <a:rPr lang="en-US" sz="1600" spc="295" dirty="0">
                <a:cs typeface="Times New Roman"/>
              </a:rPr>
              <a:t> </a:t>
            </a:r>
            <a:r>
              <a:rPr lang="en-US" sz="1600" spc="-5" dirty="0">
                <a:cs typeface="Times New Roman"/>
              </a:rPr>
              <a:t>reaction</a:t>
            </a:r>
            <a:r>
              <a:rPr lang="en-US" sz="1600" spc="-75" dirty="0">
                <a:cs typeface="Times New Roman"/>
              </a:rPr>
              <a:t> </a:t>
            </a:r>
            <a:r>
              <a:rPr lang="en-US" sz="1600" spc="-20" dirty="0">
                <a:cs typeface="Times New Roman"/>
              </a:rPr>
              <a:t>which </a:t>
            </a:r>
            <a:r>
              <a:rPr lang="en-US" sz="1600" spc="-585" dirty="0">
                <a:cs typeface="Times New Roman"/>
              </a:rPr>
              <a:t> </a:t>
            </a:r>
            <a:r>
              <a:rPr lang="en-US" sz="1600" spc="-5" dirty="0">
                <a:cs typeface="Times New Roman"/>
              </a:rPr>
              <a:t>take </a:t>
            </a:r>
            <a:r>
              <a:rPr lang="en-US" sz="1600" spc="-10" dirty="0">
                <a:cs typeface="Times New Roman"/>
              </a:rPr>
              <a:t>place at </a:t>
            </a:r>
            <a:r>
              <a:rPr lang="en-US" sz="1600" spc="-25" dirty="0">
                <a:cs typeface="Times New Roman"/>
              </a:rPr>
              <a:t>the </a:t>
            </a:r>
            <a:r>
              <a:rPr lang="en-US" sz="1600" spc="-20" dirty="0">
                <a:cs typeface="Times New Roman"/>
              </a:rPr>
              <a:t>interface </a:t>
            </a:r>
            <a:r>
              <a:rPr lang="en-US" sz="1600" dirty="0">
                <a:cs typeface="Times New Roman"/>
              </a:rPr>
              <a:t>of </a:t>
            </a:r>
            <a:r>
              <a:rPr lang="en-US" sz="1600" spc="-10" dirty="0">
                <a:cs typeface="Times New Roman"/>
              </a:rPr>
              <a:t>an </a:t>
            </a:r>
            <a:r>
              <a:rPr lang="en-US" sz="1600" spc="-5" dirty="0">
                <a:cs typeface="Times New Roman"/>
              </a:rPr>
              <a:t>electrode </a:t>
            </a:r>
            <a:r>
              <a:rPr lang="en-US" sz="1600" spc="-40" dirty="0">
                <a:cs typeface="Times New Roman"/>
              </a:rPr>
              <a:t>usually</a:t>
            </a:r>
            <a:r>
              <a:rPr lang="en-US" sz="1600" spc="-35" dirty="0">
                <a:cs typeface="Times New Roman"/>
              </a:rPr>
              <a:t> </a:t>
            </a:r>
            <a:r>
              <a:rPr lang="en-US" sz="1600" spc="-25" dirty="0">
                <a:cs typeface="Times New Roman"/>
              </a:rPr>
              <a:t>solid </a:t>
            </a:r>
            <a:r>
              <a:rPr lang="en-US" sz="1600" spc="-20" dirty="0">
                <a:cs typeface="Times New Roman"/>
              </a:rPr>
              <a:t> </a:t>
            </a:r>
            <a:r>
              <a:rPr lang="en-US" sz="1600" spc="-30" dirty="0">
                <a:cs typeface="Times New Roman"/>
              </a:rPr>
              <a:t>metal,</a:t>
            </a:r>
            <a:r>
              <a:rPr lang="en-US" sz="1600" spc="-25" dirty="0">
                <a:cs typeface="Times New Roman"/>
              </a:rPr>
              <a:t> </a:t>
            </a:r>
            <a:r>
              <a:rPr lang="en-US" sz="1600" spc="-35" dirty="0">
                <a:cs typeface="Times New Roman"/>
              </a:rPr>
              <a:t>semiconductor</a:t>
            </a:r>
            <a:r>
              <a:rPr lang="en-US" sz="1600" spc="-30" dirty="0">
                <a:cs typeface="Times New Roman"/>
              </a:rPr>
              <a:t> </a:t>
            </a:r>
            <a:r>
              <a:rPr lang="en-US" sz="1600" spc="-35" dirty="0">
                <a:cs typeface="Times New Roman"/>
              </a:rPr>
              <a:t>and </a:t>
            </a:r>
            <a:r>
              <a:rPr lang="en-US" sz="1600" spc="-10" dirty="0">
                <a:cs typeface="Times New Roman"/>
              </a:rPr>
              <a:t>an </a:t>
            </a:r>
            <a:r>
              <a:rPr lang="en-US" sz="1600" spc="-15" dirty="0">
                <a:cs typeface="Times New Roman"/>
              </a:rPr>
              <a:t>ionic </a:t>
            </a:r>
            <a:r>
              <a:rPr lang="en-US" sz="1600" spc="-25" dirty="0">
                <a:cs typeface="Times New Roman"/>
              </a:rPr>
              <a:t>conductor, the </a:t>
            </a:r>
            <a:r>
              <a:rPr lang="en-US" sz="1600" spc="-20" dirty="0">
                <a:cs typeface="Times New Roman"/>
              </a:rPr>
              <a:t> </a:t>
            </a:r>
            <a:r>
              <a:rPr lang="en-US" sz="1600" spc="-10" dirty="0">
                <a:cs typeface="Times New Roman"/>
              </a:rPr>
              <a:t>electrolyte.</a:t>
            </a:r>
            <a:endParaRPr lang="en-US" sz="1600" dirty="0">
              <a:cs typeface="Times New Roman"/>
            </a:endParaRPr>
          </a:p>
          <a:p>
            <a:pPr marL="298450" marR="292100" indent="-285750">
              <a:lnSpc>
                <a:spcPts val="2630"/>
              </a:lnSpc>
              <a:spcBef>
                <a:spcPts val="1019"/>
              </a:spcBef>
              <a:buFont typeface="Wingdings" panose="05000000000000000000" pitchFamily="2" charset="2"/>
              <a:buChar char="Ø"/>
              <a:tabLst>
                <a:tab pos="241300" algn="l"/>
              </a:tabLst>
            </a:pPr>
            <a:r>
              <a:rPr lang="en-US" sz="1600" spc="10" dirty="0">
                <a:cs typeface="Times New Roman"/>
              </a:rPr>
              <a:t>It</a:t>
            </a:r>
            <a:r>
              <a:rPr lang="en-US" sz="1600" spc="-70" dirty="0">
                <a:cs typeface="Times New Roman"/>
              </a:rPr>
              <a:t> </a:t>
            </a:r>
            <a:r>
              <a:rPr lang="en-US" sz="1600" spc="-10" dirty="0">
                <a:cs typeface="Times New Roman"/>
              </a:rPr>
              <a:t>deals</a:t>
            </a:r>
            <a:r>
              <a:rPr lang="en-US" sz="1600" spc="40" dirty="0">
                <a:cs typeface="Times New Roman"/>
              </a:rPr>
              <a:t> </a:t>
            </a:r>
            <a:r>
              <a:rPr lang="en-US" sz="1600" dirty="0">
                <a:cs typeface="Times New Roman"/>
              </a:rPr>
              <a:t>with</a:t>
            </a:r>
            <a:r>
              <a:rPr lang="en-US" sz="1600" spc="10" dirty="0">
                <a:cs typeface="Times New Roman"/>
              </a:rPr>
              <a:t> </a:t>
            </a:r>
            <a:r>
              <a:rPr lang="en-US" sz="1600" spc="-25" dirty="0">
                <a:cs typeface="Times New Roman"/>
              </a:rPr>
              <a:t>the</a:t>
            </a:r>
            <a:r>
              <a:rPr lang="en-US" sz="1600" spc="55" dirty="0">
                <a:cs typeface="Times New Roman"/>
              </a:rPr>
              <a:t> </a:t>
            </a:r>
            <a:r>
              <a:rPr lang="en-US" sz="1600" spc="-10" dirty="0">
                <a:cs typeface="Times New Roman"/>
              </a:rPr>
              <a:t>interaction</a:t>
            </a:r>
            <a:r>
              <a:rPr lang="en-US" sz="1600" dirty="0">
                <a:cs typeface="Times New Roman"/>
              </a:rPr>
              <a:t> </a:t>
            </a:r>
            <a:r>
              <a:rPr lang="en-US" sz="1600" spc="-10" dirty="0">
                <a:cs typeface="Times New Roman"/>
              </a:rPr>
              <a:t>between</a:t>
            </a:r>
            <a:r>
              <a:rPr lang="en-US" sz="1600" spc="75" dirty="0">
                <a:cs typeface="Times New Roman"/>
              </a:rPr>
              <a:t> </a:t>
            </a:r>
            <a:r>
              <a:rPr lang="en-US" sz="1600" spc="-5" dirty="0">
                <a:cs typeface="Times New Roman"/>
              </a:rPr>
              <a:t>electrical</a:t>
            </a:r>
            <a:r>
              <a:rPr lang="en-US" sz="1600" dirty="0">
                <a:cs typeface="Times New Roman"/>
              </a:rPr>
              <a:t> </a:t>
            </a:r>
            <a:r>
              <a:rPr lang="en-US" sz="1600" spc="-40" dirty="0">
                <a:cs typeface="Times New Roman"/>
              </a:rPr>
              <a:t>energy</a:t>
            </a:r>
            <a:r>
              <a:rPr lang="en-US" sz="1600" spc="150" dirty="0">
                <a:cs typeface="Times New Roman"/>
              </a:rPr>
              <a:t> </a:t>
            </a:r>
            <a:r>
              <a:rPr lang="en-US" sz="1600" spc="-35" dirty="0">
                <a:cs typeface="Times New Roman"/>
              </a:rPr>
              <a:t>and </a:t>
            </a:r>
            <a:r>
              <a:rPr lang="en-US" sz="1600" spc="-585" dirty="0">
                <a:cs typeface="Times New Roman"/>
              </a:rPr>
              <a:t> </a:t>
            </a:r>
            <a:r>
              <a:rPr lang="en-US" sz="1600" spc="-40" dirty="0">
                <a:cs typeface="Times New Roman"/>
              </a:rPr>
              <a:t>chemical</a:t>
            </a:r>
            <a:r>
              <a:rPr lang="en-US" sz="1600" spc="220" dirty="0">
                <a:cs typeface="Times New Roman"/>
              </a:rPr>
              <a:t> </a:t>
            </a:r>
            <a:r>
              <a:rPr lang="en-US" sz="1600" spc="-40" dirty="0">
                <a:cs typeface="Times New Roman"/>
              </a:rPr>
              <a:t>change.</a:t>
            </a:r>
            <a:endParaRPr lang="en-US" sz="1600" dirty="0">
              <a:cs typeface="Times New Roman"/>
            </a:endParaRPr>
          </a:p>
          <a:p>
            <a:pPr marL="298450" marR="131445" indent="-285750">
              <a:lnSpc>
                <a:spcPct val="89500"/>
              </a:lnSpc>
              <a:spcBef>
                <a:spcPts val="980"/>
              </a:spcBef>
              <a:buFont typeface="Wingdings" panose="05000000000000000000" pitchFamily="2" charset="2"/>
              <a:buChar char="Ø"/>
              <a:tabLst>
                <a:tab pos="241300" algn="l"/>
              </a:tabLst>
            </a:pPr>
            <a:r>
              <a:rPr lang="en-US" sz="1600" spc="-15" dirty="0">
                <a:cs typeface="Times New Roman"/>
              </a:rPr>
              <a:t>Study </a:t>
            </a:r>
            <a:r>
              <a:rPr lang="en-US" sz="1600" dirty="0">
                <a:cs typeface="Times New Roman"/>
              </a:rPr>
              <a:t>of </a:t>
            </a:r>
            <a:r>
              <a:rPr lang="en-US" sz="1600" spc="-25" dirty="0">
                <a:cs typeface="Times New Roman"/>
              </a:rPr>
              <a:t>electrochemistry</a:t>
            </a:r>
            <a:r>
              <a:rPr lang="en-US" sz="1600" spc="-20" dirty="0">
                <a:cs typeface="Times New Roman"/>
              </a:rPr>
              <a:t> </a:t>
            </a:r>
            <a:r>
              <a:rPr lang="en-US" sz="1600" dirty="0">
                <a:cs typeface="Times New Roman"/>
              </a:rPr>
              <a:t>is </a:t>
            </a:r>
            <a:r>
              <a:rPr lang="en-US" sz="1600" spc="-25" dirty="0">
                <a:cs typeface="Times New Roman"/>
              </a:rPr>
              <a:t>important</a:t>
            </a:r>
            <a:r>
              <a:rPr lang="en-US" sz="1600" spc="-20" dirty="0">
                <a:cs typeface="Times New Roman"/>
              </a:rPr>
              <a:t> for </a:t>
            </a:r>
            <a:r>
              <a:rPr lang="en-US" sz="1600" spc="-15" dirty="0">
                <a:cs typeface="Times New Roman"/>
              </a:rPr>
              <a:t>creating </a:t>
            </a:r>
            <a:r>
              <a:rPr lang="en-US" sz="1600" spc="-35" dirty="0">
                <a:cs typeface="Times New Roman"/>
              </a:rPr>
              <a:t>new </a:t>
            </a:r>
            <a:r>
              <a:rPr lang="en-US" sz="1600" spc="-30" dirty="0">
                <a:cs typeface="Times New Roman"/>
              </a:rPr>
              <a:t> </a:t>
            </a:r>
            <a:r>
              <a:rPr lang="en-US" sz="1600" spc="-25" dirty="0">
                <a:cs typeface="Times New Roman"/>
              </a:rPr>
              <a:t>technologies that </a:t>
            </a:r>
            <a:r>
              <a:rPr lang="en-US" sz="1600" dirty="0">
                <a:cs typeface="Times New Roman"/>
              </a:rPr>
              <a:t>are </a:t>
            </a:r>
            <a:r>
              <a:rPr lang="en-US" sz="1600" spc="-35" dirty="0">
                <a:cs typeface="Times New Roman"/>
              </a:rPr>
              <a:t>eco-friendly.</a:t>
            </a:r>
            <a:r>
              <a:rPr lang="en-US" sz="1600" spc="-30" dirty="0">
                <a:cs typeface="Times New Roman"/>
              </a:rPr>
              <a:t> </a:t>
            </a:r>
            <a:r>
              <a:rPr lang="en-US" sz="1600" spc="-40" dirty="0">
                <a:cs typeface="Times New Roman"/>
              </a:rPr>
              <a:t>The </a:t>
            </a:r>
            <a:r>
              <a:rPr lang="en-US" sz="1600" spc="-35" dirty="0">
                <a:cs typeface="Times New Roman"/>
              </a:rPr>
              <a:t>transmission</a:t>
            </a:r>
            <a:r>
              <a:rPr lang="en-US" sz="1600" spc="-30" dirty="0">
                <a:cs typeface="Times New Roman"/>
              </a:rPr>
              <a:t> </a:t>
            </a:r>
            <a:r>
              <a:rPr lang="en-US" sz="1600" dirty="0">
                <a:cs typeface="Times New Roman"/>
              </a:rPr>
              <a:t>of </a:t>
            </a:r>
            <a:r>
              <a:rPr lang="en-US" sz="1600" spc="5" dirty="0">
                <a:cs typeface="Times New Roman"/>
              </a:rPr>
              <a:t> </a:t>
            </a:r>
            <a:r>
              <a:rPr lang="en-US" sz="1600" spc="-45" dirty="0">
                <a:cs typeface="Times New Roman"/>
              </a:rPr>
              <a:t>sensory</a:t>
            </a:r>
            <a:r>
              <a:rPr lang="en-US" sz="1600" spc="300" dirty="0">
                <a:cs typeface="Times New Roman"/>
              </a:rPr>
              <a:t> </a:t>
            </a:r>
            <a:r>
              <a:rPr lang="en-US" sz="1600" spc="-40" dirty="0">
                <a:cs typeface="Times New Roman"/>
              </a:rPr>
              <a:t>signals</a:t>
            </a:r>
            <a:r>
              <a:rPr lang="en-US" sz="1600" spc="265" dirty="0">
                <a:cs typeface="Times New Roman"/>
              </a:rPr>
              <a:t> </a:t>
            </a:r>
            <a:r>
              <a:rPr lang="en-US" sz="1600" spc="-30" dirty="0">
                <a:cs typeface="Times New Roman"/>
              </a:rPr>
              <a:t>through</a:t>
            </a:r>
            <a:r>
              <a:rPr lang="en-US" sz="1600" spc="150" dirty="0">
                <a:cs typeface="Times New Roman"/>
              </a:rPr>
              <a:t> </a:t>
            </a:r>
            <a:r>
              <a:rPr lang="en-US" sz="1600" spc="-10" dirty="0">
                <a:cs typeface="Times New Roman"/>
              </a:rPr>
              <a:t>cells</a:t>
            </a:r>
            <a:r>
              <a:rPr lang="en-US" sz="1600" spc="40" dirty="0">
                <a:cs typeface="Times New Roman"/>
              </a:rPr>
              <a:t> </a:t>
            </a:r>
            <a:r>
              <a:rPr lang="en-US" sz="1600" dirty="0">
                <a:cs typeface="Times New Roman"/>
              </a:rPr>
              <a:t>to</a:t>
            </a:r>
            <a:r>
              <a:rPr lang="en-US" sz="1600" spc="-65" dirty="0">
                <a:cs typeface="Times New Roman"/>
              </a:rPr>
              <a:t> </a:t>
            </a:r>
            <a:r>
              <a:rPr lang="en-US" sz="1600" dirty="0">
                <a:cs typeface="Times New Roman"/>
              </a:rPr>
              <a:t>brain</a:t>
            </a:r>
            <a:r>
              <a:rPr lang="en-US" sz="1600" spc="5" dirty="0">
                <a:cs typeface="Times New Roman"/>
              </a:rPr>
              <a:t> </a:t>
            </a:r>
            <a:r>
              <a:rPr lang="en-US" sz="1600" spc="-35" dirty="0">
                <a:cs typeface="Times New Roman"/>
              </a:rPr>
              <a:t>and</a:t>
            </a:r>
            <a:r>
              <a:rPr lang="en-US" sz="1600" spc="75" dirty="0">
                <a:cs typeface="Times New Roman"/>
              </a:rPr>
              <a:t> </a:t>
            </a:r>
            <a:r>
              <a:rPr lang="en-US" sz="1600" spc="-25" dirty="0">
                <a:cs typeface="Times New Roman"/>
              </a:rPr>
              <a:t>vice</a:t>
            </a:r>
            <a:r>
              <a:rPr lang="en-US" sz="1600" spc="60" dirty="0">
                <a:cs typeface="Times New Roman"/>
              </a:rPr>
              <a:t> </a:t>
            </a:r>
            <a:r>
              <a:rPr lang="en-US" sz="1600" spc="-40" dirty="0">
                <a:cs typeface="Times New Roman"/>
              </a:rPr>
              <a:t>versa</a:t>
            </a:r>
            <a:r>
              <a:rPr lang="en-US" sz="1600" spc="210" dirty="0">
                <a:cs typeface="Times New Roman"/>
              </a:rPr>
              <a:t> </a:t>
            </a:r>
            <a:r>
              <a:rPr lang="en-US" sz="1600" dirty="0">
                <a:cs typeface="Times New Roman"/>
              </a:rPr>
              <a:t>is</a:t>
            </a:r>
            <a:r>
              <a:rPr lang="en-US" sz="1600" spc="-35" dirty="0">
                <a:cs typeface="Times New Roman"/>
              </a:rPr>
              <a:t> also </a:t>
            </a:r>
            <a:r>
              <a:rPr lang="en-US" sz="1600" spc="-585" dirty="0">
                <a:cs typeface="Times New Roman"/>
              </a:rPr>
              <a:t> </a:t>
            </a:r>
            <a:r>
              <a:rPr lang="en-US" sz="1600" dirty="0">
                <a:cs typeface="Times New Roman"/>
              </a:rPr>
              <a:t>of</a:t>
            </a:r>
            <a:r>
              <a:rPr lang="en-US" sz="1600" spc="15" dirty="0">
                <a:cs typeface="Times New Roman"/>
              </a:rPr>
              <a:t> </a:t>
            </a:r>
            <a:r>
              <a:rPr lang="en-US" sz="1600" spc="-20" dirty="0">
                <a:cs typeface="Times New Roman"/>
              </a:rPr>
              <a:t>electrochemical</a:t>
            </a:r>
            <a:r>
              <a:rPr lang="en-US" sz="1600" spc="229" dirty="0">
                <a:cs typeface="Times New Roman"/>
              </a:rPr>
              <a:t> </a:t>
            </a:r>
            <a:r>
              <a:rPr lang="en-US" sz="1600" spc="-10" dirty="0">
                <a:cs typeface="Times New Roman"/>
              </a:rPr>
              <a:t>origin.</a:t>
            </a:r>
            <a:endParaRPr lang="en-US" sz="1600" dirty="0">
              <a:cs typeface="Times New Roman"/>
            </a:endParaRPr>
          </a:p>
          <a:p>
            <a:pPr marL="12700" indent="0">
              <a:lnSpc>
                <a:spcPct val="100000"/>
              </a:lnSpc>
              <a:spcBef>
                <a:spcPts val="650"/>
              </a:spcBef>
              <a:buNone/>
              <a:tabLst>
                <a:tab pos="241300" algn="l"/>
              </a:tabLst>
            </a:pPr>
            <a:endParaRPr lang="en-IN" sz="1600" dirty="0"/>
          </a:p>
        </p:txBody>
      </p:sp>
      <p:sp>
        <p:nvSpPr>
          <p:cNvPr id="2" name="TextBox 1">
            <a:extLst>
              <a:ext uri="{FF2B5EF4-FFF2-40B4-BE49-F238E27FC236}">
                <a16:creationId xmlns:a16="http://schemas.microsoft.com/office/drawing/2014/main" id="{5FF00D96-37BB-4D1A-B86B-A2E8404960D2}"/>
              </a:ext>
            </a:extLst>
          </p:cNvPr>
          <p:cNvSpPr txBox="1"/>
          <p:nvPr/>
        </p:nvSpPr>
        <p:spPr>
          <a:xfrm flipH="1">
            <a:off x="2540826" y="892373"/>
            <a:ext cx="3789090" cy="400110"/>
          </a:xfrm>
          <a:prstGeom prst="rect">
            <a:avLst/>
          </a:prstGeom>
          <a:noFill/>
        </p:spPr>
        <p:txBody>
          <a:bodyPr wrap="square" rtlCol="0">
            <a:spAutoFit/>
          </a:bodyPr>
          <a:lstStyle/>
          <a:p>
            <a:pPr algn="ctr"/>
            <a:r>
              <a:rPr lang="en-US" sz="2000" b="1" u="sng" dirty="0">
                <a:solidFill>
                  <a:srgbClr val="FF0000"/>
                </a:solidFill>
                <a:latin typeface="+mn-lt"/>
              </a:rPr>
              <a:t>Introduction</a:t>
            </a:r>
            <a:endParaRPr lang="en-IN" sz="2000" b="1" u="sng" dirty="0">
              <a:solidFill>
                <a:srgbClr val="FF0000"/>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ACAD30-BD15-4D85-8D1E-D8303C8BF7B1}"/>
              </a:ext>
            </a:extLst>
          </p:cNvPr>
          <p:cNvSpPr txBox="1"/>
          <p:nvPr/>
        </p:nvSpPr>
        <p:spPr>
          <a:xfrm>
            <a:off x="854148" y="488468"/>
            <a:ext cx="7304567" cy="2246769"/>
          </a:xfrm>
          <a:prstGeom prst="rect">
            <a:avLst/>
          </a:prstGeom>
          <a:noFill/>
        </p:spPr>
        <p:txBody>
          <a:bodyPr wrap="square">
            <a:spAutoFit/>
          </a:bodyPr>
          <a:lstStyle/>
          <a:p>
            <a:pPr marL="285750" indent="-285750">
              <a:buFont typeface="Wingdings" panose="05000000000000000000" pitchFamily="2" charset="2"/>
              <a:buChar char="Ø"/>
            </a:pPr>
            <a:r>
              <a:rPr lang="en-US" dirty="0"/>
              <a:t>The electrical work done by the cell results decrease in free energy of the system and electrical work done on the cell results increase in free energy of the system. </a:t>
            </a:r>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4" name="Picture 3">
            <a:extLst>
              <a:ext uri="{FF2B5EF4-FFF2-40B4-BE49-F238E27FC236}">
                <a16:creationId xmlns:a16="http://schemas.microsoft.com/office/drawing/2014/main" id="{FF175EA9-71EB-4CA4-9CDA-6C60BD5BF20A}"/>
              </a:ext>
            </a:extLst>
          </p:cNvPr>
          <p:cNvPicPr>
            <a:picLocks noChangeAspect="1"/>
          </p:cNvPicPr>
          <p:nvPr/>
        </p:nvPicPr>
        <p:blipFill>
          <a:blip r:embed="rId2"/>
          <a:stretch>
            <a:fillRect/>
          </a:stretch>
        </p:blipFill>
        <p:spPr>
          <a:xfrm>
            <a:off x="1156734" y="1045052"/>
            <a:ext cx="6452379" cy="4003252"/>
          </a:xfrm>
          <a:prstGeom prst="rect">
            <a:avLst/>
          </a:prstGeom>
        </p:spPr>
      </p:pic>
      <p:pic>
        <p:nvPicPr>
          <p:cNvPr id="5" name="Google Shape;76;p16">
            <a:extLst>
              <a:ext uri="{FF2B5EF4-FFF2-40B4-BE49-F238E27FC236}">
                <a16:creationId xmlns:a16="http://schemas.microsoft.com/office/drawing/2014/main" id="{FABAC920-9554-486C-BB45-F98BD61BD2B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009"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3F9542D-4BE4-4084-BECA-A6D0378D720D}"/>
              </a:ext>
            </a:extLst>
          </p:cNvPr>
          <p:cNvSpPr txBox="1"/>
          <p:nvPr/>
        </p:nvSpPr>
        <p:spPr>
          <a:xfrm>
            <a:off x="245020" y="95196"/>
            <a:ext cx="8469075" cy="307777"/>
          </a:xfrm>
          <a:prstGeom prst="rect">
            <a:avLst/>
          </a:prstGeom>
          <a:noFill/>
        </p:spPr>
        <p:txBody>
          <a:bodyPr wrap="square" rtlCol="0">
            <a:spAutoFit/>
          </a:bodyPr>
          <a:lstStyle/>
          <a:p>
            <a:pPr algn="ctr"/>
            <a:r>
              <a:rPr lang="en-US" b="1" u="sng" dirty="0">
                <a:solidFill>
                  <a:srgbClr val="FF0000"/>
                </a:solidFill>
              </a:rPr>
              <a:t>Relation between Cell Potential and Gibb’s Free Energy</a:t>
            </a:r>
            <a:endParaRPr lang="en-IN" b="1" u="sng"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A1C1DC-AF7D-4000-928C-5628B1074EEB}"/>
              </a:ext>
            </a:extLst>
          </p:cNvPr>
          <p:cNvSpPr txBox="1"/>
          <p:nvPr/>
        </p:nvSpPr>
        <p:spPr>
          <a:xfrm>
            <a:off x="742951" y="558700"/>
            <a:ext cx="7522369" cy="3539430"/>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pic>
        <p:nvPicPr>
          <p:cNvPr id="2" name="Picture 1">
            <a:extLst>
              <a:ext uri="{FF2B5EF4-FFF2-40B4-BE49-F238E27FC236}">
                <a16:creationId xmlns:a16="http://schemas.microsoft.com/office/drawing/2014/main" id="{28FF6FCA-E809-4BF1-899B-FD6C9C85B845}"/>
              </a:ext>
            </a:extLst>
          </p:cNvPr>
          <p:cNvPicPr>
            <a:picLocks noChangeAspect="1"/>
          </p:cNvPicPr>
          <p:nvPr/>
        </p:nvPicPr>
        <p:blipFill>
          <a:blip r:embed="rId2"/>
          <a:stretch>
            <a:fillRect/>
          </a:stretch>
        </p:blipFill>
        <p:spPr>
          <a:xfrm>
            <a:off x="742951" y="543610"/>
            <a:ext cx="3069561" cy="871908"/>
          </a:xfrm>
          <a:prstGeom prst="rect">
            <a:avLst/>
          </a:prstGeom>
        </p:spPr>
      </p:pic>
      <p:pic>
        <p:nvPicPr>
          <p:cNvPr id="3" name="Picture 2">
            <a:extLst>
              <a:ext uri="{FF2B5EF4-FFF2-40B4-BE49-F238E27FC236}">
                <a16:creationId xmlns:a16="http://schemas.microsoft.com/office/drawing/2014/main" id="{E672E556-3847-41E6-8877-54C2052E26B4}"/>
              </a:ext>
            </a:extLst>
          </p:cNvPr>
          <p:cNvPicPr>
            <a:picLocks noChangeAspect="1"/>
          </p:cNvPicPr>
          <p:nvPr/>
        </p:nvPicPr>
        <p:blipFill>
          <a:blip r:embed="rId3"/>
          <a:stretch>
            <a:fillRect/>
          </a:stretch>
        </p:blipFill>
        <p:spPr>
          <a:xfrm>
            <a:off x="878680" y="1251582"/>
            <a:ext cx="7254246" cy="665666"/>
          </a:xfrm>
          <a:prstGeom prst="rect">
            <a:avLst/>
          </a:prstGeom>
        </p:spPr>
      </p:pic>
      <p:pic>
        <p:nvPicPr>
          <p:cNvPr id="4" name="Picture 3">
            <a:extLst>
              <a:ext uri="{FF2B5EF4-FFF2-40B4-BE49-F238E27FC236}">
                <a16:creationId xmlns:a16="http://schemas.microsoft.com/office/drawing/2014/main" id="{08AEBB67-114E-43DE-9E11-96EDA78F844D}"/>
              </a:ext>
            </a:extLst>
          </p:cNvPr>
          <p:cNvPicPr>
            <a:picLocks noChangeAspect="1"/>
          </p:cNvPicPr>
          <p:nvPr/>
        </p:nvPicPr>
        <p:blipFill>
          <a:blip r:embed="rId4"/>
          <a:stretch>
            <a:fillRect/>
          </a:stretch>
        </p:blipFill>
        <p:spPr>
          <a:xfrm>
            <a:off x="742951" y="1854843"/>
            <a:ext cx="4939392" cy="737918"/>
          </a:xfrm>
          <a:prstGeom prst="rect">
            <a:avLst/>
          </a:prstGeom>
        </p:spPr>
      </p:pic>
      <p:pic>
        <p:nvPicPr>
          <p:cNvPr id="6" name="Picture 5">
            <a:extLst>
              <a:ext uri="{FF2B5EF4-FFF2-40B4-BE49-F238E27FC236}">
                <a16:creationId xmlns:a16="http://schemas.microsoft.com/office/drawing/2014/main" id="{400FDF1D-8AC1-400D-9262-F0BD469E0910}"/>
              </a:ext>
            </a:extLst>
          </p:cNvPr>
          <p:cNvPicPr>
            <a:picLocks noChangeAspect="1"/>
          </p:cNvPicPr>
          <p:nvPr/>
        </p:nvPicPr>
        <p:blipFill>
          <a:blip r:embed="rId5"/>
          <a:stretch>
            <a:fillRect/>
          </a:stretch>
        </p:blipFill>
        <p:spPr>
          <a:xfrm>
            <a:off x="878679" y="2520509"/>
            <a:ext cx="6437157" cy="737918"/>
          </a:xfrm>
          <a:prstGeom prst="rect">
            <a:avLst/>
          </a:prstGeom>
        </p:spPr>
      </p:pic>
      <p:pic>
        <p:nvPicPr>
          <p:cNvPr id="7" name="Google Shape;76;p16">
            <a:extLst>
              <a:ext uri="{FF2B5EF4-FFF2-40B4-BE49-F238E27FC236}">
                <a16:creationId xmlns:a16="http://schemas.microsoft.com/office/drawing/2014/main" id="{AC4A0233-08C5-40EB-BB43-7624070AC58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0009"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C70C112-9AC9-4EB4-AC77-C9C9CC2595B8}"/>
              </a:ext>
            </a:extLst>
          </p:cNvPr>
          <p:cNvSpPr txBox="1"/>
          <p:nvPr/>
        </p:nvSpPr>
        <p:spPr>
          <a:xfrm>
            <a:off x="245020" y="95196"/>
            <a:ext cx="8469075" cy="307777"/>
          </a:xfrm>
          <a:prstGeom prst="rect">
            <a:avLst/>
          </a:prstGeom>
          <a:noFill/>
        </p:spPr>
        <p:txBody>
          <a:bodyPr wrap="square" rtlCol="0">
            <a:spAutoFit/>
          </a:bodyPr>
          <a:lstStyle/>
          <a:p>
            <a:pPr algn="ctr"/>
            <a:r>
              <a:rPr lang="en-US" b="1" u="sng" dirty="0">
                <a:solidFill>
                  <a:srgbClr val="FF0000"/>
                </a:solidFill>
              </a:rPr>
              <a:t>Relation between Gibb’s Free Energy and Equilibrium Constant</a:t>
            </a:r>
            <a:endParaRPr lang="en-IN" b="1" u="sng" dirty="0">
              <a:solidFill>
                <a:srgbClr val="FF0000"/>
              </a:solidFill>
            </a:endParaRPr>
          </a:p>
        </p:txBody>
      </p:sp>
    </p:spTree>
    <p:extLst>
      <p:ext uri="{BB962C8B-B14F-4D97-AF65-F5344CB8AC3E}">
        <p14:creationId xmlns:p14="http://schemas.microsoft.com/office/powerpoint/2010/main" val="1915828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A1C1DC-AF7D-4000-928C-5628B1074EEB}"/>
                  </a:ext>
                </a:extLst>
              </p:cNvPr>
              <p:cNvSpPr txBox="1"/>
              <p:nvPr/>
            </p:nvSpPr>
            <p:spPr>
              <a:xfrm>
                <a:off x="564995" y="608567"/>
                <a:ext cx="7836053" cy="6696962"/>
              </a:xfrm>
              <a:prstGeom prst="rect">
                <a:avLst/>
              </a:prstGeom>
              <a:noFill/>
            </p:spPr>
            <p:txBody>
              <a:bodyPr wrap="square">
                <a:spAutoFit/>
              </a:bodyPr>
              <a:lstStyle/>
              <a:p>
                <a:pPr marL="285750" indent="-285750">
                  <a:buFont typeface="Wingdings" panose="05000000000000000000" pitchFamily="2" charset="2"/>
                  <a:buChar char="Ø"/>
                </a:pPr>
                <a:r>
                  <a:rPr lang="en-US" sz="1600" dirty="0">
                    <a:latin typeface="+mn-lt"/>
                  </a:rPr>
                  <a:t>According to Ohm’s law, the resistance of any object is directly proportional to its length(</a:t>
                </a:r>
                <a:r>
                  <a:rPr lang="en-US" sz="1600" i="1" dirty="0">
                    <a:latin typeface="+mn-lt"/>
                  </a:rPr>
                  <a:t>l</a:t>
                </a:r>
                <a:r>
                  <a:rPr lang="en-US" sz="1600" dirty="0">
                    <a:latin typeface="+mn-lt"/>
                  </a:rPr>
                  <a:t>) and inversely proportional to its area(a) of cross section.</a:t>
                </a:r>
              </a:p>
              <a:p>
                <a:endParaRPr lang="en-US" sz="1600" dirty="0">
                  <a:latin typeface="+mn-lt"/>
                </a:endParaRPr>
              </a:p>
              <a:p>
                <a:pPr marL="285750" indent="-285750">
                  <a:buFont typeface="Wingdings" panose="05000000000000000000" pitchFamily="2" charset="2"/>
                  <a:buChar char="Ø"/>
                </a:pPr>
                <a:r>
                  <a:rPr lang="en-US" sz="1600" dirty="0" err="1">
                    <a:latin typeface="+mn-lt"/>
                  </a:rPr>
                  <a:t>i.e</a:t>
                </a:r>
                <a:r>
                  <a:rPr lang="en-US" sz="1600" dirty="0">
                    <a:latin typeface="+mn-lt"/>
                  </a:rPr>
                  <a:t> </a:t>
                </a:r>
                <a:r>
                  <a:rPr lang="en-US" sz="2000" dirty="0">
                    <a:effectLst/>
                    <a:latin typeface="+mn-lt"/>
                    <a:ea typeface="Calibri" panose="020F0502020204030204" pitchFamily="34" charset="0"/>
                    <a:cs typeface="Calibri" panose="020F0502020204030204" pitchFamily="34" charset="0"/>
                  </a:rPr>
                  <a:t>R α </a:t>
                </a:r>
                <a14:m>
                  <m:oMath xmlns:m="http://schemas.openxmlformats.org/officeDocument/2006/math">
                    <m:f>
                      <m:fPr>
                        <m:ctrlPr>
                          <a:rPr lang="en-IN" sz="2000" i="1">
                            <a:effectLst/>
                            <a:latin typeface="Cambria Math" panose="02040503050406030204" pitchFamily="18" charset="0"/>
                            <a:ea typeface="Calibri" panose="020F0502020204030204" pitchFamily="34" charset="0"/>
                            <a:cs typeface="Calibri" panose="020F0502020204030204" pitchFamily="34" charset="0"/>
                          </a:rPr>
                        </m:ctrlPr>
                      </m:fPr>
                      <m:num>
                        <m:r>
                          <a:rPr lang="en-US" sz="2000" i="1">
                            <a:effectLst/>
                            <a:latin typeface="Cambria Math" panose="02040503050406030204" pitchFamily="18" charset="0"/>
                            <a:ea typeface="Calibri" panose="020F0502020204030204" pitchFamily="34" charset="0"/>
                            <a:cs typeface="Calibri" panose="020F0502020204030204" pitchFamily="34" charset="0"/>
                          </a:rPr>
                          <m:t>𝑙</m:t>
                        </m:r>
                      </m:num>
                      <m:den>
                        <m:r>
                          <a:rPr lang="en-US" sz="2000" i="1">
                            <a:effectLst/>
                            <a:latin typeface="Cambria Math" panose="02040503050406030204" pitchFamily="18" charset="0"/>
                            <a:ea typeface="Calibri" panose="020F0502020204030204" pitchFamily="34" charset="0"/>
                            <a:cs typeface="Calibri" panose="020F0502020204030204" pitchFamily="34" charset="0"/>
                          </a:rPr>
                          <m:t>𝑎</m:t>
                        </m:r>
                      </m:den>
                    </m:f>
                  </m:oMath>
                </a14:m>
                <a:r>
                  <a:rPr lang="en-IN" sz="2000" dirty="0">
                    <a:effectLst/>
                    <a:latin typeface="+mn-lt"/>
                    <a:ea typeface="Calibri" panose="020F0502020204030204" pitchFamily="34" charset="0"/>
                    <a:cs typeface="Times New Roman" panose="02020603050405020304" pitchFamily="18" charset="0"/>
                  </a:rPr>
                  <a:t>  </a:t>
                </a:r>
                <a:r>
                  <a:rPr lang="en-IN" sz="1600" dirty="0">
                    <a:effectLst/>
                    <a:latin typeface="+mn-lt"/>
                    <a:ea typeface="Calibri" panose="020F0502020204030204" pitchFamily="34" charset="0"/>
                    <a:cs typeface="Times New Roman" panose="02020603050405020304" pitchFamily="18" charset="0"/>
                  </a:rPr>
                  <a:t>or                       </a:t>
                </a:r>
                <a:r>
                  <a:rPr lang="en-US" sz="1600" dirty="0">
                    <a:latin typeface="+mn-lt"/>
                  </a:rPr>
                  <a:t>Where      = specific resistance or resistivity of the conductor.</a:t>
                </a:r>
              </a:p>
              <a:p>
                <a:endParaRPr lang="en-US" sz="1600" dirty="0">
                  <a:latin typeface="+mn-lt"/>
                </a:endParaRPr>
              </a:p>
              <a:p>
                <a:pPr marL="285750" indent="-285750">
                  <a:buFont typeface="Wingdings" panose="05000000000000000000" pitchFamily="2" charset="2"/>
                  <a:buChar char="Ø"/>
                </a:pPr>
                <a:r>
                  <a:rPr lang="en-US" sz="1600" dirty="0">
                    <a:effectLst/>
                    <a:latin typeface="+mn-lt"/>
                    <a:ea typeface="Arial MT"/>
                    <a:cs typeface="Arial MT"/>
                  </a:rPr>
                  <a:t>  Unit</a:t>
                </a:r>
                <a:r>
                  <a:rPr lang="en-US" sz="1600" spc="-20"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resistivity: ohm.cm</a:t>
                </a:r>
                <a:r>
                  <a:rPr lang="en-US" sz="1600" spc="-10" dirty="0">
                    <a:effectLst/>
                    <a:latin typeface="+mn-lt"/>
                    <a:ea typeface="Arial MT"/>
                    <a:cs typeface="Arial MT"/>
                  </a:rPr>
                  <a:t> </a:t>
                </a:r>
                <a:r>
                  <a:rPr lang="en-US" sz="1600" dirty="0">
                    <a:effectLst/>
                    <a:latin typeface="+mn-lt"/>
                    <a:ea typeface="Arial MT"/>
                    <a:cs typeface="Arial MT"/>
                  </a:rPr>
                  <a:t>(Ω.cm)</a:t>
                </a:r>
                <a:r>
                  <a:rPr lang="en-US" sz="1600" spc="315" dirty="0">
                    <a:effectLst/>
                    <a:latin typeface="+mn-lt"/>
                    <a:ea typeface="Arial MT"/>
                    <a:cs typeface="Arial MT"/>
                  </a:rPr>
                  <a:t> </a:t>
                </a:r>
                <a:r>
                  <a:rPr lang="en-US" sz="1600" dirty="0">
                    <a:effectLst/>
                    <a:latin typeface="+mn-lt"/>
                    <a:ea typeface="Arial MT"/>
                    <a:cs typeface="Arial MT"/>
                  </a:rPr>
                  <a:t>or,</a:t>
                </a:r>
                <a:r>
                  <a:rPr lang="en-US" sz="1600" spc="5" dirty="0">
                    <a:effectLst/>
                    <a:latin typeface="+mn-lt"/>
                    <a:ea typeface="Arial MT"/>
                    <a:cs typeface="Arial MT"/>
                  </a:rPr>
                  <a:t> </a:t>
                </a:r>
                <a:r>
                  <a:rPr lang="en-US" sz="1600" dirty="0" err="1">
                    <a:effectLst/>
                    <a:latin typeface="+mn-lt"/>
                    <a:ea typeface="Arial MT"/>
                    <a:cs typeface="Arial MT"/>
                  </a:rPr>
                  <a:t>ohm.m</a:t>
                </a:r>
                <a:r>
                  <a:rPr lang="en-US" sz="1600" spc="-10" dirty="0">
                    <a:effectLst/>
                    <a:latin typeface="+mn-lt"/>
                    <a:ea typeface="Arial MT"/>
                    <a:cs typeface="Arial MT"/>
                  </a:rPr>
                  <a:t> </a:t>
                </a:r>
                <a:r>
                  <a:rPr lang="en-US" sz="1600" dirty="0">
                    <a:effectLst/>
                    <a:latin typeface="+mn-lt"/>
                    <a:ea typeface="Arial MT"/>
                    <a:cs typeface="Arial MT"/>
                  </a:rPr>
                  <a:t>(Ω.m).</a:t>
                </a:r>
              </a:p>
              <a:p>
                <a:r>
                  <a:rPr lang="en-US" sz="1600" dirty="0">
                    <a:latin typeface="+mn-lt"/>
                  </a:rPr>
                  <a:t>   </a:t>
                </a:r>
              </a:p>
              <a:p>
                <a:pPr marL="285750" indent="-285750">
                  <a:buFont typeface="Wingdings" panose="05000000000000000000" pitchFamily="2" charset="2"/>
                  <a:buChar char="Ø"/>
                </a:pPr>
                <a:r>
                  <a:rPr lang="en-US" sz="1600" dirty="0">
                    <a:latin typeface="+mn-lt"/>
                  </a:rPr>
                  <a:t> </a:t>
                </a:r>
                <a:r>
                  <a:rPr lang="en-US" sz="1600" b="1" u="sng" dirty="0">
                    <a:latin typeface="+mn-lt"/>
                  </a:rPr>
                  <a:t>The conductance is the reciprocal or inverse of resistance.</a:t>
                </a:r>
                <a:r>
                  <a:rPr lang="en-US" sz="1600" b="1" i="0" u="sng" dirty="0">
                    <a:solidFill>
                      <a:srgbClr val="333333"/>
                    </a:solidFill>
                    <a:effectLst/>
                    <a:latin typeface="+mn-lt"/>
                  </a:rPr>
                  <a:t> The ability of electrolytic solutions to allow the passage of electric current through them is known as the electrolytic conductance</a:t>
                </a:r>
                <a:r>
                  <a:rPr lang="en-US" sz="1600" b="0" i="0" dirty="0">
                    <a:solidFill>
                      <a:srgbClr val="333333"/>
                    </a:solidFill>
                    <a:effectLst/>
                    <a:latin typeface="+mn-lt"/>
                  </a:rPr>
                  <a:t>.</a:t>
                </a: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r>
                  <a:rPr lang="en-US" sz="1600" dirty="0">
                    <a:latin typeface="+mn-lt"/>
                  </a:rPr>
                  <a:t>C or</a:t>
                </a:r>
              </a:p>
              <a:p>
                <a:endParaRPr lang="en-US" sz="1600" dirty="0">
                  <a:latin typeface="+mn-lt"/>
                </a:endParaRPr>
              </a:p>
              <a:p>
                <a:pPr marL="285750" indent="-285750">
                  <a:buFont typeface="Wingdings" panose="05000000000000000000" pitchFamily="2" charset="2"/>
                  <a:buChar char="Ø"/>
                </a:pPr>
                <a:r>
                  <a:rPr lang="en-US" sz="1600" dirty="0">
                    <a:effectLst/>
                    <a:latin typeface="+mn-lt"/>
                    <a:ea typeface="Arial MT"/>
                    <a:cs typeface="Arial MT"/>
                  </a:rPr>
                  <a:t>Unit</a:t>
                </a:r>
                <a:r>
                  <a:rPr lang="en-US" sz="1600" spc="-20" dirty="0">
                    <a:effectLst/>
                    <a:latin typeface="+mn-lt"/>
                    <a:ea typeface="Arial MT"/>
                    <a:cs typeface="Arial MT"/>
                  </a:rPr>
                  <a:t> </a:t>
                </a:r>
                <a:r>
                  <a:rPr lang="en-US" sz="1600" dirty="0">
                    <a:effectLst/>
                    <a:latin typeface="+mn-lt"/>
                    <a:ea typeface="Arial MT"/>
                    <a:cs typeface="Arial MT"/>
                  </a:rPr>
                  <a:t>of</a:t>
                </a:r>
                <a:r>
                  <a:rPr lang="en-US" sz="1600" spc="-15" dirty="0">
                    <a:effectLst/>
                    <a:latin typeface="+mn-lt"/>
                    <a:ea typeface="Arial MT"/>
                    <a:cs typeface="Arial MT"/>
                  </a:rPr>
                  <a:t> </a:t>
                </a:r>
                <a:r>
                  <a:rPr lang="en-US" sz="1600" dirty="0">
                    <a:effectLst/>
                    <a:latin typeface="+mn-lt"/>
                    <a:ea typeface="Arial MT"/>
                    <a:cs typeface="Arial MT"/>
                  </a:rPr>
                  <a:t>conductance:Ohm</a:t>
                </a:r>
                <a:r>
                  <a:rPr lang="en-US" sz="1600" baseline="30000" dirty="0">
                    <a:effectLst/>
                    <a:latin typeface="+mn-lt"/>
                    <a:ea typeface="Arial MT"/>
                    <a:cs typeface="Arial MT"/>
                  </a:rPr>
                  <a:t>-1</a:t>
                </a:r>
                <a:r>
                  <a:rPr lang="en-US" sz="1600" spc="-5" dirty="0">
                    <a:effectLst/>
                    <a:latin typeface="+mn-lt"/>
                    <a:ea typeface="Arial MT"/>
                    <a:cs typeface="Arial MT"/>
                  </a:rPr>
                  <a:t> </a:t>
                </a:r>
                <a:r>
                  <a:rPr lang="en-US" sz="1600" dirty="0">
                    <a:effectLst/>
                    <a:latin typeface="+mn-lt"/>
                    <a:ea typeface="Arial MT"/>
                    <a:cs typeface="Arial MT"/>
                  </a:rPr>
                  <a:t>or</a:t>
                </a:r>
                <a:r>
                  <a:rPr lang="en-US" sz="1600" spc="-5" dirty="0">
                    <a:effectLst/>
                    <a:latin typeface="+mn-lt"/>
                    <a:ea typeface="Arial MT"/>
                    <a:cs typeface="Arial MT"/>
                  </a:rPr>
                  <a:t> </a:t>
                </a:r>
                <a:r>
                  <a:rPr lang="en-US" sz="1600" dirty="0">
                    <a:effectLst/>
                    <a:latin typeface="+mn-lt"/>
                    <a:ea typeface="Arial MT"/>
                    <a:cs typeface="Arial MT"/>
                  </a:rPr>
                  <a:t>Ω</a:t>
                </a:r>
                <a:r>
                  <a:rPr lang="en-US" sz="1600" baseline="30000" dirty="0">
                    <a:effectLst/>
                    <a:latin typeface="+mn-lt"/>
                    <a:ea typeface="Arial MT"/>
                    <a:cs typeface="Arial MT"/>
                  </a:rPr>
                  <a:t>-1</a:t>
                </a:r>
                <a:r>
                  <a:rPr lang="en-US" sz="1600" spc="-5" dirty="0">
                    <a:effectLst/>
                    <a:latin typeface="+mn-lt"/>
                    <a:ea typeface="Arial MT"/>
                    <a:cs typeface="Arial MT"/>
                  </a:rPr>
                  <a:t> </a:t>
                </a:r>
                <a:r>
                  <a:rPr lang="en-US" sz="1600" dirty="0">
                    <a:effectLst/>
                    <a:latin typeface="+mn-lt"/>
                    <a:ea typeface="Arial MT"/>
                    <a:cs typeface="Arial MT"/>
                  </a:rPr>
                  <a:t>or</a:t>
                </a:r>
                <a:r>
                  <a:rPr lang="en-US" sz="1600" spc="-5" dirty="0">
                    <a:effectLst/>
                    <a:latin typeface="+mn-lt"/>
                    <a:ea typeface="Arial MT"/>
                    <a:cs typeface="Arial MT"/>
                  </a:rPr>
                  <a:t> </a:t>
                </a:r>
                <a:r>
                  <a:rPr lang="en-US" sz="1600" dirty="0">
                    <a:effectLst/>
                    <a:latin typeface="+mn-lt"/>
                    <a:ea typeface="Arial MT"/>
                    <a:cs typeface="Arial MT"/>
                  </a:rPr>
                  <a:t>mho or,</a:t>
                </a:r>
                <a:r>
                  <a:rPr lang="en-US" sz="1600" spc="-15" dirty="0">
                    <a:effectLst/>
                    <a:latin typeface="+mn-lt"/>
                    <a:ea typeface="Arial MT"/>
                    <a:cs typeface="Arial MT"/>
                  </a:rPr>
                  <a:t> </a:t>
                </a:r>
                <a:r>
                  <a:rPr lang="en-US" sz="1600" dirty="0">
                    <a:effectLst/>
                    <a:latin typeface="+mn-lt"/>
                    <a:ea typeface="Arial MT"/>
                    <a:cs typeface="Arial MT"/>
                  </a:rPr>
                  <a:t>Siemens(S)(1S</a:t>
                </a:r>
                <a:r>
                  <a:rPr lang="en-US" sz="1600" spc="5" dirty="0">
                    <a:effectLst/>
                    <a:latin typeface="+mn-lt"/>
                    <a:ea typeface="Arial MT"/>
                    <a:cs typeface="Arial MT"/>
                  </a:rPr>
                  <a:t> </a:t>
                </a:r>
                <a:r>
                  <a:rPr lang="en-US" sz="1600" dirty="0">
                    <a:effectLst/>
                    <a:latin typeface="+mn-lt"/>
                    <a:ea typeface="Arial MT"/>
                    <a:cs typeface="Arial MT"/>
                  </a:rPr>
                  <a:t>= 1</a:t>
                </a:r>
                <a:r>
                  <a:rPr lang="en-US" sz="1600" spc="5" dirty="0">
                    <a:effectLst/>
                    <a:latin typeface="+mn-lt"/>
                    <a:ea typeface="Arial MT"/>
                    <a:cs typeface="Arial MT"/>
                  </a:rPr>
                  <a:t> </a:t>
                </a:r>
                <a:r>
                  <a:rPr lang="en-US" sz="1600" dirty="0">
                    <a:effectLst/>
                    <a:latin typeface="+mn-lt"/>
                    <a:ea typeface="Arial MT"/>
                    <a:cs typeface="Arial MT"/>
                  </a:rPr>
                  <a:t>Ω</a:t>
                </a:r>
                <a:r>
                  <a:rPr lang="en-US" sz="1600" baseline="30000" dirty="0">
                    <a:effectLst/>
                    <a:latin typeface="+mn-lt"/>
                    <a:ea typeface="Arial MT"/>
                    <a:cs typeface="Arial MT"/>
                  </a:rPr>
                  <a:t>-1</a:t>
                </a:r>
                <a:r>
                  <a:rPr lang="en-US" sz="1600" dirty="0">
                    <a:effectLst/>
                    <a:latin typeface="+mn-lt"/>
                    <a:ea typeface="Arial MT"/>
                    <a:cs typeface="Arial MT"/>
                  </a:rPr>
                  <a:t>)</a:t>
                </a:r>
                <a:endParaRPr lang="en-IN" sz="1600" dirty="0">
                  <a:effectLst/>
                  <a:latin typeface="+mn-lt"/>
                  <a:ea typeface="Arial MT"/>
                  <a:cs typeface="Arial M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US" sz="1600" dirty="0">
                  <a:latin typeface="+mn-lt"/>
                </a:endParaRPr>
              </a:p>
              <a:p>
                <a:endParaRPr lang="en-IN" sz="1600" dirty="0">
                  <a:latin typeface="+mn-lt"/>
                </a:endParaRPr>
              </a:p>
            </p:txBody>
          </p:sp>
        </mc:Choice>
        <mc:Fallback xmlns="">
          <p:sp>
            <p:nvSpPr>
              <p:cNvPr id="5" name="TextBox 4">
                <a:extLst>
                  <a:ext uri="{FF2B5EF4-FFF2-40B4-BE49-F238E27FC236}">
                    <a16:creationId xmlns:a16="http://schemas.microsoft.com/office/drawing/2014/main" id="{0BA1C1DC-AF7D-4000-928C-5628B1074EEB}"/>
                  </a:ext>
                </a:extLst>
              </p:cNvPr>
              <p:cNvSpPr txBox="1">
                <a:spLocks noRot="1" noChangeAspect="1" noMove="1" noResize="1" noEditPoints="1" noAdjustHandles="1" noChangeArrowheads="1" noChangeShapeType="1" noTextEdit="1"/>
              </p:cNvSpPr>
              <p:nvPr/>
            </p:nvSpPr>
            <p:spPr>
              <a:xfrm>
                <a:off x="564995" y="608567"/>
                <a:ext cx="7836053" cy="6696962"/>
              </a:xfrm>
              <a:prstGeom prst="rect">
                <a:avLst/>
              </a:prstGeom>
              <a:blipFill>
                <a:blip r:embed="rId4"/>
                <a:stretch>
                  <a:fillRect l="-311" t="-273"/>
                </a:stretch>
              </a:blipFill>
            </p:spPr>
            <p:txBody>
              <a:bodyPr/>
              <a:lstStyle/>
              <a:p>
                <a:r>
                  <a:rPr lang="en-IN">
                    <a:noFill/>
                  </a:rPr>
                  <a:t> </a:t>
                </a:r>
              </a:p>
            </p:txBody>
          </p:sp>
        </mc:Fallback>
      </mc:AlternateContent>
      <p:pic>
        <p:nvPicPr>
          <p:cNvPr id="3" name="Google Shape;76;p16">
            <a:extLst>
              <a:ext uri="{FF2B5EF4-FFF2-40B4-BE49-F238E27FC236}">
                <a16:creationId xmlns:a16="http://schemas.microsoft.com/office/drawing/2014/main" id="{59BC3672-7A5F-4BA7-AA81-4C22D60D2FA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0009"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a:extLst>
              <a:ext uri="{FF2B5EF4-FFF2-40B4-BE49-F238E27FC236}">
                <a16:creationId xmlns:a16="http://schemas.microsoft.com/office/drawing/2014/main" id="{40B530B2-658B-47CA-85F9-CF1445C4827F}"/>
              </a:ext>
            </a:extLst>
          </p:cNvPr>
          <p:cNvGraphicFramePr>
            <a:graphicFrameLocks noChangeAspect="1"/>
          </p:cNvGraphicFramePr>
          <p:nvPr>
            <p:extLst>
              <p:ext uri="{D42A27DB-BD31-4B8C-83A1-F6EECF244321}">
                <p14:modId xmlns:p14="http://schemas.microsoft.com/office/powerpoint/2010/main" val="77505755"/>
              </p:ext>
            </p:extLst>
          </p:nvPr>
        </p:nvGraphicFramePr>
        <p:xfrm>
          <a:off x="2119485" y="1352693"/>
          <a:ext cx="848509" cy="602437"/>
        </p:xfrm>
        <a:graphic>
          <a:graphicData uri="http://schemas.openxmlformats.org/presentationml/2006/ole">
            <mc:AlternateContent xmlns:mc="http://schemas.openxmlformats.org/markup-compatibility/2006">
              <mc:Choice xmlns:v="urn:schemas-microsoft-com:vml" Requires="v">
                <p:oleObj spid="_x0000_s6145" name="Equation" r:id="rId6" imgW="685800" imgH="431640" progId="Equation.DSMT4">
                  <p:embed/>
                </p:oleObj>
              </mc:Choice>
              <mc:Fallback>
                <p:oleObj name="Equation" r:id="rId6" imgW="685800" imgH="431640" progId="Equation.DSMT4">
                  <p:embed/>
                  <p:pic>
                    <p:nvPicPr>
                      <p:cNvPr id="4" name="Object 3">
                        <a:extLst>
                          <a:ext uri="{FF2B5EF4-FFF2-40B4-BE49-F238E27FC236}">
                            <a16:creationId xmlns:a16="http://schemas.microsoft.com/office/drawing/2014/main" id="{40B530B2-658B-47CA-85F9-CF1445C4827F}"/>
                          </a:ext>
                        </a:extLst>
                      </p:cNvPr>
                      <p:cNvPicPr/>
                      <p:nvPr/>
                    </p:nvPicPr>
                    <p:blipFill>
                      <a:blip r:embed="rId7"/>
                      <a:stretch>
                        <a:fillRect/>
                      </a:stretch>
                    </p:blipFill>
                    <p:spPr>
                      <a:xfrm>
                        <a:off x="2119485" y="1352693"/>
                        <a:ext cx="848509" cy="60243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2DC05F7-D35F-4A82-B235-311C3CB63017}"/>
              </a:ext>
            </a:extLst>
          </p:cNvPr>
          <p:cNvGraphicFramePr>
            <a:graphicFrameLocks noChangeAspect="1"/>
          </p:cNvGraphicFramePr>
          <p:nvPr>
            <p:extLst>
              <p:ext uri="{D42A27DB-BD31-4B8C-83A1-F6EECF244321}">
                <p14:modId xmlns:p14="http://schemas.microsoft.com/office/powerpoint/2010/main" val="1375557237"/>
              </p:ext>
            </p:extLst>
          </p:nvPr>
        </p:nvGraphicFramePr>
        <p:xfrm>
          <a:off x="3659402" y="1507882"/>
          <a:ext cx="228600" cy="254000"/>
        </p:xfrm>
        <a:graphic>
          <a:graphicData uri="http://schemas.openxmlformats.org/presentationml/2006/ole">
            <mc:AlternateContent xmlns:mc="http://schemas.openxmlformats.org/markup-compatibility/2006">
              <mc:Choice xmlns:v="urn:schemas-microsoft-com:vml" Requires="v">
                <p:oleObj spid="_x0000_s6146" name="Equation" r:id="rId8" imgW="152280" imgH="164880" progId="Equation.DSMT4">
                  <p:embed/>
                </p:oleObj>
              </mc:Choice>
              <mc:Fallback>
                <p:oleObj name="Equation" r:id="rId8" imgW="152280" imgH="164880" progId="Equation.DSMT4">
                  <p:embed/>
                  <p:pic>
                    <p:nvPicPr>
                      <p:cNvPr id="6" name="Object 5">
                        <a:extLst>
                          <a:ext uri="{FF2B5EF4-FFF2-40B4-BE49-F238E27FC236}">
                            <a16:creationId xmlns:a16="http://schemas.microsoft.com/office/drawing/2014/main" id="{72DC05F7-D35F-4A82-B235-311C3CB63017}"/>
                          </a:ext>
                        </a:extLst>
                      </p:cNvPr>
                      <p:cNvPicPr/>
                      <p:nvPr/>
                    </p:nvPicPr>
                    <p:blipFill>
                      <a:blip r:embed="rId9"/>
                      <a:stretch>
                        <a:fillRect/>
                      </a:stretch>
                    </p:blipFill>
                    <p:spPr>
                      <a:xfrm>
                        <a:off x="3659402" y="1507882"/>
                        <a:ext cx="228600" cy="2540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7FD564BD-7216-43E5-A5BB-555C590743DA}"/>
              </a:ext>
            </a:extLst>
          </p:cNvPr>
          <p:cNvPicPr>
            <a:picLocks noChangeAspect="1"/>
          </p:cNvPicPr>
          <p:nvPr/>
        </p:nvPicPr>
        <p:blipFill>
          <a:blip r:embed="rId10"/>
          <a:stretch>
            <a:fillRect/>
          </a:stretch>
        </p:blipFill>
        <p:spPr>
          <a:xfrm>
            <a:off x="5366191" y="1969309"/>
            <a:ext cx="1741847" cy="426453"/>
          </a:xfrm>
          <a:prstGeom prst="rect">
            <a:avLst/>
          </a:prstGeom>
        </p:spPr>
      </p:pic>
      <p:graphicFrame>
        <p:nvGraphicFramePr>
          <p:cNvPr id="9" name="Object 8">
            <a:extLst>
              <a:ext uri="{FF2B5EF4-FFF2-40B4-BE49-F238E27FC236}">
                <a16:creationId xmlns:a16="http://schemas.microsoft.com/office/drawing/2014/main" id="{EB0CBF37-CA72-4111-86E8-CB258B52AE3B}"/>
              </a:ext>
            </a:extLst>
          </p:cNvPr>
          <p:cNvGraphicFramePr>
            <a:graphicFrameLocks noChangeAspect="1"/>
          </p:cNvGraphicFramePr>
          <p:nvPr>
            <p:extLst>
              <p:ext uri="{D42A27DB-BD31-4B8C-83A1-F6EECF244321}">
                <p14:modId xmlns:p14="http://schemas.microsoft.com/office/powerpoint/2010/main" val="199718385"/>
              </p:ext>
            </p:extLst>
          </p:nvPr>
        </p:nvGraphicFramePr>
        <p:xfrm>
          <a:off x="1347393" y="3386164"/>
          <a:ext cx="626111" cy="554555"/>
        </p:xfrm>
        <a:graphic>
          <a:graphicData uri="http://schemas.openxmlformats.org/presentationml/2006/ole">
            <mc:AlternateContent xmlns:mc="http://schemas.openxmlformats.org/markup-compatibility/2006">
              <mc:Choice xmlns:v="urn:schemas-microsoft-com:vml" Requires="v">
                <p:oleObj spid="_x0000_s6147" name="Equation" r:id="rId11" imgW="444240" imgH="393480" progId="Equation.DSMT4">
                  <p:embed/>
                </p:oleObj>
              </mc:Choice>
              <mc:Fallback>
                <p:oleObj name="Equation" r:id="rId11" imgW="444240" imgH="393480" progId="Equation.DSMT4">
                  <p:embed/>
                  <p:pic>
                    <p:nvPicPr>
                      <p:cNvPr id="9" name="Object 8">
                        <a:extLst>
                          <a:ext uri="{FF2B5EF4-FFF2-40B4-BE49-F238E27FC236}">
                            <a16:creationId xmlns:a16="http://schemas.microsoft.com/office/drawing/2014/main" id="{EB0CBF37-CA72-4111-86E8-CB258B52AE3B}"/>
                          </a:ext>
                        </a:extLst>
                      </p:cNvPr>
                      <p:cNvPicPr/>
                      <p:nvPr/>
                    </p:nvPicPr>
                    <p:blipFill>
                      <a:blip r:embed="rId12"/>
                      <a:stretch>
                        <a:fillRect/>
                      </a:stretch>
                    </p:blipFill>
                    <p:spPr>
                      <a:xfrm>
                        <a:off x="1347393" y="3386164"/>
                        <a:ext cx="626111" cy="55455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22A8702D-1F44-46EF-818A-DF8B8FEE7798}"/>
              </a:ext>
            </a:extLst>
          </p:cNvPr>
          <p:cNvSpPr txBox="1"/>
          <p:nvPr/>
        </p:nvSpPr>
        <p:spPr>
          <a:xfrm>
            <a:off x="1272895" y="300790"/>
            <a:ext cx="6153416" cy="307777"/>
          </a:xfrm>
          <a:prstGeom prst="rect">
            <a:avLst/>
          </a:prstGeom>
          <a:noFill/>
        </p:spPr>
        <p:txBody>
          <a:bodyPr wrap="none" rtlCol="0">
            <a:spAutoFit/>
          </a:bodyPr>
          <a:lstStyle/>
          <a:p>
            <a:pPr algn="ctr"/>
            <a:r>
              <a:rPr lang="en-US" b="1" u="sng" dirty="0">
                <a:solidFill>
                  <a:srgbClr val="FF0000"/>
                </a:solidFill>
                <a:latin typeface="+mj-lt"/>
              </a:rPr>
              <a:t>Lecture-05:Resistance and </a:t>
            </a:r>
            <a:r>
              <a:rPr lang="en-US" b="1" u="sng" dirty="0" err="1">
                <a:solidFill>
                  <a:srgbClr val="FF0000"/>
                </a:solidFill>
                <a:latin typeface="+mj-lt"/>
              </a:rPr>
              <a:t>Conductance,Electronic</a:t>
            </a:r>
            <a:r>
              <a:rPr lang="en-US" b="1" u="sng" dirty="0">
                <a:solidFill>
                  <a:srgbClr val="FF0000"/>
                </a:solidFill>
                <a:latin typeface="+mj-lt"/>
              </a:rPr>
              <a:t> and Electrolytic  Conductance</a:t>
            </a:r>
            <a:endParaRPr lang="en-IN" b="1" u="sng" dirty="0">
              <a:solidFill>
                <a:srgbClr val="FF0000"/>
              </a:solidFill>
              <a:latin typeface="+mj-lt"/>
            </a:endParaRPr>
          </a:p>
        </p:txBody>
      </p:sp>
    </p:spTree>
    <p:extLst>
      <p:ext uri="{BB962C8B-B14F-4D97-AF65-F5344CB8AC3E}">
        <p14:creationId xmlns:p14="http://schemas.microsoft.com/office/powerpoint/2010/main" val="52768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oogle Shape;76;p16">
            <a:extLst>
              <a:ext uri="{FF2B5EF4-FFF2-40B4-BE49-F238E27FC236}">
                <a16:creationId xmlns:a16="http://schemas.microsoft.com/office/drawing/2014/main" id="{126DE0C8-A704-42D5-9B31-2C853ED1139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B04DCA8-90AD-4221-B663-EE69779EA289}"/>
              </a:ext>
            </a:extLst>
          </p:cNvPr>
          <p:cNvSpPr txBox="1"/>
          <p:nvPr/>
        </p:nvSpPr>
        <p:spPr>
          <a:xfrm>
            <a:off x="212650" y="703242"/>
            <a:ext cx="8350103" cy="3776675"/>
          </a:xfrm>
          <a:prstGeom prst="rect">
            <a:avLst/>
          </a:prstGeom>
          <a:noFill/>
        </p:spPr>
        <p:txBody>
          <a:bodyPr wrap="square">
            <a:spAutoFit/>
          </a:bodyPr>
          <a:lstStyle/>
          <a:p>
            <a:pPr marL="911225" indent="-285750">
              <a:spcBef>
                <a:spcPts val="1220"/>
              </a:spcBef>
              <a:spcAft>
                <a:spcPts val="0"/>
              </a:spcAft>
              <a:buFont typeface="Wingdings" panose="05000000000000000000" pitchFamily="2" charset="2"/>
              <a:buChar char="Ø"/>
            </a:pPr>
            <a:r>
              <a:rPr lang="en-US" sz="1600" dirty="0">
                <a:effectLst/>
                <a:latin typeface="+mn-lt"/>
                <a:ea typeface="Arial MT"/>
                <a:cs typeface="Arial MT"/>
              </a:rPr>
              <a:t>Conductors are of two types :</a:t>
            </a:r>
          </a:p>
          <a:p>
            <a:pPr marL="625475">
              <a:spcBef>
                <a:spcPts val="1220"/>
              </a:spcBef>
              <a:spcAft>
                <a:spcPts val="0"/>
              </a:spcAft>
            </a:pPr>
            <a:r>
              <a:rPr lang="en-US" sz="1600" dirty="0">
                <a:latin typeface="+mn-lt"/>
                <a:ea typeface="Arial MT"/>
                <a:cs typeface="Arial MT"/>
              </a:rPr>
              <a:t>(</a:t>
            </a:r>
            <a:r>
              <a:rPr lang="en-US" sz="1600" dirty="0" err="1">
                <a:latin typeface="+mn-lt"/>
                <a:ea typeface="Arial MT"/>
                <a:cs typeface="Arial MT"/>
              </a:rPr>
              <a:t>i</a:t>
            </a:r>
            <a:r>
              <a:rPr lang="en-US" sz="1600" dirty="0">
                <a:latin typeface="+mn-lt"/>
                <a:ea typeface="Arial MT"/>
                <a:cs typeface="Arial MT"/>
              </a:rPr>
              <a:t>)   </a:t>
            </a:r>
            <a:r>
              <a:rPr lang="en-US" sz="1600" dirty="0">
                <a:effectLst/>
                <a:latin typeface="+mn-lt"/>
                <a:ea typeface="Arial MT"/>
                <a:cs typeface="Arial MT"/>
              </a:rPr>
              <a:t>Electronic</a:t>
            </a:r>
            <a:r>
              <a:rPr lang="en-US" sz="1600" spc="-10" dirty="0">
                <a:effectLst/>
                <a:latin typeface="+mn-lt"/>
                <a:ea typeface="Arial MT"/>
                <a:cs typeface="Arial MT"/>
              </a:rPr>
              <a:t> </a:t>
            </a:r>
            <a:r>
              <a:rPr lang="en-US" sz="1600" dirty="0">
                <a:effectLst/>
                <a:latin typeface="+mn-lt"/>
                <a:ea typeface="Arial MT"/>
                <a:cs typeface="Arial MT"/>
              </a:rPr>
              <a:t>conductors</a:t>
            </a:r>
            <a:endParaRPr lang="en-IN" sz="1600" dirty="0">
              <a:effectLst/>
              <a:latin typeface="+mn-lt"/>
              <a:ea typeface="Arial MT"/>
              <a:cs typeface="Arial MT"/>
            </a:endParaRPr>
          </a:p>
          <a:p>
            <a:pPr>
              <a:spcBef>
                <a:spcPts val="10"/>
              </a:spcBef>
            </a:pPr>
            <a:r>
              <a:rPr lang="en-US" sz="1600" dirty="0">
                <a:effectLst/>
                <a:latin typeface="+mn-lt"/>
                <a:ea typeface="Arial MT"/>
                <a:cs typeface="Arial MT"/>
              </a:rPr>
              <a:t> </a:t>
            </a:r>
            <a:endParaRPr lang="en-IN" sz="1600" dirty="0">
              <a:effectLst/>
              <a:latin typeface="+mn-lt"/>
              <a:ea typeface="Arial MT"/>
              <a:cs typeface="Arial MT"/>
            </a:endParaRPr>
          </a:p>
          <a:p>
            <a:pPr lvl="0">
              <a:buSzPts val="1200"/>
              <a:tabLst>
                <a:tab pos="2169160" algn="l"/>
              </a:tabLst>
            </a:pPr>
            <a:r>
              <a:rPr lang="en-US" sz="1600" dirty="0">
                <a:effectLst/>
                <a:latin typeface="+mn-lt"/>
                <a:ea typeface="Arial MT"/>
                <a:cs typeface="Arial MT"/>
              </a:rPr>
              <a:t>             (ii)   Electrolytic</a:t>
            </a:r>
            <a:r>
              <a:rPr lang="en-US" sz="1600" spc="-15" dirty="0">
                <a:effectLst/>
                <a:latin typeface="+mn-lt"/>
                <a:ea typeface="Arial MT"/>
                <a:cs typeface="Arial MT"/>
              </a:rPr>
              <a:t> </a:t>
            </a:r>
            <a:r>
              <a:rPr lang="en-US" sz="1600" dirty="0">
                <a:effectLst/>
                <a:latin typeface="+mn-lt"/>
                <a:ea typeface="Arial MT"/>
                <a:cs typeface="Arial MT"/>
              </a:rPr>
              <a:t>conductor</a:t>
            </a:r>
            <a:endParaRPr lang="en-IN" sz="1600" dirty="0">
              <a:effectLst/>
              <a:latin typeface="+mn-lt"/>
              <a:ea typeface="Arial MT"/>
              <a:cs typeface="Arial MT"/>
            </a:endParaRPr>
          </a:p>
          <a:p>
            <a:pPr>
              <a:spcBef>
                <a:spcPts val="50"/>
              </a:spcBef>
            </a:pPr>
            <a:r>
              <a:rPr lang="en-US" sz="1600" dirty="0">
                <a:effectLst/>
                <a:latin typeface="+mn-lt"/>
                <a:ea typeface="Arial MT"/>
                <a:cs typeface="Arial MT"/>
              </a:rPr>
              <a:t> </a:t>
            </a:r>
            <a:endParaRPr lang="en-IN" sz="1600" dirty="0">
              <a:effectLst/>
              <a:latin typeface="+mn-lt"/>
              <a:ea typeface="Arial MT"/>
              <a:cs typeface="Arial MT"/>
            </a:endParaRPr>
          </a:p>
          <a:p>
            <a:pPr marL="342900" marR="423545" lvl="0" indent="-342900">
              <a:lnSpc>
                <a:spcPct val="115000"/>
              </a:lnSpc>
              <a:spcAft>
                <a:spcPts val="0"/>
              </a:spcAft>
              <a:buSzPts val="1200"/>
              <a:buFont typeface="Arial MT"/>
              <a:buAutoNum type="romanLcParenBoth"/>
              <a:tabLst>
                <a:tab pos="768985" algn="l"/>
              </a:tabLst>
            </a:pPr>
            <a:r>
              <a:rPr lang="en-US" sz="1600" b="1" dirty="0">
                <a:effectLst/>
                <a:latin typeface="+mn-lt"/>
                <a:ea typeface="Arial MT"/>
                <a:cs typeface="Arial MT"/>
              </a:rPr>
              <a:t>Electronic</a:t>
            </a:r>
            <a:r>
              <a:rPr lang="en-US" sz="1600" b="1" spc="40" dirty="0">
                <a:effectLst/>
                <a:latin typeface="+mn-lt"/>
                <a:ea typeface="Arial MT"/>
                <a:cs typeface="Arial MT"/>
              </a:rPr>
              <a:t> </a:t>
            </a:r>
            <a:r>
              <a:rPr lang="en-US" sz="1600" b="1" spc="40" dirty="0">
                <a:latin typeface="+mn-lt"/>
                <a:ea typeface="Arial MT"/>
                <a:cs typeface="Arial MT"/>
              </a:rPr>
              <a:t>C</a:t>
            </a:r>
            <a:r>
              <a:rPr lang="en-US" sz="1600" b="1" dirty="0">
                <a:effectLst/>
                <a:latin typeface="+mn-lt"/>
                <a:ea typeface="Arial MT"/>
                <a:cs typeface="Arial MT"/>
              </a:rPr>
              <a:t>onductors:</a:t>
            </a:r>
            <a:r>
              <a:rPr lang="en-US" sz="1600" b="1" spc="75" dirty="0">
                <a:effectLst/>
                <a:latin typeface="+mn-lt"/>
                <a:ea typeface="Arial MT"/>
                <a:cs typeface="Arial MT"/>
              </a:rPr>
              <a:t> </a:t>
            </a:r>
            <a:r>
              <a:rPr lang="en-US" sz="1600" dirty="0">
                <a:effectLst/>
                <a:latin typeface="+mn-lt"/>
                <a:ea typeface="Arial MT"/>
                <a:cs typeface="Arial MT"/>
              </a:rPr>
              <a:t>These</a:t>
            </a:r>
            <a:r>
              <a:rPr lang="en-US" sz="1600" spc="40" dirty="0">
                <a:effectLst/>
                <a:latin typeface="+mn-lt"/>
                <a:ea typeface="Arial MT"/>
                <a:cs typeface="Arial MT"/>
              </a:rPr>
              <a:t> </a:t>
            </a:r>
            <a:r>
              <a:rPr lang="en-US" sz="1600" dirty="0">
                <a:effectLst/>
                <a:latin typeface="+mn-lt"/>
                <a:ea typeface="Arial MT"/>
                <a:cs typeface="Arial MT"/>
              </a:rPr>
              <a:t>are</a:t>
            </a:r>
            <a:r>
              <a:rPr lang="en-US" sz="1600" spc="45" dirty="0">
                <a:effectLst/>
                <a:latin typeface="+mn-lt"/>
                <a:ea typeface="Arial MT"/>
                <a:cs typeface="Arial MT"/>
              </a:rPr>
              <a:t> </a:t>
            </a:r>
            <a:r>
              <a:rPr lang="en-US" sz="1600" dirty="0">
                <a:effectLst/>
                <a:latin typeface="+mn-lt"/>
                <a:ea typeface="Arial MT"/>
                <a:cs typeface="Arial MT"/>
              </a:rPr>
              <a:t>the</a:t>
            </a:r>
            <a:r>
              <a:rPr lang="en-US" sz="1600" spc="40" dirty="0">
                <a:effectLst/>
                <a:latin typeface="+mn-lt"/>
                <a:ea typeface="Arial MT"/>
                <a:cs typeface="Arial MT"/>
              </a:rPr>
              <a:t> </a:t>
            </a:r>
            <a:r>
              <a:rPr lang="en-US" sz="1600" dirty="0">
                <a:effectLst/>
                <a:latin typeface="+mn-lt"/>
                <a:ea typeface="Arial MT"/>
                <a:cs typeface="Arial MT"/>
              </a:rPr>
              <a:t>metallic</a:t>
            </a:r>
            <a:r>
              <a:rPr lang="en-US" sz="1600" spc="40" dirty="0">
                <a:effectLst/>
                <a:latin typeface="+mn-lt"/>
                <a:ea typeface="Arial MT"/>
                <a:cs typeface="Arial MT"/>
              </a:rPr>
              <a:t> </a:t>
            </a:r>
            <a:r>
              <a:rPr lang="en-US" sz="1600" dirty="0">
                <a:effectLst/>
                <a:latin typeface="+mn-lt"/>
                <a:ea typeface="Arial MT"/>
                <a:cs typeface="Arial MT"/>
              </a:rPr>
              <a:t>conductors</a:t>
            </a:r>
            <a:r>
              <a:rPr lang="en-US" sz="1600" spc="35" dirty="0">
                <a:effectLst/>
                <a:latin typeface="+mn-lt"/>
                <a:ea typeface="Arial MT"/>
                <a:cs typeface="Arial MT"/>
              </a:rPr>
              <a:t> </a:t>
            </a:r>
            <a:r>
              <a:rPr lang="en-US" sz="1600" dirty="0">
                <a:effectLst/>
                <a:latin typeface="+mn-lt"/>
                <a:ea typeface="Arial MT"/>
                <a:cs typeface="Arial MT"/>
              </a:rPr>
              <a:t>in</a:t>
            </a:r>
            <a:r>
              <a:rPr lang="en-US" sz="1600" spc="70" dirty="0">
                <a:effectLst/>
                <a:latin typeface="+mn-lt"/>
                <a:ea typeface="Arial MT"/>
                <a:cs typeface="Arial MT"/>
              </a:rPr>
              <a:t> </a:t>
            </a:r>
            <a:r>
              <a:rPr lang="en-US" sz="1600" dirty="0">
                <a:effectLst/>
                <a:latin typeface="+mn-lt"/>
                <a:ea typeface="Arial MT"/>
                <a:cs typeface="Arial MT"/>
              </a:rPr>
              <a:t>which</a:t>
            </a:r>
            <a:r>
              <a:rPr lang="en-US" sz="1600" spc="45" dirty="0">
                <a:effectLst/>
                <a:latin typeface="+mn-lt"/>
                <a:ea typeface="Arial MT"/>
                <a:cs typeface="Arial MT"/>
              </a:rPr>
              <a:t> </a:t>
            </a:r>
            <a:r>
              <a:rPr lang="en-US" sz="1600" dirty="0">
                <a:effectLst/>
                <a:latin typeface="+mn-lt"/>
                <a:ea typeface="Arial MT"/>
                <a:cs typeface="Arial MT"/>
              </a:rPr>
              <a:t>the</a:t>
            </a:r>
            <a:r>
              <a:rPr lang="en-US" sz="1600" spc="40" dirty="0">
                <a:effectLst/>
                <a:latin typeface="+mn-lt"/>
                <a:ea typeface="Arial MT"/>
                <a:cs typeface="Arial MT"/>
              </a:rPr>
              <a:t> </a:t>
            </a:r>
            <a:r>
              <a:rPr lang="en-US" sz="1600" dirty="0">
                <a:effectLst/>
                <a:latin typeface="+mn-lt"/>
                <a:ea typeface="Arial MT"/>
                <a:cs typeface="Arial MT"/>
              </a:rPr>
              <a:t>conductance</a:t>
            </a:r>
            <a:r>
              <a:rPr lang="en-US" sz="1600" spc="-320" dirty="0">
                <a:effectLst/>
                <a:latin typeface="+mn-lt"/>
                <a:ea typeface="Arial MT"/>
                <a:cs typeface="Arial MT"/>
              </a:rPr>
              <a:t> </a:t>
            </a:r>
            <a:r>
              <a:rPr lang="en-US" sz="1600" dirty="0">
                <a:effectLst/>
                <a:latin typeface="+mn-lt"/>
                <a:ea typeface="Arial MT"/>
                <a:cs typeface="Arial MT"/>
              </a:rPr>
              <a:t>is</a:t>
            </a:r>
            <a:r>
              <a:rPr lang="en-US" sz="1600" spc="-15" dirty="0">
                <a:effectLst/>
                <a:latin typeface="+mn-lt"/>
                <a:ea typeface="Arial MT"/>
                <a:cs typeface="Arial MT"/>
              </a:rPr>
              <a:t> </a:t>
            </a:r>
            <a:r>
              <a:rPr lang="en-US" sz="1600" dirty="0">
                <a:effectLst/>
                <a:latin typeface="+mn-lt"/>
                <a:ea typeface="Arial MT"/>
                <a:cs typeface="Arial MT"/>
              </a:rPr>
              <a:t>due</a:t>
            </a:r>
            <a:r>
              <a:rPr lang="en-US" sz="1600" spc="-5" dirty="0">
                <a:effectLst/>
                <a:latin typeface="+mn-lt"/>
                <a:ea typeface="Arial MT"/>
                <a:cs typeface="Arial MT"/>
              </a:rPr>
              <a:t> </a:t>
            </a:r>
            <a:r>
              <a:rPr lang="en-US" sz="1600" dirty="0">
                <a:effectLst/>
                <a:latin typeface="+mn-lt"/>
                <a:ea typeface="Arial MT"/>
                <a:cs typeface="Arial MT"/>
              </a:rPr>
              <a:t>to</a:t>
            </a:r>
            <a:r>
              <a:rPr lang="en-US" sz="1600" spc="-5" dirty="0">
                <a:effectLst/>
                <a:latin typeface="+mn-lt"/>
                <a:ea typeface="Arial MT"/>
                <a:cs typeface="Arial MT"/>
              </a:rPr>
              <a:t> </a:t>
            </a:r>
            <a:r>
              <a:rPr lang="en-US" sz="1600" dirty="0">
                <a:effectLst/>
                <a:latin typeface="+mn-lt"/>
                <a:ea typeface="Arial MT"/>
                <a:cs typeface="Arial MT"/>
              </a:rPr>
              <a:t>movement</a:t>
            </a:r>
            <a:r>
              <a:rPr lang="en-US" sz="1600" spc="-20" dirty="0">
                <a:effectLst/>
                <a:latin typeface="+mn-lt"/>
                <a:ea typeface="Arial MT"/>
                <a:cs typeface="Arial MT"/>
              </a:rPr>
              <a:t> </a:t>
            </a:r>
            <a:r>
              <a:rPr lang="en-US" sz="1600" dirty="0">
                <a:effectLst/>
                <a:latin typeface="+mn-lt"/>
                <a:ea typeface="Arial MT"/>
                <a:cs typeface="Arial MT"/>
              </a:rPr>
              <a:t>of</a:t>
            </a:r>
            <a:r>
              <a:rPr lang="en-US" sz="1600" spc="-10" dirty="0">
                <a:effectLst/>
                <a:latin typeface="+mn-lt"/>
                <a:ea typeface="Arial MT"/>
                <a:cs typeface="Arial MT"/>
              </a:rPr>
              <a:t> </a:t>
            </a:r>
            <a:r>
              <a:rPr lang="en-US" sz="1600" dirty="0">
                <a:effectLst/>
                <a:latin typeface="+mn-lt"/>
                <a:ea typeface="Arial MT"/>
                <a:cs typeface="Arial MT"/>
              </a:rPr>
              <a:t>electrons.</a:t>
            </a:r>
            <a:r>
              <a:rPr lang="en-US" sz="1600" spc="-20" dirty="0">
                <a:effectLst/>
                <a:latin typeface="+mn-lt"/>
                <a:ea typeface="Arial MT"/>
                <a:cs typeface="Arial MT"/>
              </a:rPr>
              <a:t> </a:t>
            </a:r>
            <a:r>
              <a:rPr lang="en-US" sz="1600" dirty="0">
                <a:effectLst/>
                <a:latin typeface="+mn-lt"/>
                <a:ea typeface="Arial MT"/>
                <a:cs typeface="Arial MT"/>
              </a:rPr>
              <a:t>The</a:t>
            </a:r>
            <a:r>
              <a:rPr lang="en-US" sz="1600" spc="-5" dirty="0">
                <a:effectLst/>
                <a:latin typeface="+mn-lt"/>
                <a:ea typeface="Arial MT"/>
                <a:cs typeface="Arial MT"/>
              </a:rPr>
              <a:t> </a:t>
            </a:r>
            <a:r>
              <a:rPr lang="en-US" sz="1600" dirty="0">
                <a:effectLst/>
                <a:latin typeface="+mn-lt"/>
                <a:ea typeface="Arial MT"/>
                <a:cs typeface="Arial MT"/>
              </a:rPr>
              <a:t>electronic</a:t>
            </a:r>
            <a:r>
              <a:rPr lang="en-US" sz="1600" spc="-10" dirty="0">
                <a:effectLst/>
                <a:latin typeface="+mn-lt"/>
                <a:ea typeface="Arial MT"/>
                <a:cs typeface="Arial MT"/>
              </a:rPr>
              <a:t> </a:t>
            </a:r>
            <a:r>
              <a:rPr lang="en-US" sz="1600" dirty="0">
                <a:effectLst/>
                <a:latin typeface="+mn-lt"/>
                <a:ea typeface="Arial MT"/>
                <a:cs typeface="Arial MT"/>
              </a:rPr>
              <a:t>conductance</a:t>
            </a:r>
            <a:r>
              <a:rPr lang="en-US" sz="1600" spc="-5" dirty="0">
                <a:effectLst/>
                <a:latin typeface="+mn-lt"/>
                <a:ea typeface="Arial MT"/>
                <a:cs typeface="Arial MT"/>
              </a:rPr>
              <a:t> </a:t>
            </a:r>
            <a:r>
              <a:rPr lang="en-US" sz="1600" dirty="0">
                <a:effectLst/>
                <a:latin typeface="+mn-lt"/>
                <a:ea typeface="Arial MT"/>
                <a:cs typeface="Arial MT"/>
              </a:rPr>
              <a:t>depends</a:t>
            </a:r>
            <a:r>
              <a:rPr lang="en-US" sz="1600" spc="-10" dirty="0">
                <a:effectLst/>
                <a:latin typeface="+mn-lt"/>
                <a:ea typeface="Arial MT"/>
                <a:cs typeface="Arial MT"/>
              </a:rPr>
              <a:t> </a:t>
            </a:r>
            <a:r>
              <a:rPr lang="en-US" sz="1600" dirty="0">
                <a:effectLst/>
                <a:latin typeface="+mn-lt"/>
                <a:ea typeface="Arial MT"/>
                <a:cs typeface="Arial MT"/>
              </a:rPr>
              <a:t>on:</a:t>
            </a:r>
            <a:endParaRPr lang="en-IN" sz="1600" dirty="0">
              <a:effectLst/>
              <a:latin typeface="+mn-lt"/>
              <a:ea typeface="Arial MT"/>
              <a:cs typeface="Arial MT"/>
            </a:endParaRPr>
          </a:p>
          <a:p>
            <a:pPr marL="742950" lvl="1" indent="-285750">
              <a:lnSpc>
                <a:spcPts val="1460"/>
              </a:lnSpc>
              <a:spcBef>
                <a:spcPts val="965"/>
              </a:spcBef>
              <a:spcAft>
                <a:spcPts val="0"/>
              </a:spcAft>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The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nature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and</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structure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2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metal</a:t>
            </a:r>
            <a:endParaRPr lang="en-IN" sz="1600" dirty="0">
              <a:effectLst/>
              <a:latin typeface="+mn-lt"/>
              <a:ea typeface="Symbol" panose="05050102010706020507" pitchFamily="18" charset="2"/>
              <a:cs typeface="Symbol" panose="05050102010706020507" pitchFamily="18" charset="2"/>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The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no.</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valence electrons</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per</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atom</a:t>
            </a:r>
            <a:endParaRPr lang="en-IN" sz="1600" dirty="0">
              <a:effectLst/>
              <a:latin typeface="+mn-lt"/>
              <a:ea typeface="Symbol" panose="05050102010706020507" pitchFamily="18" charset="2"/>
              <a:cs typeface="Symbol" panose="05050102010706020507" pitchFamily="18" charset="2"/>
            </a:endParaRPr>
          </a:p>
          <a:p>
            <a:pPr marL="742950" lvl="1" indent="-285750">
              <a:spcBef>
                <a:spcPts val="10"/>
              </a:spcBef>
              <a:spcAft>
                <a:spcPts val="0"/>
              </a:spcAft>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Temperature</a:t>
            </a:r>
            <a:endParaRPr lang="en-IN" sz="1600" dirty="0">
              <a:effectLst/>
              <a:latin typeface="+mn-lt"/>
              <a:ea typeface="Symbol" panose="05050102010706020507" pitchFamily="18" charset="2"/>
              <a:cs typeface="Symbol" panose="05050102010706020507" pitchFamily="18" charset="2"/>
            </a:endParaRPr>
          </a:p>
          <a:p>
            <a:pPr marL="869950" marR="422910" indent="-285750" algn="just">
              <a:lnSpc>
                <a:spcPct val="115000"/>
              </a:lnSpc>
              <a:spcBef>
                <a:spcPts val="985"/>
              </a:spcBef>
              <a:spcAft>
                <a:spcPts val="0"/>
              </a:spcAft>
              <a:buFont typeface="Wingdings" panose="05000000000000000000" pitchFamily="2" charset="2"/>
              <a:buChar char="Ø"/>
            </a:pPr>
            <a:r>
              <a:rPr lang="en-US" sz="1600" dirty="0">
                <a:effectLst/>
                <a:latin typeface="+mn-lt"/>
                <a:ea typeface="Arial MT"/>
                <a:cs typeface="Arial MT"/>
              </a:rPr>
              <a:t>The electronic conductance decreases with increase in temperature. This is because</a:t>
            </a:r>
            <a:r>
              <a:rPr lang="en-US" sz="1600" spc="5" dirty="0">
                <a:effectLst/>
                <a:latin typeface="+mn-lt"/>
                <a:ea typeface="Arial MT"/>
                <a:cs typeface="Arial MT"/>
              </a:rPr>
              <a:t> </a:t>
            </a:r>
            <a:r>
              <a:rPr lang="en-US" sz="1600" dirty="0">
                <a:effectLst/>
                <a:latin typeface="+mn-lt"/>
                <a:ea typeface="Arial MT"/>
                <a:cs typeface="Arial MT"/>
              </a:rPr>
              <a:t>with increase in temp, the kernels start vibrating which produce hindrance in the flow of</a:t>
            </a:r>
            <a:r>
              <a:rPr lang="en-US" sz="1600" spc="5" dirty="0">
                <a:effectLst/>
                <a:latin typeface="+mn-lt"/>
                <a:ea typeface="Arial MT"/>
                <a:cs typeface="Arial MT"/>
              </a:rPr>
              <a:t> </a:t>
            </a:r>
            <a:r>
              <a:rPr lang="en-US" sz="1600" dirty="0">
                <a:effectLst/>
                <a:latin typeface="+mn-lt"/>
                <a:ea typeface="Arial MT"/>
                <a:cs typeface="Arial MT"/>
              </a:rPr>
              <a:t>electrons.</a:t>
            </a:r>
            <a:endParaRPr lang="en-IN" sz="1600" dirty="0">
              <a:effectLst/>
              <a:latin typeface="+mn-lt"/>
              <a:ea typeface="Arial MT"/>
              <a:cs typeface="Arial MT"/>
            </a:endParaRPr>
          </a:p>
        </p:txBody>
      </p:sp>
      <p:sp>
        <p:nvSpPr>
          <p:cNvPr id="6" name="TextBox 5">
            <a:extLst>
              <a:ext uri="{FF2B5EF4-FFF2-40B4-BE49-F238E27FC236}">
                <a16:creationId xmlns:a16="http://schemas.microsoft.com/office/drawing/2014/main" id="{171CB63F-1DD8-4E58-BCF4-03A231023162}"/>
              </a:ext>
            </a:extLst>
          </p:cNvPr>
          <p:cNvSpPr txBox="1"/>
          <p:nvPr/>
        </p:nvSpPr>
        <p:spPr>
          <a:xfrm>
            <a:off x="2552700" y="220984"/>
            <a:ext cx="4572000" cy="338554"/>
          </a:xfrm>
          <a:prstGeom prst="rect">
            <a:avLst/>
          </a:prstGeom>
          <a:noFill/>
        </p:spPr>
        <p:txBody>
          <a:bodyPr wrap="square">
            <a:spAutoFit/>
          </a:bodyPr>
          <a:lstStyle/>
          <a:p>
            <a:pPr algn="ctr"/>
            <a:r>
              <a:rPr lang="en-US" sz="1600" b="1" u="sng" dirty="0">
                <a:solidFill>
                  <a:srgbClr val="FF0000"/>
                </a:solidFill>
                <a:latin typeface="+mj-lt"/>
              </a:rPr>
              <a:t>Electronic and Electrolytic  Conductance</a:t>
            </a:r>
            <a:endParaRPr lang="en-IN"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76;p16">
            <a:extLst>
              <a:ext uri="{FF2B5EF4-FFF2-40B4-BE49-F238E27FC236}">
                <a16:creationId xmlns:a16="http://schemas.microsoft.com/office/drawing/2014/main" id="{AD5992BD-B2DF-4D73-9439-E5A8DE2C1B3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02D1D86-7C01-47D9-9B53-375BB84F5A2D}"/>
              </a:ext>
            </a:extLst>
          </p:cNvPr>
          <p:cNvSpPr txBox="1"/>
          <p:nvPr/>
        </p:nvSpPr>
        <p:spPr>
          <a:xfrm>
            <a:off x="356969" y="213088"/>
            <a:ext cx="7950604" cy="4450193"/>
          </a:xfrm>
          <a:prstGeom prst="rect">
            <a:avLst/>
          </a:prstGeom>
          <a:noFill/>
        </p:spPr>
        <p:txBody>
          <a:bodyPr wrap="square">
            <a:spAutoFit/>
          </a:bodyPr>
          <a:lstStyle/>
          <a:p>
            <a:pPr lvl="0">
              <a:spcBef>
                <a:spcPts val="500"/>
              </a:spcBef>
              <a:spcAft>
                <a:spcPts val="0"/>
              </a:spcAft>
              <a:buSzPts val="1200"/>
              <a:tabLst>
                <a:tab pos="797560" algn="l"/>
              </a:tabLst>
            </a:pPr>
            <a:r>
              <a:rPr lang="en-US" sz="1600" b="1" u="none" strike="noStrike" dirty="0">
                <a:effectLst/>
                <a:uFill>
                  <a:solidFill>
                    <a:srgbClr val="000000"/>
                  </a:solidFill>
                </a:uFill>
                <a:latin typeface="Arial" panose="020B0604020202020204" pitchFamily="34" charset="0"/>
                <a:ea typeface="Arial MT"/>
                <a:cs typeface="Arial MT"/>
              </a:rPr>
              <a:t>(ii</a:t>
            </a:r>
            <a:r>
              <a:rPr lang="en-US" sz="1600" b="1" u="none" strike="noStrike" dirty="0">
                <a:effectLst/>
                <a:uFill>
                  <a:solidFill>
                    <a:srgbClr val="000000"/>
                  </a:solidFill>
                </a:uFill>
                <a:latin typeface="+mn-lt"/>
                <a:ea typeface="Arial MT"/>
                <a:cs typeface="Arial MT"/>
              </a:rPr>
              <a:t>)       Electrolytic</a:t>
            </a:r>
            <a:r>
              <a:rPr lang="en-US" sz="1600" b="1" u="none" strike="noStrike" spc="-30" dirty="0">
                <a:effectLst/>
                <a:uFill>
                  <a:solidFill>
                    <a:srgbClr val="000000"/>
                  </a:solidFill>
                </a:uFill>
                <a:latin typeface="+mn-lt"/>
                <a:ea typeface="Arial MT"/>
                <a:cs typeface="Arial MT"/>
              </a:rPr>
              <a:t> </a:t>
            </a:r>
            <a:r>
              <a:rPr lang="en-US" sz="1600" b="1" u="none" strike="noStrike" dirty="0" err="1">
                <a:effectLst/>
                <a:uFill>
                  <a:solidFill>
                    <a:srgbClr val="000000"/>
                  </a:solidFill>
                </a:uFill>
                <a:latin typeface="+mn-lt"/>
                <a:ea typeface="Arial MT"/>
                <a:cs typeface="Arial MT"/>
              </a:rPr>
              <a:t>conductance:</a:t>
            </a:r>
            <a:r>
              <a:rPr lang="en-US" sz="1600" dirty="0" err="1">
                <a:effectLst/>
                <a:latin typeface="+mn-lt"/>
                <a:ea typeface="Arial MT"/>
                <a:cs typeface="Arial MT"/>
              </a:rPr>
              <a:t>The</a:t>
            </a:r>
            <a:r>
              <a:rPr lang="en-US" sz="1600" spc="-80" dirty="0">
                <a:effectLst/>
                <a:latin typeface="+mn-lt"/>
                <a:ea typeface="Arial MT"/>
                <a:cs typeface="Arial MT"/>
              </a:rPr>
              <a:t> </a:t>
            </a:r>
            <a:r>
              <a:rPr lang="en-US" sz="1600" dirty="0">
                <a:effectLst/>
                <a:latin typeface="+mn-lt"/>
                <a:ea typeface="Arial MT"/>
                <a:cs typeface="Arial MT"/>
              </a:rPr>
              <a:t>conductance</a:t>
            </a:r>
            <a:r>
              <a:rPr lang="en-US" sz="1600" spc="-80" dirty="0">
                <a:effectLst/>
                <a:latin typeface="+mn-lt"/>
                <a:ea typeface="Arial MT"/>
                <a:cs typeface="Arial MT"/>
              </a:rPr>
              <a:t> </a:t>
            </a:r>
            <a:r>
              <a:rPr lang="en-US" sz="1600" dirty="0">
                <a:effectLst/>
                <a:latin typeface="+mn-lt"/>
                <a:ea typeface="Arial MT"/>
                <a:cs typeface="Arial MT"/>
              </a:rPr>
              <a:t>of</a:t>
            </a:r>
            <a:r>
              <a:rPr lang="en-US" sz="1600" spc="-90" dirty="0">
                <a:effectLst/>
                <a:latin typeface="+mn-lt"/>
                <a:ea typeface="Arial MT"/>
                <a:cs typeface="Arial MT"/>
              </a:rPr>
              <a:t> </a:t>
            </a:r>
            <a:r>
              <a:rPr lang="en-US" sz="1600" dirty="0">
                <a:effectLst/>
                <a:latin typeface="+mn-lt"/>
                <a:ea typeface="Arial MT"/>
                <a:cs typeface="Arial MT"/>
              </a:rPr>
              <a:t>electricity</a:t>
            </a:r>
            <a:r>
              <a:rPr lang="en-US" sz="1600" spc="-85" dirty="0">
                <a:effectLst/>
                <a:latin typeface="+mn-lt"/>
                <a:ea typeface="Arial MT"/>
                <a:cs typeface="Arial MT"/>
              </a:rPr>
              <a:t> </a:t>
            </a:r>
            <a:r>
              <a:rPr lang="en-US" sz="1600" dirty="0">
                <a:effectLst/>
                <a:latin typeface="+mn-lt"/>
                <a:ea typeface="Arial MT"/>
                <a:cs typeface="Arial MT"/>
              </a:rPr>
              <a:t>by</a:t>
            </a:r>
            <a:r>
              <a:rPr lang="en-US" sz="1600" spc="-80" dirty="0">
                <a:effectLst/>
                <a:latin typeface="+mn-lt"/>
                <a:ea typeface="Arial MT"/>
                <a:cs typeface="Arial MT"/>
              </a:rPr>
              <a:t> </a:t>
            </a:r>
            <a:r>
              <a:rPr lang="en-US" sz="1600" dirty="0">
                <a:effectLst/>
                <a:latin typeface="+mn-lt"/>
                <a:ea typeface="Arial MT"/>
                <a:cs typeface="Arial MT"/>
              </a:rPr>
              <a:t>ions</a:t>
            </a:r>
            <a:r>
              <a:rPr lang="en-US" sz="1600" spc="-85" dirty="0">
                <a:effectLst/>
                <a:latin typeface="+mn-lt"/>
                <a:ea typeface="Arial MT"/>
                <a:cs typeface="Arial MT"/>
              </a:rPr>
              <a:t> </a:t>
            </a:r>
            <a:r>
              <a:rPr lang="en-US" sz="1600" dirty="0">
                <a:effectLst/>
                <a:latin typeface="+mn-lt"/>
                <a:ea typeface="Arial MT"/>
                <a:cs typeface="Arial MT"/>
              </a:rPr>
              <a:t>present</a:t>
            </a:r>
            <a:r>
              <a:rPr lang="en-US" sz="1600" spc="-90" dirty="0">
                <a:effectLst/>
                <a:latin typeface="+mn-lt"/>
                <a:ea typeface="Arial MT"/>
                <a:cs typeface="Arial MT"/>
              </a:rPr>
              <a:t> </a:t>
            </a:r>
            <a:r>
              <a:rPr lang="en-US" sz="1600" dirty="0">
                <a:effectLst/>
                <a:latin typeface="+mn-lt"/>
                <a:ea typeface="Arial MT"/>
                <a:cs typeface="Arial MT"/>
              </a:rPr>
              <a:t>in</a:t>
            </a:r>
            <a:r>
              <a:rPr lang="en-US" sz="1600" spc="-80" dirty="0">
                <a:effectLst/>
                <a:latin typeface="+mn-lt"/>
                <a:ea typeface="Arial MT"/>
                <a:cs typeface="Arial MT"/>
              </a:rPr>
              <a:t> </a:t>
            </a:r>
            <a:r>
              <a:rPr lang="en-US" sz="1600" dirty="0">
                <a:effectLst/>
                <a:latin typeface="+mn-lt"/>
                <a:ea typeface="Arial MT"/>
                <a:cs typeface="Arial MT"/>
              </a:rPr>
              <a:t>the</a:t>
            </a:r>
            <a:r>
              <a:rPr lang="en-US" sz="1600" spc="-80" dirty="0">
                <a:effectLst/>
                <a:latin typeface="+mn-lt"/>
                <a:ea typeface="Arial MT"/>
                <a:cs typeface="Arial MT"/>
              </a:rPr>
              <a:t> </a:t>
            </a:r>
            <a:r>
              <a:rPr lang="en-US" sz="1600" dirty="0">
                <a:effectLst/>
                <a:latin typeface="+mn-lt"/>
                <a:ea typeface="Arial MT"/>
                <a:cs typeface="Arial MT"/>
              </a:rPr>
              <a:t>solutions</a:t>
            </a:r>
            <a:r>
              <a:rPr lang="en-US" sz="1600" spc="-80" dirty="0">
                <a:effectLst/>
                <a:latin typeface="+mn-lt"/>
                <a:ea typeface="Arial MT"/>
                <a:cs typeface="Arial MT"/>
              </a:rPr>
              <a:t> </a:t>
            </a:r>
            <a:r>
              <a:rPr lang="en-US" sz="1600" dirty="0">
                <a:effectLst/>
                <a:latin typeface="+mn-lt"/>
                <a:ea typeface="Arial MT"/>
                <a:cs typeface="Arial MT"/>
              </a:rPr>
              <a:t>is</a:t>
            </a:r>
            <a:r>
              <a:rPr lang="en-US" sz="1600" spc="-85" dirty="0">
                <a:effectLst/>
                <a:latin typeface="+mn-lt"/>
                <a:ea typeface="Arial MT"/>
                <a:cs typeface="Arial MT"/>
              </a:rPr>
              <a:t> </a:t>
            </a:r>
            <a:r>
              <a:rPr lang="en-US" sz="1600" dirty="0">
                <a:effectLst/>
                <a:latin typeface="+mn-lt"/>
                <a:ea typeface="Arial MT"/>
                <a:cs typeface="Arial MT"/>
              </a:rPr>
              <a:t>called</a:t>
            </a:r>
            <a:r>
              <a:rPr lang="en-US" sz="1600" spc="-75" dirty="0">
                <a:effectLst/>
                <a:latin typeface="+mn-lt"/>
                <a:ea typeface="Arial MT"/>
                <a:cs typeface="Arial MT"/>
              </a:rPr>
              <a:t> </a:t>
            </a:r>
            <a:r>
              <a:rPr lang="en-US" sz="1600" dirty="0">
                <a:effectLst/>
                <a:latin typeface="+mn-lt"/>
                <a:ea typeface="Arial MT"/>
                <a:cs typeface="Arial MT"/>
              </a:rPr>
              <a:t>electrolytic</a:t>
            </a:r>
            <a:r>
              <a:rPr lang="en-US" sz="1600" spc="-85" dirty="0">
                <a:effectLst/>
                <a:latin typeface="+mn-lt"/>
                <a:ea typeface="Arial MT"/>
                <a:cs typeface="Arial MT"/>
              </a:rPr>
              <a:t> </a:t>
            </a:r>
            <a:r>
              <a:rPr lang="en-US" sz="1600" dirty="0">
                <a:effectLst/>
                <a:latin typeface="+mn-lt"/>
                <a:ea typeface="Arial MT"/>
                <a:cs typeface="Arial MT"/>
              </a:rPr>
              <a:t>or</a:t>
            </a:r>
            <a:r>
              <a:rPr lang="en-US" sz="1600" spc="-80" dirty="0">
                <a:effectLst/>
                <a:latin typeface="+mn-lt"/>
                <a:ea typeface="Arial MT"/>
                <a:cs typeface="Arial MT"/>
              </a:rPr>
              <a:t> </a:t>
            </a:r>
            <a:r>
              <a:rPr lang="en-US" sz="1600" dirty="0">
                <a:effectLst/>
                <a:latin typeface="+mn-lt"/>
                <a:ea typeface="Arial MT"/>
                <a:cs typeface="Arial MT"/>
              </a:rPr>
              <a:t>ionic</a:t>
            </a:r>
            <a:r>
              <a:rPr lang="en-US" sz="1600" spc="-325" dirty="0">
                <a:effectLst/>
                <a:latin typeface="+mn-lt"/>
                <a:ea typeface="Arial MT"/>
                <a:cs typeface="Arial MT"/>
              </a:rPr>
              <a:t> </a:t>
            </a:r>
            <a:r>
              <a:rPr lang="en-US" sz="1600" dirty="0">
                <a:effectLst/>
                <a:latin typeface="+mn-lt"/>
                <a:ea typeface="Arial MT"/>
                <a:cs typeface="Arial MT"/>
              </a:rPr>
              <a:t>conductance.</a:t>
            </a:r>
            <a:r>
              <a:rPr lang="en-US" sz="1600" spc="-25" dirty="0">
                <a:effectLst/>
                <a:latin typeface="+mn-lt"/>
                <a:ea typeface="Arial MT"/>
                <a:cs typeface="Arial MT"/>
              </a:rPr>
              <a:t> </a:t>
            </a:r>
            <a:r>
              <a:rPr lang="en-US" sz="1600" dirty="0">
                <a:effectLst/>
                <a:latin typeface="+mn-lt"/>
                <a:ea typeface="Arial MT"/>
                <a:cs typeface="Arial MT"/>
              </a:rPr>
              <a:t>The</a:t>
            </a:r>
            <a:r>
              <a:rPr lang="en-US" sz="1600" spc="-5" dirty="0">
                <a:effectLst/>
                <a:latin typeface="+mn-lt"/>
                <a:ea typeface="Arial MT"/>
                <a:cs typeface="Arial MT"/>
              </a:rPr>
              <a:t> </a:t>
            </a:r>
            <a:r>
              <a:rPr lang="en-US" sz="1600" dirty="0">
                <a:effectLst/>
                <a:latin typeface="+mn-lt"/>
                <a:ea typeface="Arial MT"/>
                <a:cs typeface="Arial MT"/>
              </a:rPr>
              <a:t>electrolytic</a:t>
            </a:r>
            <a:r>
              <a:rPr lang="en-US" sz="1600" spc="-10" dirty="0">
                <a:effectLst/>
                <a:latin typeface="+mn-lt"/>
                <a:ea typeface="Arial MT"/>
                <a:cs typeface="Arial MT"/>
              </a:rPr>
              <a:t> </a:t>
            </a:r>
            <a:r>
              <a:rPr lang="en-US" sz="1600" dirty="0">
                <a:effectLst/>
                <a:latin typeface="+mn-lt"/>
                <a:ea typeface="Arial MT"/>
                <a:cs typeface="Arial MT"/>
              </a:rPr>
              <a:t>conductance</a:t>
            </a:r>
            <a:r>
              <a:rPr lang="en-US" sz="1600" spc="-5" dirty="0">
                <a:effectLst/>
                <a:latin typeface="+mn-lt"/>
                <a:ea typeface="Arial MT"/>
                <a:cs typeface="Arial MT"/>
              </a:rPr>
              <a:t> </a:t>
            </a:r>
            <a:r>
              <a:rPr lang="en-US" sz="1600" dirty="0">
                <a:effectLst/>
                <a:latin typeface="+mn-lt"/>
                <a:ea typeface="Arial MT"/>
                <a:cs typeface="Arial MT"/>
              </a:rPr>
              <a:t>depends</a:t>
            </a:r>
            <a:r>
              <a:rPr lang="en-US" sz="1600" spc="-10" dirty="0">
                <a:effectLst/>
                <a:latin typeface="+mn-lt"/>
                <a:ea typeface="Arial MT"/>
                <a:cs typeface="Arial MT"/>
              </a:rPr>
              <a:t> </a:t>
            </a:r>
            <a:r>
              <a:rPr lang="en-US" sz="1600" dirty="0">
                <a:effectLst/>
                <a:latin typeface="+mn-lt"/>
                <a:ea typeface="Arial MT"/>
                <a:cs typeface="Arial MT"/>
              </a:rPr>
              <a:t>on:</a:t>
            </a:r>
            <a:endParaRPr lang="en-IN" sz="1600" dirty="0">
              <a:effectLst/>
              <a:latin typeface="+mn-lt"/>
              <a:ea typeface="Arial MT"/>
              <a:cs typeface="Arial MT"/>
            </a:endParaRPr>
          </a:p>
          <a:p>
            <a:pPr marL="742950" lvl="1" indent="-285750">
              <a:lnSpc>
                <a:spcPts val="1460"/>
              </a:lnSpc>
              <a:spcBef>
                <a:spcPts val="970"/>
              </a:spcBef>
              <a:spcAft>
                <a:spcPts val="0"/>
              </a:spcAft>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The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nature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2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the electrolyte.</a:t>
            </a:r>
            <a:endParaRPr lang="en-IN" sz="1600" dirty="0">
              <a:effectLst/>
              <a:latin typeface="+mn-lt"/>
              <a:ea typeface="Symbol" panose="05050102010706020507" pitchFamily="18" charset="2"/>
              <a:cs typeface="Symbol" panose="05050102010706020507" pitchFamily="18" charset="2"/>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Size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2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ions</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produced</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and</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their</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solvation.</a:t>
            </a:r>
            <a:endParaRPr lang="en-IN" sz="1600" dirty="0">
              <a:effectLst/>
              <a:latin typeface="+mn-lt"/>
              <a:ea typeface="Symbol" panose="05050102010706020507" pitchFamily="18" charset="2"/>
              <a:cs typeface="Symbol" panose="05050102010706020507" pitchFamily="18" charset="2"/>
            </a:endParaRPr>
          </a:p>
          <a:p>
            <a:pPr marL="742950" lvl="1" indent="-285750">
              <a:lnSpc>
                <a:spcPts val="1460"/>
              </a:lnSpc>
              <a:spcBef>
                <a:spcPts val="5"/>
              </a:spcBef>
              <a:spcAft>
                <a:spcPts val="0"/>
              </a:spcAft>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The nature of</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solvent.</a:t>
            </a:r>
            <a:endParaRPr lang="en-IN" sz="1600" dirty="0">
              <a:effectLst/>
              <a:latin typeface="+mn-lt"/>
              <a:ea typeface="Symbol" panose="05050102010706020507" pitchFamily="18" charset="2"/>
              <a:cs typeface="Symbol" panose="05050102010706020507" pitchFamily="18" charset="2"/>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Concentration</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2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the</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electrolyte.</a:t>
            </a:r>
            <a:endParaRPr lang="en-IN" sz="1600" dirty="0">
              <a:effectLst/>
              <a:latin typeface="+mn-lt"/>
              <a:ea typeface="Symbol" panose="05050102010706020507" pitchFamily="18" charset="2"/>
              <a:cs typeface="Symbol" panose="05050102010706020507" pitchFamily="18" charset="2"/>
            </a:endParaRPr>
          </a:p>
          <a:p>
            <a:pPr marL="742950" lvl="1" indent="-285750">
              <a:spcBef>
                <a:spcPts val="5"/>
              </a:spcBef>
              <a:spcAft>
                <a:spcPts val="0"/>
              </a:spcAft>
              <a:buSzPts val="1200"/>
              <a:buFont typeface="Wingdings" panose="05000000000000000000" pitchFamily="2" charset="2"/>
              <a:buChar char="Ø"/>
              <a:tabLst>
                <a:tab pos="1171575" algn="l"/>
                <a:tab pos="1172210" algn="l"/>
              </a:tabLst>
            </a:pPr>
            <a:r>
              <a:rPr lang="en-US" sz="1600" dirty="0">
                <a:effectLst/>
                <a:latin typeface="+mn-lt"/>
                <a:ea typeface="Symbol" panose="05050102010706020507" pitchFamily="18" charset="2"/>
                <a:cs typeface="Symbol" panose="05050102010706020507" pitchFamily="18" charset="2"/>
              </a:rPr>
              <a:t>Temperature.</a:t>
            </a:r>
            <a:endParaRPr lang="en-IN" sz="1600" dirty="0">
              <a:latin typeface="+mn-lt"/>
              <a:ea typeface="Symbol" panose="05050102010706020507" pitchFamily="18" charset="2"/>
              <a:cs typeface="Symbol" panose="05050102010706020507" pitchFamily="18" charset="2"/>
            </a:endParaRPr>
          </a:p>
          <a:p>
            <a:pPr lvl="1">
              <a:spcBef>
                <a:spcPts val="5"/>
              </a:spcBef>
              <a:spcAft>
                <a:spcPts val="0"/>
              </a:spcAft>
              <a:buSzPts val="1200"/>
              <a:tabLst>
                <a:tab pos="1171575" algn="l"/>
                <a:tab pos="1172210" algn="l"/>
              </a:tabLst>
            </a:pPr>
            <a:r>
              <a:rPr lang="en-US" sz="1600" dirty="0">
                <a:effectLst/>
                <a:latin typeface="+mn-lt"/>
                <a:ea typeface="Arial MT"/>
                <a:cs typeface="Arial MT"/>
              </a:rPr>
              <a:t>The</a:t>
            </a:r>
            <a:r>
              <a:rPr lang="en-US" sz="1600" spc="-20" dirty="0">
                <a:effectLst/>
                <a:latin typeface="+mn-lt"/>
                <a:ea typeface="Arial MT"/>
                <a:cs typeface="Arial MT"/>
              </a:rPr>
              <a:t> </a:t>
            </a:r>
            <a:r>
              <a:rPr lang="en-US" sz="1600" dirty="0">
                <a:effectLst/>
                <a:latin typeface="+mn-lt"/>
                <a:ea typeface="Arial MT"/>
                <a:cs typeface="Arial MT"/>
              </a:rPr>
              <a:t>electrolytic</a:t>
            </a:r>
            <a:r>
              <a:rPr lang="en-US" sz="1600" spc="-20" dirty="0">
                <a:effectLst/>
                <a:latin typeface="+mn-lt"/>
                <a:ea typeface="Arial MT"/>
                <a:cs typeface="Arial MT"/>
              </a:rPr>
              <a:t> </a:t>
            </a:r>
            <a:r>
              <a:rPr lang="en-US" sz="1600" dirty="0">
                <a:effectLst/>
                <a:latin typeface="+mn-lt"/>
                <a:ea typeface="Arial MT"/>
                <a:cs typeface="Arial MT"/>
              </a:rPr>
              <a:t>conductance</a:t>
            </a:r>
            <a:r>
              <a:rPr lang="en-US" sz="1600" spc="-15" dirty="0">
                <a:effectLst/>
                <a:latin typeface="+mn-lt"/>
                <a:ea typeface="Arial MT"/>
                <a:cs typeface="Arial MT"/>
              </a:rPr>
              <a:t> </a:t>
            </a:r>
            <a:r>
              <a:rPr lang="en-US" sz="1600" dirty="0">
                <a:effectLst/>
                <a:latin typeface="+mn-lt"/>
                <a:ea typeface="Arial MT"/>
                <a:cs typeface="Arial MT"/>
              </a:rPr>
              <a:t>increases</a:t>
            </a:r>
            <a:r>
              <a:rPr lang="en-US" sz="1600" spc="-20" dirty="0">
                <a:effectLst/>
                <a:latin typeface="+mn-lt"/>
                <a:ea typeface="Arial MT"/>
                <a:cs typeface="Arial MT"/>
              </a:rPr>
              <a:t> </a:t>
            </a:r>
            <a:r>
              <a:rPr lang="en-US" sz="1600" dirty="0">
                <a:effectLst/>
                <a:latin typeface="+mn-lt"/>
                <a:ea typeface="Arial MT"/>
                <a:cs typeface="Arial MT"/>
              </a:rPr>
              <a:t>with</a:t>
            </a:r>
            <a:r>
              <a:rPr lang="en-US" sz="1600" spc="-15" dirty="0">
                <a:effectLst/>
                <a:latin typeface="+mn-lt"/>
                <a:ea typeface="Arial MT"/>
                <a:cs typeface="Arial MT"/>
              </a:rPr>
              <a:t> </a:t>
            </a:r>
            <a:r>
              <a:rPr lang="en-US" sz="1600" dirty="0">
                <a:effectLst/>
                <a:latin typeface="+mn-lt"/>
                <a:ea typeface="Arial MT"/>
                <a:cs typeface="Arial MT"/>
              </a:rPr>
              <a:t>the</a:t>
            </a:r>
            <a:r>
              <a:rPr lang="en-US" sz="1600" spc="-40" dirty="0">
                <a:effectLst/>
                <a:latin typeface="+mn-lt"/>
                <a:ea typeface="Arial MT"/>
                <a:cs typeface="Arial MT"/>
              </a:rPr>
              <a:t> </a:t>
            </a:r>
            <a:r>
              <a:rPr lang="en-US" sz="1600" dirty="0">
                <a:effectLst/>
                <a:latin typeface="+mn-lt"/>
                <a:ea typeface="Arial MT"/>
                <a:cs typeface="Arial MT"/>
              </a:rPr>
              <a:t>increase</a:t>
            </a:r>
            <a:r>
              <a:rPr lang="en-US" sz="1600" spc="-20" dirty="0">
                <a:effectLst/>
                <a:latin typeface="+mn-lt"/>
                <a:ea typeface="Arial MT"/>
                <a:cs typeface="Arial MT"/>
              </a:rPr>
              <a:t> </a:t>
            </a:r>
            <a:r>
              <a:rPr lang="en-US" sz="1600" dirty="0">
                <a:effectLst/>
                <a:latin typeface="+mn-lt"/>
                <a:ea typeface="Arial MT"/>
                <a:cs typeface="Arial MT"/>
              </a:rPr>
              <a:t>in</a:t>
            </a:r>
            <a:r>
              <a:rPr lang="en-US" sz="1600" spc="25" dirty="0">
                <a:effectLst/>
                <a:latin typeface="+mn-lt"/>
                <a:ea typeface="Arial MT"/>
                <a:cs typeface="Arial MT"/>
              </a:rPr>
              <a:t> </a:t>
            </a:r>
            <a:r>
              <a:rPr lang="en-US" sz="1600" dirty="0">
                <a:effectLst/>
                <a:latin typeface="+mn-lt"/>
                <a:ea typeface="Arial MT"/>
                <a:cs typeface="Arial MT"/>
              </a:rPr>
              <a:t>temperature</a:t>
            </a:r>
            <a:r>
              <a:rPr lang="en-US" sz="1600" spc="-15" dirty="0">
                <a:effectLst/>
                <a:latin typeface="+mn-lt"/>
                <a:ea typeface="Arial MT"/>
                <a:cs typeface="Arial MT"/>
              </a:rPr>
              <a:t> </a:t>
            </a:r>
            <a:r>
              <a:rPr lang="en-US" sz="1600" dirty="0">
                <a:effectLst/>
                <a:latin typeface="+mn-lt"/>
                <a:ea typeface="Arial MT"/>
                <a:cs typeface="Arial MT"/>
              </a:rPr>
              <a:t>due</a:t>
            </a:r>
            <a:r>
              <a:rPr lang="en-US" sz="1600" spc="-20" dirty="0">
                <a:effectLst/>
                <a:latin typeface="+mn-lt"/>
                <a:ea typeface="Arial MT"/>
                <a:cs typeface="Arial MT"/>
              </a:rPr>
              <a:t> </a:t>
            </a:r>
            <a:r>
              <a:rPr lang="en-US" sz="1600" dirty="0">
                <a:effectLst/>
                <a:latin typeface="+mn-lt"/>
                <a:ea typeface="Arial MT"/>
                <a:cs typeface="Arial MT"/>
              </a:rPr>
              <a:t>to</a:t>
            </a:r>
            <a:r>
              <a:rPr lang="en-US" sz="1600" spc="-15" dirty="0">
                <a:effectLst/>
                <a:latin typeface="+mn-lt"/>
                <a:ea typeface="Arial MT"/>
                <a:cs typeface="Arial MT"/>
              </a:rPr>
              <a:t> </a:t>
            </a:r>
            <a:r>
              <a:rPr lang="en-US" sz="1600" dirty="0">
                <a:effectLst/>
                <a:latin typeface="+mn-lt"/>
                <a:ea typeface="Arial MT"/>
                <a:cs typeface="Arial MT"/>
              </a:rPr>
              <a:t>increase</a:t>
            </a:r>
            <a:r>
              <a:rPr lang="en-US" sz="1600" spc="-320" dirty="0">
                <a:effectLst/>
                <a:latin typeface="+mn-lt"/>
                <a:ea typeface="Arial MT"/>
                <a:cs typeface="Arial MT"/>
              </a:rPr>
              <a:t> </a:t>
            </a:r>
            <a:r>
              <a:rPr lang="en-US" sz="1600" dirty="0">
                <a:effectLst/>
                <a:latin typeface="+mn-lt"/>
                <a:ea typeface="Arial MT"/>
                <a:cs typeface="Arial MT"/>
              </a:rPr>
              <a:t>in</a:t>
            </a:r>
            <a:r>
              <a:rPr lang="en-US" sz="1600" spc="-10" dirty="0">
                <a:effectLst/>
                <a:latin typeface="+mn-lt"/>
                <a:ea typeface="Arial MT"/>
                <a:cs typeface="Arial MT"/>
              </a:rPr>
              <a:t> </a:t>
            </a:r>
            <a:r>
              <a:rPr lang="en-US" sz="1600" dirty="0">
                <a:effectLst/>
                <a:latin typeface="+mn-lt"/>
                <a:ea typeface="Arial MT"/>
                <a:cs typeface="Arial MT"/>
              </a:rPr>
              <a:t>dissociation</a:t>
            </a:r>
            <a:r>
              <a:rPr lang="en-US" sz="1600" spc="-5" dirty="0">
                <a:effectLst/>
                <a:latin typeface="+mn-lt"/>
                <a:ea typeface="Arial MT"/>
                <a:cs typeface="Arial MT"/>
              </a:rPr>
              <a:t> </a:t>
            </a:r>
            <a:r>
              <a:rPr lang="en-US" sz="1600" dirty="0">
                <a:effectLst/>
                <a:latin typeface="+mn-lt"/>
                <a:ea typeface="Arial MT"/>
                <a:cs typeface="Arial MT"/>
              </a:rPr>
              <a:t>or</a:t>
            </a:r>
            <a:r>
              <a:rPr lang="en-US" sz="1600" spc="-10" dirty="0">
                <a:effectLst/>
                <a:latin typeface="+mn-lt"/>
                <a:ea typeface="Arial MT"/>
                <a:cs typeface="Arial MT"/>
              </a:rPr>
              <a:t> </a:t>
            </a:r>
            <a:r>
              <a:rPr lang="en-US" sz="1600" dirty="0">
                <a:effectLst/>
                <a:latin typeface="+mn-lt"/>
                <a:ea typeface="Arial MT"/>
                <a:cs typeface="Arial MT"/>
              </a:rPr>
              <a:t>decrease</a:t>
            </a:r>
            <a:r>
              <a:rPr lang="en-US" sz="1600" spc="-5" dirty="0">
                <a:effectLst/>
                <a:latin typeface="+mn-lt"/>
                <a:ea typeface="Arial MT"/>
                <a:cs typeface="Arial MT"/>
              </a:rPr>
              <a:t> </a:t>
            </a:r>
            <a:r>
              <a:rPr lang="en-US" sz="1600" dirty="0">
                <a:effectLst/>
                <a:latin typeface="+mn-lt"/>
                <a:ea typeface="Arial MT"/>
                <a:cs typeface="Arial MT"/>
              </a:rPr>
              <a:t>in</a:t>
            </a:r>
            <a:r>
              <a:rPr lang="en-US" sz="1600" spc="-5" dirty="0">
                <a:effectLst/>
                <a:latin typeface="+mn-lt"/>
                <a:ea typeface="Arial MT"/>
                <a:cs typeface="Arial MT"/>
              </a:rPr>
              <a:t> </a:t>
            </a:r>
            <a:r>
              <a:rPr lang="en-US" sz="1600" dirty="0">
                <a:effectLst/>
                <a:latin typeface="+mn-lt"/>
                <a:ea typeface="Arial MT"/>
                <a:cs typeface="Arial MT"/>
              </a:rPr>
              <a:t>ionic</a:t>
            </a:r>
            <a:r>
              <a:rPr lang="en-US" sz="1600" spc="-10" dirty="0">
                <a:effectLst/>
                <a:latin typeface="+mn-lt"/>
                <a:ea typeface="Arial MT"/>
                <a:cs typeface="Arial MT"/>
              </a:rPr>
              <a:t> </a:t>
            </a:r>
            <a:r>
              <a:rPr lang="en-US" sz="1600" dirty="0">
                <a:effectLst/>
                <a:latin typeface="+mn-lt"/>
                <a:ea typeface="Arial MT"/>
                <a:cs typeface="Arial MT"/>
              </a:rPr>
              <a:t>attraction.</a:t>
            </a:r>
            <a:endParaRPr lang="en-IN" sz="1600" dirty="0">
              <a:latin typeface="+mn-lt"/>
              <a:ea typeface="Arial MT"/>
              <a:cs typeface="Arial MT"/>
            </a:endParaRPr>
          </a:p>
          <a:p>
            <a:pPr marL="742950" lvl="1" indent="-285750">
              <a:spcBef>
                <a:spcPts val="5"/>
              </a:spcBef>
              <a:spcAft>
                <a:spcPts val="0"/>
              </a:spcAft>
              <a:buSzPts val="1200"/>
              <a:buFont typeface="Wingdings" panose="05000000000000000000" pitchFamily="2" charset="2"/>
              <a:buChar char="Ø"/>
              <a:tabLst>
                <a:tab pos="1171575" algn="l"/>
                <a:tab pos="1172210" algn="l"/>
              </a:tabLst>
            </a:pPr>
            <a:r>
              <a:rPr lang="en-US" sz="1600" b="1" u="heavy" dirty="0">
                <a:effectLst/>
                <a:uFill>
                  <a:solidFill>
                    <a:srgbClr val="000000"/>
                  </a:solidFill>
                </a:uFill>
                <a:latin typeface="+mn-lt"/>
                <a:ea typeface="Arial" panose="020B0604020202020204" pitchFamily="34" charset="0"/>
              </a:rPr>
              <a:t>Measurement</a:t>
            </a:r>
            <a:r>
              <a:rPr lang="en-US" sz="1600" b="1" u="heavy" spc="-25"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of</a:t>
            </a:r>
            <a:r>
              <a:rPr lang="en-US" sz="1600" b="1" u="heavy" spc="-10"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Electrolytic</a:t>
            </a:r>
            <a:r>
              <a:rPr lang="en-US" sz="1600" b="1" u="heavy" spc="-20"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conductance:</a:t>
            </a:r>
            <a:r>
              <a:rPr lang="en-IN" sz="1600" b="1" u="sng" dirty="0">
                <a:uFill>
                  <a:solidFill>
                    <a:srgbClr val="000000"/>
                  </a:solidFill>
                </a:uFill>
                <a:latin typeface="+mn-lt"/>
                <a:ea typeface="Arial" panose="020B0604020202020204" pitchFamily="34" charset="0"/>
              </a:rPr>
              <a:t> </a:t>
            </a:r>
            <a:r>
              <a:rPr lang="en-US" sz="1600" dirty="0">
                <a:effectLst/>
                <a:latin typeface="+mn-lt"/>
                <a:ea typeface="Arial MT"/>
                <a:cs typeface="Arial MT"/>
              </a:rPr>
              <a:t>For</a:t>
            </a:r>
            <a:r>
              <a:rPr lang="en-US" sz="1600" spc="-15" dirty="0">
                <a:effectLst/>
                <a:latin typeface="+mn-lt"/>
                <a:ea typeface="Arial MT"/>
                <a:cs typeface="Arial MT"/>
              </a:rPr>
              <a:t> </a:t>
            </a:r>
            <a:r>
              <a:rPr lang="en-US" sz="1600" dirty="0">
                <a:effectLst/>
                <a:latin typeface="+mn-lt"/>
                <a:ea typeface="Arial MT"/>
                <a:cs typeface="Arial MT"/>
              </a:rPr>
              <a:t>the</a:t>
            </a:r>
            <a:r>
              <a:rPr lang="en-US" sz="1600" spc="-5" dirty="0">
                <a:effectLst/>
                <a:latin typeface="+mn-lt"/>
                <a:ea typeface="Arial MT"/>
                <a:cs typeface="Arial MT"/>
              </a:rPr>
              <a:t> </a:t>
            </a:r>
            <a:r>
              <a:rPr lang="en-US" sz="1600" dirty="0">
                <a:effectLst/>
                <a:latin typeface="+mn-lt"/>
                <a:ea typeface="Arial MT"/>
                <a:cs typeface="Arial MT"/>
              </a:rPr>
              <a:t>measurement</a:t>
            </a:r>
            <a:r>
              <a:rPr lang="en-US" sz="1600" spc="-20"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ionic</a:t>
            </a:r>
            <a:r>
              <a:rPr lang="en-US" sz="1600" spc="-15" dirty="0">
                <a:effectLst/>
                <a:latin typeface="+mn-lt"/>
                <a:ea typeface="Arial MT"/>
                <a:cs typeface="Arial MT"/>
              </a:rPr>
              <a:t> </a:t>
            </a:r>
            <a:r>
              <a:rPr lang="en-US" sz="1600" dirty="0">
                <a:effectLst/>
                <a:latin typeface="+mn-lt"/>
                <a:ea typeface="Arial MT"/>
                <a:cs typeface="Arial MT"/>
              </a:rPr>
              <a:t>or</a:t>
            </a:r>
            <a:r>
              <a:rPr lang="en-US" sz="1600" spc="-10" dirty="0">
                <a:effectLst/>
                <a:latin typeface="+mn-lt"/>
                <a:ea typeface="Arial MT"/>
                <a:cs typeface="Arial MT"/>
              </a:rPr>
              <a:t> </a:t>
            </a:r>
            <a:r>
              <a:rPr lang="en-US" sz="1600" dirty="0">
                <a:effectLst/>
                <a:latin typeface="+mn-lt"/>
                <a:ea typeface="Arial MT"/>
                <a:cs typeface="Arial MT"/>
              </a:rPr>
              <a:t>electrolytic</a:t>
            </a:r>
            <a:r>
              <a:rPr lang="en-US" sz="1600" spc="-10" dirty="0">
                <a:effectLst/>
                <a:latin typeface="+mn-lt"/>
                <a:ea typeface="Arial MT"/>
                <a:cs typeface="Arial MT"/>
              </a:rPr>
              <a:t> </a:t>
            </a:r>
            <a:r>
              <a:rPr lang="en-US" sz="1600" dirty="0">
                <a:effectLst/>
                <a:latin typeface="+mn-lt"/>
                <a:ea typeface="Arial MT"/>
                <a:cs typeface="Arial MT"/>
              </a:rPr>
              <a:t>conductance,</a:t>
            </a:r>
            <a:r>
              <a:rPr lang="en-US" sz="1600" spc="-20" dirty="0">
                <a:effectLst/>
                <a:latin typeface="+mn-lt"/>
                <a:ea typeface="Arial MT"/>
                <a:cs typeface="Arial MT"/>
              </a:rPr>
              <a:t> </a:t>
            </a:r>
            <a:r>
              <a:rPr lang="en-US" sz="1600" dirty="0">
                <a:effectLst/>
                <a:latin typeface="+mn-lt"/>
                <a:ea typeface="Arial MT"/>
                <a:cs typeface="Arial MT"/>
              </a:rPr>
              <a:t>there</a:t>
            </a:r>
            <a:r>
              <a:rPr lang="en-US" sz="1600" spc="-10" dirty="0">
                <a:effectLst/>
                <a:latin typeface="+mn-lt"/>
                <a:ea typeface="Arial MT"/>
                <a:cs typeface="Arial MT"/>
              </a:rPr>
              <a:t> </a:t>
            </a:r>
            <a:r>
              <a:rPr lang="en-US" sz="1600" dirty="0">
                <a:effectLst/>
                <a:latin typeface="+mn-lt"/>
                <a:ea typeface="Arial MT"/>
                <a:cs typeface="Arial MT"/>
              </a:rPr>
              <a:t>are</a:t>
            </a:r>
            <a:r>
              <a:rPr lang="en-US" sz="1600" spc="-5" dirty="0">
                <a:effectLst/>
                <a:latin typeface="+mn-lt"/>
                <a:ea typeface="Arial MT"/>
                <a:cs typeface="Arial MT"/>
              </a:rPr>
              <a:t> </a:t>
            </a:r>
            <a:r>
              <a:rPr lang="en-US" sz="1600" dirty="0">
                <a:effectLst/>
                <a:latin typeface="+mn-lt"/>
                <a:ea typeface="Arial MT"/>
                <a:cs typeface="Arial MT"/>
              </a:rPr>
              <a:t>two</a:t>
            </a:r>
            <a:r>
              <a:rPr lang="en-US" sz="1600" spc="-5" dirty="0">
                <a:effectLst/>
                <a:latin typeface="+mn-lt"/>
                <a:ea typeface="Arial MT"/>
                <a:cs typeface="Arial MT"/>
              </a:rPr>
              <a:t> </a:t>
            </a:r>
            <a:r>
              <a:rPr lang="en-US" sz="1600" dirty="0">
                <a:effectLst/>
                <a:latin typeface="+mn-lt"/>
                <a:ea typeface="Arial MT"/>
                <a:cs typeface="Arial MT"/>
              </a:rPr>
              <a:t>problems</a:t>
            </a:r>
            <a:r>
              <a:rPr lang="en-US" sz="1600" spc="-10" dirty="0">
                <a:effectLst/>
                <a:latin typeface="+mn-lt"/>
                <a:ea typeface="Arial MT"/>
                <a:cs typeface="Arial MT"/>
              </a:rPr>
              <a:t> </a:t>
            </a:r>
            <a:r>
              <a:rPr lang="en-US" sz="1600" dirty="0">
                <a:effectLst/>
                <a:latin typeface="+mn-lt"/>
                <a:ea typeface="Arial MT"/>
                <a:cs typeface="Arial MT"/>
              </a:rPr>
              <a:t>like:</a:t>
            </a:r>
            <a:endParaRPr lang="en-IN" sz="1600" dirty="0">
              <a:effectLst/>
              <a:latin typeface="+mn-lt"/>
              <a:ea typeface="Arial MT"/>
              <a:cs typeface="Arial MT"/>
            </a:endParaRPr>
          </a:p>
          <a:p>
            <a:pPr marL="742950" lvl="1" indent="-285750">
              <a:buSzPts val="1200"/>
              <a:buFont typeface="Symbol" panose="05050102010706020507" pitchFamily="18" charset="2"/>
              <a:buChar char=""/>
              <a:tabLst>
                <a:tab pos="1171575" algn="l"/>
                <a:tab pos="1172210" algn="l"/>
              </a:tabLst>
            </a:pPr>
            <a:r>
              <a:rPr lang="en-US" sz="1600" dirty="0">
                <a:effectLst/>
                <a:latin typeface="+mn-lt"/>
                <a:ea typeface="Symbol" panose="05050102010706020507" pitchFamily="18" charset="2"/>
                <a:cs typeface="Symbol" panose="05050102010706020507" pitchFamily="18" charset="2"/>
              </a:rPr>
              <a:t>Passing</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direct</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current</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changes</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the composition</a:t>
            </a:r>
            <a:r>
              <a:rPr lang="en-US" sz="1600" spc="-3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of</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solution.</a:t>
            </a:r>
            <a:endParaRPr lang="en-IN" sz="1600" dirty="0">
              <a:effectLst/>
              <a:latin typeface="+mn-lt"/>
              <a:ea typeface="Symbol" panose="05050102010706020507" pitchFamily="18" charset="2"/>
              <a:cs typeface="Symbol" panose="05050102010706020507" pitchFamily="18" charset="2"/>
            </a:endParaRPr>
          </a:p>
          <a:p>
            <a:pPr marL="742950" lvl="1" indent="-285750">
              <a:spcBef>
                <a:spcPts val="5"/>
              </a:spcBef>
              <a:spcAft>
                <a:spcPts val="0"/>
              </a:spcAft>
              <a:buSzPts val="1200"/>
              <a:buFont typeface="Symbol" panose="05050102010706020507" pitchFamily="18" charset="2"/>
              <a:buChar char=""/>
              <a:tabLst>
                <a:tab pos="1171575" algn="l"/>
                <a:tab pos="1172210" algn="l"/>
              </a:tabLst>
            </a:pPr>
            <a:r>
              <a:rPr lang="en-US" sz="1600" dirty="0">
                <a:effectLst/>
                <a:latin typeface="+mn-lt"/>
                <a:ea typeface="Symbol" panose="05050102010706020507" pitchFamily="18" charset="2"/>
                <a:cs typeface="Symbol" panose="05050102010706020507" pitchFamily="18" charset="2"/>
              </a:rPr>
              <a:t>The</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solution</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can’t be</a:t>
            </a:r>
            <a:r>
              <a:rPr lang="en-US" sz="1600" spc="30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connected</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to</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bridge</a:t>
            </a:r>
            <a:r>
              <a:rPr lang="en-US" sz="1600" spc="-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like a</a:t>
            </a:r>
            <a:r>
              <a:rPr lang="en-US" sz="1600" spc="-10"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metallic</a:t>
            </a:r>
            <a:r>
              <a:rPr lang="en-US" sz="1600" spc="-15" dirty="0">
                <a:effectLst/>
                <a:latin typeface="+mn-lt"/>
                <a:ea typeface="Symbol" panose="05050102010706020507" pitchFamily="18" charset="2"/>
                <a:cs typeface="Symbol" panose="05050102010706020507" pitchFamily="18" charset="2"/>
              </a:rPr>
              <a:t> </a:t>
            </a:r>
            <a:r>
              <a:rPr lang="en-US" sz="1600" dirty="0">
                <a:effectLst/>
                <a:latin typeface="+mn-lt"/>
                <a:ea typeface="Symbol" panose="05050102010706020507" pitchFamily="18" charset="2"/>
                <a:cs typeface="Symbol" panose="05050102010706020507" pitchFamily="18" charset="2"/>
              </a:rPr>
              <a:t>wire.</a:t>
            </a:r>
            <a:endParaRPr lang="en-IN" sz="1600" dirty="0">
              <a:effectLst/>
              <a:latin typeface="+mn-lt"/>
              <a:ea typeface="Symbol" panose="05050102010706020507" pitchFamily="18" charset="2"/>
              <a:cs typeface="Symbol" panose="05050102010706020507" pitchFamily="18" charset="2"/>
            </a:endParaRPr>
          </a:p>
          <a:p>
            <a:pPr marL="869950" marR="422910" indent="-285750" algn="just">
              <a:lnSpc>
                <a:spcPct val="115000"/>
              </a:lnSpc>
              <a:spcBef>
                <a:spcPts val="985"/>
              </a:spcBef>
              <a:spcAft>
                <a:spcPts val="0"/>
              </a:spcAft>
              <a:buFont typeface="Wingdings" panose="05000000000000000000" pitchFamily="2" charset="2"/>
              <a:buChar char="Ø"/>
            </a:pPr>
            <a:r>
              <a:rPr lang="en-US" sz="1600" dirty="0">
                <a:effectLst/>
                <a:latin typeface="+mn-lt"/>
                <a:ea typeface="Arial MT"/>
                <a:cs typeface="Arial MT"/>
              </a:rPr>
              <a:t>So</a:t>
            </a:r>
            <a:r>
              <a:rPr lang="en-US" sz="1600" spc="-80" dirty="0">
                <a:effectLst/>
                <a:latin typeface="+mn-lt"/>
                <a:ea typeface="Arial MT"/>
                <a:cs typeface="Arial MT"/>
              </a:rPr>
              <a:t> </a:t>
            </a:r>
            <a:r>
              <a:rPr lang="en-US" sz="1600" dirty="0">
                <a:effectLst/>
                <a:latin typeface="+mn-lt"/>
                <a:ea typeface="Arial MT"/>
                <a:cs typeface="Arial MT"/>
              </a:rPr>
              <a:t>alternating</a:t>
            </a:r>
            <a:r>
              <a:rPr lang="en-US" sz="1600" spc="-75" dirty="0">
                <a:effectLst/>
                <a:latin typeface="+mn-lt"/>
                <a:ea typeface="Arial MT"/>
                <a:cs typeface="Arial MT"/>
              </a:rPr>
              <a:t> </a:t>
            </a:r>
            <a:r>
              <a:rPr lang="en-US" sz="1600" dirty="0">
                <a:effectLst/>
                <a:latin typeface="+mn-lt"/>
                <a:ea typeface="Arial MT"/>
                <a:cs typeface="Arial MT"/>
              </a:rPr>
              <a:t>current</a:t>
            </a:r>
            <a:r>
              <a:rPr lang="en-US" sz="1600" spc="-90" dirty="0">
                <a:effectLst/>
                <a:latin typeface="+mn-lt"/>
                <a:ea typeface="Arial MT"/>
                <a:cs typeface="Arial MT"/>
              </a:rPr>
              <a:t> </a:t>
            </a:r>
            <a:r>
              <a:rPr lang="en-US" sz="1600" dirty="0">
                <a:effectLst/>
                <a:latin typeface="+mn-lt"/>
                <a:ea typeface="Arial MT"/>
                <a:cs typeface="Arial MT"/>
              </a:rPr>
              <a:t>is</a:t>
            </a:r>
            <a:r>
              <a:rPr lang="en-US" sz="1600" spc="-85" dirty="0">
                <a:effectLst/>
                <a:latin typeface="+mn-lt"/>
                <a:ea typeface="Arial MT"/>
                <a:cs typeface="Arial MT"/>
              </a:rPr>
              <a:t> </a:t>
            </a:r>
            <a:r>
              <a:rPr lang="en-US" sz="1600" dirty="0">
                <a:effectLst/>
                <a:latin typeface="+mn-lt"/>
                <a:ea typeface="Arial MT"/>
                <a:cs typeface="Arial MT"/>
              </a:rPr>
              <a:t>used</a:t>
            </a:r>
            <a:r>
              <a:rPr lang="en-US" sz="1600" spc="-75" dirty="0">
                <a:effectLst/>
                <a:latin typeface="+mn-lt"/>
                <a:ea typeface="Arial MT"/>
                <a:cs typeface="Arial MT"/>
              </a:rPr>
              <a:t> </a:t>
            </a:r>
            <a:r>
              <a:rPr lang="en-US" sz="1600" dirty="0">
                <a:effectLst/>
                <a:latin typeface="+mn-lt"/>
                <a:ea typeface="Arial MT"/>
                <a:cs typeface="Arial MT"/>
              </a:rPr>
              <a:t>for</a:t>
            </a:r>
            <a:r>
              <a:rPr lang="en-US" sz="1600" spc="-80" dirty="0">
                <a:effectLst/>
                <a:latin typeface="+mn-lt"/>
                <a:ea typeface="Arial MT"/>
                <a:cs typeface="Arial MT"/>
              </a:rPr>
              <a:t> </a:t>
            </a:r>
            <a:r>
              <a:rPr lang="en-US" sz="1600" dirty="0">
                <a:effectLst/>
                <a:latin typeface="+mn-lt"/>
                <a:ea typeface="Arial MT"/>
                <a:cs typeface="Arial MT"/>
              </a:rPr>
              <a:t>ionic</a:t>
            </a:r>
            <a:r>
              <a:rPr lang="en-US" sz="1600" spc="-85" dirty="0">
                <a:effectLst/>
                <a:latin typeface="+mn-lt"/>
                <a:ea typeface="Arial MT"/>
                <a:cs typeface="Arial MT"/>
              </a:rPr>
              <a:t> </a:t>
            </a:r>
            <a:r>
              <a:rPr lang="en-US" sz="1600" dirty="0">
                <a:effectLst/>
                <a:latin typeface="+mn-lt"/>
                <a:ea typeface="Arial MT"/>
                <a:cs typeface="Arial MT"/>
              </a:rPr>
              <a:t>conductance</a:t>
            </a:r>
            <a:r>
              <a:rPr lang="en-US" sz="1600" spc="-75" dirty="0">
                <a:effectLst/>
                <a:latin typeface="+mn-lt"/>
                <a:ea typeface="Arial MT"/>
                <a:cs typeface="Arial MT"/>
              </a:rPr>
              <a:t> </a:t>
            </a:r>
            <a:r>
              <a:rPr lang="en-US" sz="1600" dirty="0">
                <a:effectLst/>
                <a:latin typeface="+mn-lt"/>
                <a:ea typeface="Arial MT"/>
                <a:cs typeface="Arial MT"/>
              </a:rPr>
              <a:t>to</a:t>
            </a:r>
            <a:r>
              <a:rPr lang="en-US" sz="1600" spc="-75" dirty="0">
                <a:effectLst/>
                <a:latin typeface="+mn-lt"/>
                <a:ea typeface="Arial MT"/>
                <a:cs typeface="Arial MT"/>
              </a:rPr>
              <a:t> </a:t>
            </a:r>
            <a:r>
              <a:rPr lang="en-US" sz="1600" dirty="0">
                <a:effectLst/>
                <a:latin typeface="+mn-lt"/>
                <a:ea typeface="Arial MT"/>
                <a:cs typeface="Arial MT"/>
              </a:rPr>
              <a:t>prevent</a:t>
            </a:r>
            <a:r>
              <a:rPr lang="en-US" sz="1600" spc="160" dirty="0">
                <a:effectLst/>
                <a:latin typeface="+mn-lt"/>
                <a:ea typeface="Arial MT"/>
                <a:cs typeface="Arial MT"/>
              </a:rPr>
              <a:t> </a:t>
            </a:r>
            <a:r>
              <a:rPr lang="en-US" sz="1600" dirty="0">
                <a:effectLst/>
                <a:latin typeface="+mn-lt"/>
                <a:ea typeface="Arial MT"/>
                <a:cs typeface="Arial MT"/>
              </a:rPr>
              <a:t>the</a:t>
            </a:r>
            <a:r>
              <a:rPr lang="en-US" sz="1600" spc="-75" dirty="0">
                <a:effectLst/>
                <a:latin typeface="+mn-lt"/>
                <a:ea typeface="Arial MT"/>
                <a:cs typeface="Arial MT"/>
              </a:rPr>
              <a:t> </a:t>
            </a:r>
            <a:r>
              <a:rPr lang="en-US" sz="1600" dirty="0">
                <a:effectLst/>
                <a:latin typeface="+mn-lt"/>
                <a:ea typeface="Arial MT"/>
                <a:cs typeface="Arial MT"/>
              </a:rPr>
              <a:t>change</a:t>
            </a:r>
            <a:r>
              <a:rPr lang="en-US" sz="1600" spc="-75" dirty="0">
                <a:effectLst/>
                <a:latin typeface="+mn-lt"/>
                <a:ea typeface="Arial MT"/>
                <a:cs typeface="Arial MT"/>
              </a:rPr>
              <a:t> </a:t>
            </a:r>
            <a:r>
              <a:rPr lang="en-US" sz="1600" dirty="0">
                <a:effectLst/>
                <a:latin typeface="+mn-lt"/>
                <a:ea typeface="Arial MT"/>
                <a:cs typeface="Arial MT"/>
              </a:rPr>
              <a:t>in</a:t>
            </a:r>
            <a:r>
              <a:rPr lang="en-US" sz="1600" spc="-75" dirty="0">
                <a:effectLst/>
                <a:latin typeface="+mn-lt"/>
                <a:ea typeface="Arial MT"/>
                <a:cs typeface="Arial MT"/>
              </a:rPr>
              <a:t> </a:t>
            </a:r>
            <a:r>
              <a:rPr lang="en-US" sz="1600" dirty="0">
                <a:effectLst/>
                <a:latin typeface="+mn-lt"/>
                <a:ea typeface="Arial MT"/>
                <a:cs typeface="Arial MT"/>
              </a:rPr>
              <a:t>composition</a:t>
            </a:r>
            <a:r>
              <a:rPr lang="en-US" sz="1600" spc="-325" dirty="0">
                <a:effectLst/>
                <a:latin typeface="+mn-lt"/>
                <a:ea typeface="Arial MT"/>
                <a:cs typeface="Arial MT"/>
              </a:rPr>
              <a:t> </a:t>
            </a:r>
            <a:r>
              <a:rPr lang="en-US" sz="1600" dirty="0">
                <a:effectLst/>
                <a:latin typeface="+mn-lt"/>
                <a:ea typeface="Arial MT"/>
                <a:cs typeface="Arial MT"/>
              </a:rPr>
              <a:t>of the solution The conductivity cell is used to connect the solution with the bridge like</a:t>
            </a:r>
            <a:r>
              <a:rPr lang="en-US" sz="1600" spc="5" dirty="0">
                <a:effectLst/>
                <a:latin typeface="+mn-lt"/>
                <a:ea typeface="Arial MT"/>
                <a:cs typeface="Arial MT"/>
              </a:rPr>
              <a:t> </a:t>
            </a:r>
            <a:r>
              <a:rPr lang="en-US" sz="1600" dirty="0">
                <a:effectLst/>
                <a:latin typeface="+mn-lt"/>
                <a:ea typeface="Arial MT"/>
                <a:cs typeface="Arial MT"/>
              </a:rPr>
              <a:t>metallic wire . The conductivity cell consists of two platinum electrodes coated with</a:t>
            </a:r>
            <a:r>
              <a:rPr lang="en-US" sz="1600" spc="5" dirty="0">
                <a:effectLst/>
                <a:latin typeface="+mn-lt"/>
                <a:ea typeface="Arial MT"/>
                <a:cs typeface="Arial MT"/>
              </a:rPr>
              <a:t> </a:t>
            </a:r>
            <a:r>
              <a:rPr lang="en-US" sz="1600" dirty="0">
                <a:effectLst/>
                <a:latin typeface="+mn-lt"/>
                <a:ea typeface="Arial MT"/>
                <a:cs typeface="Arial MT"/>
              </a:rPr>
              <a:t>platinum</a:t>
            </a:r>
            <a:r>
              <a:rPr lang="en-US" sz="1600" spc="-10" dirty="0">
                <a:effectLst/>
                <a:latin typeface="+mn-lt"/>
                <a:ea typeface="Arial MT"/>
                <a:cs typeface="Arial MT"/>
              </a:rPr>
              <a:t> </a:t>
            </a:r>
            <a:r>
              <a:rPr lang="en-US" sz="1600" dirty="0">
                <a:effectLst/>
                <a:latin typeface="+mn-lt"/>
                <a:ea typeface="Arial MT"/>
                <a:cs typeface="Arial MT"/>
              </a:rPr>
              <a:t>black.</a:t>
            </a:r>
            <a:endParaRPr lang="en-IN" sz="1600" dirty="0">
              <a:effectLst/>
              <a:latin typeface="+mn-lt"/>
              <a:ea typeface="Arial MT"/>
              <a:cs typeface="Arial M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EA21D-B764-46DF-AD77-8832002E3447}"/>
              </a:ext>
            </a:extLst>
          </p:cNvPr>
          <p:cNvPicPr>
            <a:picLocks noChangeAspect="1"/>
          </p:cNvPicPr>
          <p:nvPr/>
        </p:nvPicPr>
        <p:blipFill>
          <a:blip r:embed="rId2"/>
          <a:stretch>
            <a:fillRect/>
          </a:stretch>
        </p:blipFill>
        <p:spPr>
          <a:xfrm>
            <a:off x="1757360" y="1062037"/>
            <a:ext cx="5629275" cy="3019425"/>
          </a:xfrm>
          <a:prstGeom prst="rect">
            <a:avLst/>
          </a:prstGeom>
        </p:spPr>
      </p:pic>
      <p:sp>
        <p:nvSpPr>
          <p:cNvPr id="4" name="TextBox 3">
            <a:extLst>
              <a:ext uri="{FF2B5EF4-FFF2-40B4-BE49-F238E27FC236}">
                <a16:creationId xmlns:a16="http://schemas.microsoft.com/office/drawing/2014/main" id="{4D1C8C8C-C948-4438-8753-8B8BCBD56D67}"/>
              </a:ext>
            </a:extLst>
          </p:cNvPr>
          <p:cNvSpPr txBox="1"/>
          <p:nvPr/>
        </p:nvSpPr>
        <p:spPr>
          <a:xfrm>
            <a:off x="2982514" y="485775"/>
            <a:ext cx="3178969" cy="307777"/>
          </a:xfrm>
          <a:prstGeom prst="rect">
            <a:avLst/>
          </a:prstGeom>
          <a:noFill/>
        </p:spPr>
        <p:txBody>
          <a:bodyPr wrap="square" rtlCol="0">
            <a:spAutoFit/>
          </a:bodyPr>
          <a:lstStyle/>
          <a:p>
            <a:pPr algn="ctr"/>
            <a:r>
              <a:rPr lang="en-US" b="1" u="sng" dirty="0">
                <a:solidFill>
                  <a:schemeClr val="accent2"/>
                </a:solidFill>
              </a:rPr>
              <a:t> CONDUCTIVITY CELLS</a:t>
            </a:r>
            <a:endParaRPr lang="en-IN" b="1" u="sng" dirty="0">
              <a:solidFill>
                <a:schemeClr val="accent2"/>
              </a:solidFill>
            </a:endParaRPr>
          </a:p>
        </p:txBody>
      </p:sp>
      <p:pic>
        <p:nvPicPr>
          <p:cNvPr id="5" name="Google Shape;76;p16">
            <a:extLst>
              <a:ext uri="{FF2B5EF4-FFF2-40B4-BE49-F238E27FC236}">
                <a16:creationId xmlns:a16="http://schemas.microsoft.com/office/drawing/2014/main" id="{0CA195C0-E218-4A7E-98AD-8A648B58D4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193381"/>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20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oogle Shape;76;p16">
            <a:extLst>
              <a:ext uri="{FF2B5EF4-FFF2-40B4-BE49-F238E27FC236}">
                <a16:creationId xmlns:a16="http://schemas.microsoft.com/office/drawing/2014/main" id="{36F1AA71-BA53-4678-9B02-9D7B4425600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31C68054-6A73-426F-A966-2C5AC0126B45}"/>
              </a:ext>
            </a:extLst>
          </p:cNvPr>
          <p:cNvSpPr txBox="1"/>
          <p:nvPr/>
        </p:nvSpPr>
        <p:spPr>
          <a:xfrm>
            <a:off x="580476" y="493033"/>
            <a:ext cx="8092830" cy="6532558"/>
          </a:xfrm>
          <a:prstGeom prst="rect">
            <a:avLst/>
          </a:prstGeom>
          <a:noFill/>
        </p:spPr>
        <p:txBody>
          <a:bodyPr wrap="square">
            <a:spAutoFit/>
          </a:bodyPr>
          <a:lstStyle/>
          <a:p>
            <a:pPr marL="584200" algn="ctr">
              <a:spcBef>
                <a:spcPts val="1005"/>
              </a:spcBef>
            </a:pPr>
            <a:r>
              <a:rPr lang="en-US" sz="1600" b="1" u="heavy" dirty="0">
                <a:effectLst/>
                <a:uFill>
                  <a:solidFill>
                    <a:srgbClr val="000000"/>
                  </a:solidFill>
                </a:uFill>
                <a:latin typeface="+mn-lt"/>
                <a:ea typeface="Arial" panose="020B0604020202020204" pitchFamily="34" charset="0"/>
              </a:rPr>
              <a:t>Types</a:t>
            </a:r>
            <a:r>
              <a:rPr lang="en-US" sz="1600" b="1" u="heavy" spc="-20"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of</a:t>
            </a:r>
            <a:r>
              <a:rPr lang="en-US" sz="1600" b="1" u="heavy" spc="-25"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electrolytic</a:t>
            </a:r>
            <a:r>
              <a:rPr lang="en-US" sz="1600" b="1" u="heavy" spc="-5" dirty="0">
                <a:effectLst/>
                <a:uFill>
                  <a:solidFill>
                    <a:srgbClr val="000000"/>
                  </a:solidFill>
                </a:uFill>
                <a:latin typeface="+mn-lt"/>
                <a:ea typeface="Arial" panose="020B0604020202020204" pitchFamily="34" charset="0"/>
              </a:rPr>
              <a:t> </a:t>
            </a:r>
            <a:r>
              <a:rPr lang="en-US" sz="1600" b="1" u="heavy" dirty="0">
                <a:effectLst/>
                <a:uFill>
                  <a:solidFill>
                    <a:srgbClr val="000000"/>
                  </a:solidFill>
                </a:uFill>
                <a:latin typeface="+mn-lt"/>
                <a:ea typeface="Arial" panose="020B0604020202020204" pitchFamily="34" charset="0"/>
              </a:rPr>
              <a:t>conductance:</a:t>
            </a:r>
            <a:endParaRPr lang="en-IN" sz="1600" b="1" u="sng" dirty="0">
              <a:effectLst/>
              <a:uFill>
                <a:solidFill>
                  <a:srgbClr val="000000"/>
                </a:solidFill>
              </a:uFill>
              <a:latin typeface="+mn-lt"/>
              <a:ea typeface="Arial" panose="020B0604020202020204" pitchFamily="34" charset="0"/>
            </a:endParaRPr>
          </a:p>
          <a:p>
            <a:pPr>
              <a:spcBef>
                <a:spcPts val="45"/>
              </a:spcBef>
            </a:pPr>
            <a:r>
              <a:rPr lang="en-US" sz="1000" b="1" dirty="0">
                <a:effectLst/>
                <a:latin typeface="Arial" panose="020B0604020202020204" pitchFamily="34" charset="0"/>
                <a:ea typeface="Arial MT"/>
                <a:cs typeface="Arial MT"/>
              </a:rPr>
              <a:t> </a:t>
            </a:r>
            <a:r>
              <a:rPr lang="en-US" sz="1600" dirty="0">
                <a:effectLst/>
                <a:latin typeface="+mn-lt"/>
                <a:ea typeface="Arial MT"/>
                <a:cs typeface="Arial MT"/>
              </a:rPr>
              <a:t>The</a:t>
            </a:r>
            <a:r>
              <a:rPr lang="en-US" sz="1600" spc="-10" dirty="0">
                <a:effectLst/>
                <a:latin typeface="+mn-lt"/>
                <a:ea typeface="Arial MT"/>
                <a:cs typeface="Arial MT"/>
              </a:rPr>
              <a:t> </a:t>
            </a:r>
            <a:r>
              <a:rPr lang="en-US" sz="1600" dirty="0">
                <a:effectLst/>
                <a:latin typeface="+mn-lt"/>
                <a:ea typeface="Arial MT"/>
                <a:cs typeface="Arial MT"/>
              </a:rPr>
              <a:t>electrolytic</a:t>
            </a:r>
            <a:r>
              <a:rPr lang="en-US" sz="1600" spc="-10" dirty="0">
                <a:effectLst/>
                <a:latin typeface="+mn-lt"/>
                <a:ea typeface="Arial MT"/>
                <a:cs typeface="Arial MT"/>
              </a:rPr>
              <a:t> </a:t>
            </a:r>
            <a:r>
              <a:rPr lang="en-US" sz="1600" dirty="0">
                <a:effectLst/>
                <a:latin typeface="+mn-lt"/>
                <a:ea typeface="Arial MT"/>
                <a:cs typeface="Arial MT"/>
              </a:rPr>
              <a:t>or</a:t>
            </a:r>
            <a:r>
              <a:rPr lang="en-US" sz="1600" spc="-10" dirty="0">
                <a:effectLst/>
                <a:latin typeface="+mn-lt"/>
                <a:ea typeface="Arial MT"/>
                <a:cs typeface="Arial MT"/>
              </a:rPr>
              <a:t> </a:t>
            </a:r>
            <a:r>
              <a:rPr lang="en-US" sz="1600" dirty="0">
                <a:effectLst/>
                <a:latin typeface="+mn-lt"/>
                <a:ea typeface="Arial MT"/>
                <a:cs typeface="Arial MT"/>
              </a:rPr>
              <a:t>ionic</a:t>
            </a:r>
            <a:r>
              <a:rPr lang="en-US" sz="1600" spc="-15" dirty="0">
                <a:effectLst/>
                <a:latin typeface="+mn-lt"/>
                <a:ea typeface="Arial MT"/>
                <a:cs typeface="Arial MT"/>
              </a:rPr>
              <a:t> </a:t>
            </a:r>
            <a:r>
              <a:rPr lang="en-US" sz="1600" dirty="0">
                <a:effectLst/>
                <a:latin typeface="+mn-lt"/>
                <a:ea typeface="Arial MT"/>
                <a:cs typeface="Arial MT"/>
              </a:rPr>
              <a:t>conductance</a:t>
            </a:r>
            <a:r>
              <a:rPr lang="en-US" sz="1600" spc="-5" dirty="0">
                <a:effectLst/>
                <a:latin typeface="+mn-lt"/>
                <a:ea typeface="Arial MT"/>
                <a:cs typeface="Arial MT"/>
              </a:rPr>
              <a:t> </a:t>
            </a:r>
            <a:r>
              <a:rPr lang="en-US" sz="1600" dirty="0">
                <a:effectLst/>
                <a:latin typeface="+mn-lt"/>
                <a:ea typeface="Arial MT"/>
                <a:cs typeface="Arial MT"/>
              </a:rPr>
              <a:t>is</a:t>
            </a:r>
            <a:r>
              <a:rPr lang="en-US" sz="1600" spc="-10"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three</a:t>
            </a:r>
            <a:r>
              <a:rPr lang="en-US" sz="1600" spc="-10" dirty="0">
                <a:effectLst/>
                <a:latin typeface="+mn-lt"/>
                <a:ea typeface="Arial MT"/>
                <a:cs typeface="Arial MT"/>
              </a:rPr>
              <a:t> </a:t>
            </a:r>
            <a:r>
              <a:rPr lang="en-US" sz="1600" dirty="0">
                <a:effectLst/>
                <a:latin typeface="+mn-lt"/>
                <a:ea typeface="Arial MT"/>
                <a:cs typeface="Arial MT"/>
              </a:rPr>
              <a:t>types</a:t>
            </a:r>
            <a:r>
              <a:rPr lang="en-US" sz="1600" spc="-10" dirty="0">
                <a:effectLst/>
                <a:latin typeface="+mn-lt"/>
                <a:ea typeface="Arial MT"/>
                <a:cs typeface="Arial MT"/>
              </a:rPr>
              <a:t> </a:t>
            </a:r>
            <a:r>
              <a:rPr lang="en-US" sz="1600" dirty="0">
                <a:effectLst/>
                <a:latin typeface="+mn-lt"/>
                <a:ea typeface="Arial MT"/>
                <a:cs typeface="Arial MT"/>
              </a:rPr>
              <a:t>like</a:t>
            </a:r>
            <a:endParaRPr lang="en-IN" sz="1600" dirty="0">
              <a:effectLst/>
              <a:latin typeface="+mn-lt"/>
              <a:ea typeface="Arial MT"/>
              <a:cs typeface="Arial MT"/>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j-lt"/>
                <a:ea typeface="Symbol" panose="05050102010706020507" pitchFamily="18" charset="2"/>
                <a:cs typeface="Symbol" panose="05050102010706020507" pitchFamily="18" charset="2"/>
              </a:rPr>
              <a:t>Specific</a:t>
            </a:r>
            <a:r>
              <a:rPr lang="en-US" sz="1600" spc="-10" dirty="0">
                <a:effectLst/>
                <a:latin typeface="+mj-lt"/>
                <a:ea typeface="Symbol" panose="05050102010706020507" pitchFamily="18" charset="2"/>
                <a:cs typeface="Symbol" panose="05050102010706020507" pitchFamily="18" charset="2"/>
              </a:rPr>
              <a:t> </a:t>
            </a:r>
            <a:r>
              <a:rPr lang="en-US" sz="1600" dirty="0">
                <a:effectLst/>
                <a:latin typeface="+mj-lt"/>
                <a:ea typeface="Symbol" panose="05050102010706020507" pitchFamily="18" charset="2"/>
                <a:cs typeface="Symbol" panose="05050102010706020507" pitchFamily="18" charset="2"/>
              </a:rPr>
              <a:t>conductance</a:t>
            </a:r>
          </a:p>
          <a:p>
            <a:pPr marL="742950" lvl="1" indent="-285750">
              <a:lnSpc>
                <a:spcPts val="1460"/>
              </a:lnSpc>
              <a:buSzPts val="1200"/>
              <a:buFont typeface="Wingdings" panose="05000000000000000000" pitchFamily="2" charset="2"/>
              <a:buChar char="Ø"/>
              <a:tabLst>
                <a:tab pos="1171575" algn="l"/>
                <a:tab pos="1172210" algn="l"/>
              </a:tabLst>
            </a:pPr>
            <a:endParaRPr lang="en-IN" sz="1600" dirty="0">
              <a:effectLst/>
              <a:latin typeface="+mj-lt"/>
              <a:ea typeface="Symbol" panose="05050102010706020507" pitchFamily="18" charset="2"/>
              <a:cs typeface="Symbol" panose="05050102010706020507" pitchFamily="18" charset="2"/>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j-lt"/>
                <a:ea typeface="Symbol" panose="05050102010706020507" pitchFamily="18" charset="2"/>
                <a:cs typeface="Symbol" panose="05050102010706020507" pitchFamily="18" charset="2"/>
              </a:rPr>
              <a:t>Molar</a:t>
            </a:r>
            <a:r>
              <a:rPr lang="en-US" sz="1600" spc="-10" dirty="0">
                <a:effectLst/>
                <a:latin typeface="+mj-lt"/>
                <a:ea typeface="Symbol" panose="05050102010706020507" pitchFamily="18" charset="2"/>
                <a:cs typeface="Symbol" panose="05050102010706020507" pitchFamily="18" charset="2"/>
              </a:rPr>
              <a:t> </a:t>
            </a:r>
            <a:r>
              <a:rPr lang="en-US" sz="1600" dirty="0">
                <a:effectLst/>
                <a:latin typeface="+mj-lt"/>
                <a:ea typeface="Symbol" panose="05050102010706020507" pitchFamily="18" charset="2"/>
                <a:cs typeface="Symbol" panose="05050102010706020507" pitchFamily="18" charset="2"/>
              </a:rPr>
              <a:t>conductance</a:t>
            </a:r>
          </a:p>
          <a:p>
            <a:pPr lvl="1">
              <a:lnSpc>
                <a:spcPts val="1460"/>
              </a:lnSpc>
              <a:buSzPts val="1200"/>
              <a:tabLst>
                <a:tab pos="1171575" algn="l"/>
                <a:tab pos="1172210" algn="l"/>
              </a:tabLst>
            </a:pPr>
            <a:endParaRPr lang="en-IN" sz="1600" dirty="0">
              <a:latin typeface="+mj-lt"/>
              <a:ea typeface="Symbol" panose="05050102010706020507" pitchFamily="18" charset="2"/>
              <a:cs typeface="Symbol" panose="05050102010706020507" pitchFamily="18" charset="2"/>
            </a:endParaRPr>
          </a:p>
          <a:p>
            <a:pPr marL="742950" lvl="1" indent="-285750">
              <a:lnSpc>
                <a:spcPts val="1460"/>
              </a:lnSpc>
              <a:buSzPts val="1200"/>
              <a:buFont typeface="Wingdings" panose="05000000000000000000" pitchFamily="2" charset="2"/>
              <a:buChar char="Ø"/>
              <a:tabLst>
                <a:tab pos="1171575" algn="l"/>
                <a:tab pos="1172210" algn="l"/>
              </a:tabLst>
            </a:pPr>
            <a:r>
              <a:rPr lang="en-US" sz="1600" dirty="0">
                <a:effectLst/>
                <a:latin typeface="+mj-lt"/>
                <a:ea typeface="Arial MT"/>
                <a:cs typeface="Arial MT"/>
              </a:rPr>
              <a:t>Equivalent</a:t>
            </a:r>
            <a:r>
              <a:rPr lang="en-US" sz="1600" spc="-20" dirty="0">
                <a:effectLst/>
                <a:latin typeface="+mj-lt"/>
                <a:ea typeface="Arial MT"/>
                <a:cs typeface="Arial MT"/>
              </a:rPr>
              <a:t> </a:t>
            </a:r>
            <a:r>
              <a:rPr lang="en-US" sz="1600" dirty="0">
                <a:effectLst/>
                <a:latin typeface="+mj-lt"/>
                <a:ea typeface="Arial MT"/>
                <a:cs typeface="Arial MT"/>
              </a:rPr>
              <a:t>conductance</a:t>
            </a:r>
          </a:p>
          <a:p>
            <a:pPr marL="742950" lvl="1" indent="-285750">
              <a:buFont typeface="Wingdings" panose="05000000000000000000" pitchFamily="2" charset="2"/>
              <a:buChar char="Ø"/>
            </a:pPr>
            <a:r>
              <a:rPr lang="en-US" sz="1600" b="1" u="sng" dirty="0">
                <a:effectLst/>
                <a:latin typeface="+mn-lt"/>
                <a:ea typeface="Arial MT"/>
                <a:cs typeface="Arial MT"/>
              </a:rPr>
              <a:t>Specific</a:t>
            </a:r>
            <a:r>
              <a:rPr lang="en-US" sz="1600" b="1" u="sng" spc="-20" dirty="0">
                <a:effectLst/>
                <a:latin typeface="+mn-lt"/>
                <a:ea typeface="Arial MT"/>
                <a:cs typeface="Arial MT"/>
              </a:rPr>
              <a:t> </a:t>
            </a:r>
            <a:r>
              <a:rPr lang="en-US" sz="1600" b="1" u="sng" dirty="0">
                <a:effectLst/>
                <a:latin typeface="+mn-lt"/>
                <a:ea typeface="Arial MT"/>
                <a:cs typeface="Arial MT"/>
              </a:rPr>
              <a:t>conductance</a:t>
            </a:r>
            <a:r>
              <a:rPr lang="en-US" sz="1600" b="1" u="sng" spc="-20" dirty="0">
                <a:effectLst/>
                <a:latin typeface="+mn-lt"/>
                <a:ea typeface="Arial MT"/>
                <a:cs typeface="Arial MT"/>
              </a:rPr>
              <a:t> </a:t>
            </a:r>
            <a:r>
              <a:rPr lang="en-US" sz="1600" b="1" u="sng" dirty="0">
                <a:effectLst/>
                <a:latin typeface="+mn-lt"/>
                <a:ea typeface="Arial MT"/>
                <a:cs typeface="Arial MT"/>
              </a:rPr>
              <a:t>or</a:t>
            </a:r>
            <a:r>
              <a:rPr lang="en-US" sz="1600" b="1" u="sng" spc="-20" dirty="0">
                <a:effectLst/>
                <a:latin typeface="+mn-lt"/>
                <a:ea typeface="Arial MT"/>
                <a:cs typeface="Arial MT"/>
              </a:rPr>
              <a:t> </a:t>
            </a:r>
            <a:r>
              <a:rPr lang="en-US" sz="1600" b="1" u="sng" dirty="0">
                <a:effectLst/>
                <a:latin typeface="+mn-lt"/>
                <a:ea typeface="Arial MT"/>
                <a:cs typeface="Arial MT"/>
              </a:rPr>
              <a:t>conductivity</a:t>
            </a:r>
            <a:r>
              <a:rPr lang="en-US" sz="1600" b="1" u="sng" dirty="0">
                <a:latin typeface="+mn-lt"/>
                <a:ea typeface="Arial MT"/>
                <a:cs typeface="Arial MT"/>
              </a:rPr>
              <a:t>:</a:t>
            </a:r>
            <a:endParaRPr lang="en-US" sz="1600" dirty="0">
              <a:latin typeface="+mn-lt"/>
            </a:endParaRPr>
          </a:p>
          <a:p>
            <a:pPr lvl="1"/>
            <a:endParaRPr lang="en-US" sz="1600" dirty="0">
              <a:latin typeface="+mn-lt"/>
            </a:endParaRPr>
          </a:p>
          <a:p>
            <a:pPr lvl="1"/>
            <a:r>
              <a:rPr lang="en-US" sz="1600" dirty="0">
                <a:latin typeface="+mn-lt"/>
              </a:rPr>
              <a:t>We know                                </a:t>
            </a:r>
          </a:p>
          <a:p>
            <a:pPr lvl="1"/>
            <a:endParaRPr lang="en-US" sz="1600" dirty="0">
              <a:latin typeface="+mn-lt"/>
            </a:endParaRPr>
          </a:p>
          <a:p>
            <a:pPr lvl="1"/>
            <a:r>
              <a:rPr lang="en-US" sz="1600" dirty="0">
                <a:latin typeface="+mn-lt"/>
              </a:rPr>
              <a:t>                              </a:t>
            </a:r>
            <a:endParaRPr lang="en-US" sz="1200" dirty="0">
              <a:latin typeface="Arial MT"/>
            </a:endParaRPr>
          </a:p>
          <a:p>
            <a:pPr lvl="1"/>
            <a:r>
              <a:rPr lang="en-US" sz="1200" dirty="0">
                <a:latin typeface="Arial MT"/>
              </a:rPr>
              <a:t>                         </a:t>
            </a:r>
          </a:p>
          <a:p>
            <a:pPr lvl="1"/>
            <a:endParaRPr lang="en-US" sz="1200" dirty="0">
              <a:latin typeface="Arial MT"/>
            </a:endParaRPr>
          </a:p>
          <a:p>
            <a:pPr lvl="1"/>
            <a:endParaRPr lang="en-US" sz="1200" dirty="0">
              <a:latin typeface="Arial MT"/>
            </a:endParaRPr>
          </a:p>
          <a:p>
            <a:pPr lvl="1"/>
            <a:r>
              <a:rPr lang="en-US" sz="1200" dirty="0">
                <a:latin typeface="Arial MT"/>
              </a:rPr>
              <a:t>                                              or </a:t>
            </a:r>
          </a:p>
          <a:p>
            <a:pPr marL="628650" lvl="1" indent="-171450">
              <a:buFont typeface="Wingdings" panose="05000000000000000000" pitchFamily="2" charset="2"/>
              <a:buChar char="Ø"/>
            </a:pPr>
            <a:endParaRPr lang="en-US" dirty="0">
              <a:latin typeface="+mn-lt"/>
            </a:endParaRPr>
          </a:p>
          <a:p>
            <a:pPr marL="628650" lvl="1" indent="-171450">
              <a:buFont typeface="Wingdings" panose="05000000000000000000" pitchFamily="2" charset="2"/>
              <a:buChar char="Ø"/>
            </a:pPr>
            <a:r>
              <a:rPr lang="en-US" sz="1600" dirty="0">
                <a:latin typeface="+mn-lt"/>
              </a:rPr>
              <a:t>Where     (kappa) is called </a:t>
            </a:r>
            <a:r>
              <a:rPr lang="en-US" sz="1600" dirty="0">
                <a:effectLst/>
                <a:latin typeface="+mn-lt"/>
                <a:ea typeface="Arial MT"/>
                <a:cs typeface="Arial MT"/>
              </a:rPr>
              <a:t>Conductivity</a:t>
            </a:r>
            <a:r>
              <a:rPr lang="en-US" sz="1600" spc="-10" dirty="0">
                <a:effectLst/>
                <a:latin typeface="+mn-lt"/>
                <a:ea typeface="Arial MT"/>
                <a:cs typeface="Arial MT"/>
              </a:rPr>
              <a:t> </a:t>
            </a:r>
            <a:r>
              <a:rPr lang="en-US" sz="1600" dirty="0">
                <a:effectLst/>
                <a:latin typeface="+mn-lt"/>
                <a:ea typeface="Arial MT"/>
                <a:cs typeface="Arial MT"/>
              </a:rPr>
              <a:t>or</a:t>
            </a:r>
            <a:r>
              <a:rPr lang="en-US" sz="1600" spc="-10" dirty="0">
                <a:effectLst/>
                <a:latin typeface="+mn-lt"/>
                <a:ea typeface="Arial MT"/>
                <a:cs typeface="Arial MT"/>
              </a:rPr>
              <a:t> </a:t>
            </a:r>
            <a:r>
              <a:rPr lang="en-US" sz="1600" dirty="0">
                <a:effectLst/>
                <a:latin typeface="+mn-lt"/>
                <a:ea typeface="Arial MT"/>
                <a:cs typeface="Arial MT"/>
              </a:rPr>
              <a:t>specific</a:t>
            </a:r>
            <a:r>
              <a:rPr lang="en-US" sz="1600" spc="-5" dirty="0">
                <a:effectLst/>
                <a:latin typeface="+mn-lt"/>
                <a:ea typeface="Arial MT"/>
                <a:cs typeface="Arial MT"/>
              </a:rPr>
              <a:t> </a:t>
            </a:r>
            <a:r>
              <a:rPr lang="en-US" sz="1600" dirty="0">
                <a:effectLst/>
                <a:latin typeface="+mn-lt"/>
                <a:ea typeface="Arial MT"/>
                <a:cs typeface="Arial MT"/>
              </a:rPr>
              <a:t>conductance</a:t>
            </a:r>
            <a:r>
              <a:rPr lang="en-US" sz="1600" spc="-5"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the</a:t>
            </a:r>
            <a:r>
              <a:rPr lang="en-US" sz="1600" spc="-5" dirty="0">
                <a:effectLst/>
                <a:latin typeface="+mn-lt"/>
                <a:ea typeface="Arial MT"/>
                <a:cs typeface="Arial MT"/>
              </a:rPr>
              <a:t> </a:t>
            </a:r>
            <a:r>
              <a:rPr lang="en-US" sz="1600" dirty="0">
                <a:effectLst/>
                <a:latin typeface="+mn-lt"/>
                <a:ea typeface="Arial MT"/>
                <a:cs typeface="Arial MT"/>
              </a:rPr>
              <a:t>electrolyte and is given by:</a:t>
            </a:r>
          </a:p>
          <a:p>
            <a:pPr lvl="1"/>
            <a:endParaRPr lang="en-IN" dirty="0">
              <a:effectLst/>
              <a:latin typeface="+mn-lt"/>
              <a:ea typeface="Arial MT"/>
              <a:cs typeface="Arial MT"/>
            </a:endParaRPr>
          </a:p>
          <a:p>
            <a:pPr>
              <a:spcBef>
                <a:spcPts val="25"/>
              </a:spcBef>
            </a:pPr>
            <a:r>
              <a:rPr lang="en-US" dirty="0">
                <a:effectLst/>
                <a:latin typeface="+mn-lt"/>
                <a:ea typeface="Arial MT"/>
                <a:cs typeface="Arial MT"/>
              </a:rPr>
              <a:t> </a:t>
            </a:r>
            <a:endParaRPr lang="en-IN" dirty="0">
              <a:effectLst/>
              <a:latin typeface="+mn-lt"/>
              <a:ea typeface="Arial MT"/>
              <a:cs typeface="Arial MT"/>
            </a:endParaRPr>
          </a:p>
          <a:p>
            <a:pPr lvl="1"/>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marL="628650" lvl="1" indent="-171450">
              <a:buFont typeface="Wingdings" panose="05000000000000000000" pitchFamily="2" charset="2"/>
              <a:buChar char="Ø"/>
            </a:pPr>
            <a:endParaRPr lang="en-US" sz="1200" dirty="0">
              <a:latin typeface="Arial MT"/>
            </a:endParaRPr>
          </a:p>
          <a:p>
            <a:pPr lvl="1"/>
            <a:endParaRPr lang="en-IN" dirty="0"/>
          </a:p>
        </p:txBody>
      </p:sp>
      <p:graphicFrame>
        <p:nvGraphicFramePr>
          <p:cNvPr id="31" name="Object 30">
            <a:extLst>
              <a:ext uri="{FF2B5EF4-FFF2-40B4-BE49-F238E27FC236}">
                <a16:creationId xmlns:a16="http://schemas.microsoft.com/office/drawing/2014/main" id="{7056DBB3-42BE-4359-8B36-BE79C9800ECA}"/>
              </a:ext>
            </a:extLst>
          </p:cNvPr>
          <p:cNvGraphicFramePr>
            <a:graphicFrameLocks noChangeAspect="1"/>
          </p:cNvGraphicFramePr>
          <p:nvPr>
            <p:extLst>
              <p:ext uri="{D42A27DB-BD31-4B8C-83A1-F6EECF244321}">
                <p14:modId xmlns:p14="http://schemas.microsoft.com/office/powerpoint/2010/main" val="2245316319"/>
              </p:ext>
            </p:extLst>
          </p:nvPr>
        </p:nvGraphicFramePr>
        <p:xfrm>
          <a:off x="2065240" y="2283656"/>
          <a:ext cx="931555" cy="586535"/>
        </p:xfrm>
        <a:graphic>
          <a:graphicData uri="http://schemas.openxmlformats.org/presentationml/2006/ole">
            <mc:AlternateContent xmlns:mc="http://schemas.openxmlformats.org/markup-compatibility/2006">
              <mc:Choice xmlns:v="urn:schemas-microsoft-com:vml" Requires="v">
                <p:oleObj spid="_x0000_s7169" name="Equation" r:id="rId4" imgW="685800" imgH="431640" progId="Equation.DSMT4">
                  <p:embed/>
                </p:oleObj>
              </mc:Choice>
              <mc:Fallback>
                <p:oleObj name="Equation" r:id="rId4" imgW="685800" imgH="431640" progId="Equation.DSMT4">
                  <p:embed/>
                  <p:pic>
                    <p:nvPicPr>
                      <p:cNvPr id="31" name="Object 30">
                        <a:extLst>
                          <a:ext uri="{FF2B5EF4-FFF2-40B4-BE49-F238E27FC236}">
                            <a16:creationId xmlns:a16="http://schemas.microsoft.com/office/drawing/2014/main" id="{7056DBB3-42BE-4359-8B36-BE79C9800ECA}"/>
                          </a:ext>
                        </a:extLst>
                      </p:cNvPr>
                      <p:cNvPicPr/>
                      <p:nvPr/>
                    </p:nvPicPr>
                    <p:blipFill>
                      <a:blip r:embed="rId5"/>
                      <a:stretch>
                        <a:fillRect/>
                      </a:stretch>
                    </p:blipFill>
                    <p:spPr>
                      <a:xfrm>
                        <a:off x="2065240" y="2283656"/>
                        <a:ext cx="931555" cy="586535"/>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26C36948-0BBA-4114-BA81-4B3384C6656B}"/>
              </a:ext>
            </a:extLst>
          </p:cNvPr>
          <p:cNvGraphicFramePr>
            <a:graphicFrameLocks noChangeAspect="1"/>
          </p:cNvGraphicFramePr>
          <p:nvPr>
            <p:extLst>
              <p:ext uri="{D42A27DB-BD31-4B8C-83A1-F6EECF244321}">
                <p14:modId xmlns:p14="http://schemas.microsoft.com/office/powerpoint/2010/main" val="3731626141"/>
              </p:ext>
            </p:extLst>
          </p:nvPr>
        </p:nvGraphicFramePr>
        <p:xfrm>
          <a:off x="2041218" y="2870191"/>
          <a:ext cx="979597" cy="574247"/>
        </p:xfrm>
        <a:graphic>
          <a:graphicData uri="http://schemas.openxmlformats.org/presentationml/2006/ole">
            <mc:AlternateContent xmlns:mc="http://schemas.openxmlformats.org/markup-compatibility/2006">
              <mc:Choice xmlns:v="urn:schemas-microsoft-com:vml" Requires="v">
                <p:oleObj spid="_x0000_s7170" name="Equation" r:id="rId6" imgW="736560" imgH="431640" progId="Equation.DSMT4">
                  <p:embed/>
                </p:oleObj>
              </mc:Choice>
              <mc:Fallback>
                <p:oleObj name="Equation" r:id="rId6" imgW="736560" imgH="431640" progId="Equation.DSMT4">
                  <p:embed/>
                  <p:pic>
                    <p:nvPicPr>
                      <p:cNvPr id="32" name="Object 31">
                        <a:extLst>
                          <a:ext uri="{FF2B5EF4-FFF2-40B4-BE49-F238E27FC236}">
                            <a16:creationId xmlns:a16="http://schemas.microsoft.com/office/drawing/2014/main" id="{26C36948-0BBA-4114-BA81-4B3384C6656B}"/>
                          </a:ext>
                        </a:extLst>
                      </p:cNvPr>
                      <p:cNvPicPr/>
                      <p:nvPr/>
                    </p:nvPicPr>
                    <p:blipFill>
                      <a:blip r:embed="rId7"/>
                      <a:stretch>
                        <a:fillRect/>
                      </a:stretch>
                    </p:blipFill>
                    <p:spPr>
                      <a:xfrm>
                        <a:off x="2041218" y="2870191"/>
                        <a:ext cx="979597" cy="574247"/>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F01D0EB8-73A5-4DB7-81FD-342D10D490FB}"/>
              </a:ext>
            </a:extLst>
          </p:cNvPr>
          <p:cNvGraphicFramePr>
            <a:graphicFrameLocks noChangeAspect="1"/>
          </p:cNvGraphicFramePr>
          <p:nvPr>
            <p:extLst>
              <p:ext uri="{D42A27DB-BD31-4B8C-83A1-F6EECF244321}">
                <p14:modId xmlns:p14="http://schemas.microsoft.com/office/powerpoint/2010/main" val="3447064330"/>
              </p:ext>
            </p:extLst>
          </p:nvPr>
        </p:nvGraphicFramePr>
        <p:xfrm>
          <a:off x="2010804" y="3448411"/>
          <a:ext cx="979597" cy="616784"/>
        </p:xfrm>
        <a:graphic>
          <a:graphicData uri="http://schemas.openxmlformats.org/presentationml/2006/ole">
            <mc:AlternateContent xmlns:mc="http://schemas.openxmlformats.org/markup-compatibility/2006">
              <mc:Choice xmlns:v="urn:schemas-microsoft-com:vml" Requires="v">
                <p:oleObj spid="_x0000_s7171" name="Equation" r:id="rId8" imgW="685800" imgH="431640" progId="Equation.DSMT4">
                  <p:embed/>
                </p:oleObj>
              </mc:Choice>
              <mc:Fallback>
                <p:oleObj name="Equation" r:id="rId8" imgW="685800" imgH="431640" progId="Equation.DSMT4">
                  <p:embed/>
                  <p:pic>
                    <p:nvPicPr>
                      <p:cNvPr id="33" name="Object 32">
                        <a:extLst>
                          <a:ext uri="{FF2B5EF4-FFF2-40B4-BE49-F238E27FC236}">
                            <a16:creationId xmlns:a16="http://schemas.microsoft.com/office/drawing/2014/main" id="{F01D0EB8-73A5-4DB7-81FD-342D10D490FB}"/>
                          </a:ext>
                        </a:extLst>
                      </p:cNvPr>
                      <p:cNvPicPr/>
                      <p:nvPr/>
                    </p:nvPicPr>
                    <p:blipFill>
                      <a:blip r:embed="rId9"/>
                      <a:stretch>
                        <a:fillRect/>
                      </a:stretch>
                    </p:blipFill>
                    <p:spPr>
                      <a:xfrm>
                        <a:off x="2010804" y="3448411"/>
                        <a:ext cx="979597" cy="616784"/>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6EC46EBB-D287-4FC3-8D25-7799A6D23FF0}"/>
              </a:ext>
            </a:extLst>
          </p:cNvPr>
          <p:cNvGraphicFramePr>
            <a:graphicFrameLocks noChangeAspect="1"/>
          </p:cNvGraphicFramePr>
          <p:nvPr>
            <p:extLst>
              <p:ext uri="{D42A27DB-BD31-4B8C-83A1-F6EECF244321}">
                <p14:modId xmlns:p14="http://schemas.microsoft.com/office/powerpoint/2010/main" val="25875313"/>
              </p:ext>
            </p:extLst>
          </p:nvPr>
        </p:nvGraphicFramePr>
        <p:xfrm>
          <a:off x="2368332" y="4376465"/>
          <a:ext cx="652483" cy="633293"/>
        </p:xfrm>
        <a:graphic>
          <a:graphicData uri="http://schemas.openxmlformats.org/presentationml/2006/ole">
            <mc:AlternateContent xmlns:mc="http://schemas.openxmlformats.org/markup-compatibility/2006">
              <mc:Choice xmlns:v="urn:schemas-microsoft-com:vml" Requires="v">
                <p:oleObj spid="_x0000_s7172" name="Equation" r:id="rId10" imgW="431640" imgH="419040" progId="Equation.DSMT4">
                  <p:embed/>
                </p:oleObj>
              </mc:Choice>
              <mc:Fallback>
                <p:oleObj name="Equation" r:id="rId10" imgW="431640" imgH="419040" progId="Equation.DSMT4">
                  <p:embed/>
                  <p:pic>
                    <p:nvPicPr>
                      <p:cNvPr id="34" name="Object 33">
                        <a:extLst>
                          <a:ext uri="{FF2B5EF4-FFF2-40B4-BE49-F238E27FC236}">
                            <a16:creationId xmlns:a16="http://schemas.microsoft.com/office/drawing/2014/main" id="{6EC46EBB-D287-4FC3-8D25-7799A6D23FF0}"/>
                          </a:ext>
                        </a:extLst>
                      </p:cNvPr>
                      <p:cNvPicPr/>
                      <p:nvPr/>
                    </p:nvPicPr>
                    <p:blipFill>
                      <a:blip r:embed="rId11"/>
                      <a:stretch>
                        <a:fillRect/>
                      </a:stretch>
                    </p:blipFill>
                    <p:spPr>
                      <a:xfrm>
                        <a:off x="2368332" y="4376465"/>
                        <a:ext cx="652483" cy="633293"/>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5AAFECA0-2237-4C07-800F-AAF42CA6E481}"/>
              </a:ext>
            </a:extLst>
          </p:cNvPr>
          <p:cNvGraphicFramePr>
            <a:graphicFrameLocks noChangeAspect="1"/>
          </p:cNvGraphicFramePr>
          <p:nvPr>
            <p:extLst>
              <p:ext uri="{D42A27DB-BD31-4B8C-83A1-F6EECF244321}">
                <p14:modId xmlns:p14="http://schemas.microsoft.com/office/powerpoint/2010/main" val="1937970911"/>
              </p:ext>
            </p:extLst>
          </p:nvPr>
        </p:nvGraphicFramePr>
        <p:xfrm>
          <a:off x="1871881" y="4183033"/>
          <a:ext cx="185666" cy="193432"/>
        </p:xfrm>
        <a:graphic>
          <a:graphicData uri="http://schemas.openxmlformats.org/presentationml/2006/ole">
            <mc:AlternateContent xmlns:mc="http://schemas.openxmlformats.org/markup-compatibility/2006">
              <mc:Choice xmlns:v="urn:schemas-microsoft-com:vml" Requires="v">
                <p:oleObj spid="_x0000_s7173" name="Equation" r:id="rId12" imgW="139680" imgH="126720" progId="Equation.DSMT4">
                  <p:embed/>
                </p:oleObj>
              </mc:Choice>
              <mc:Fallback>
                <p:oleObj name="Equation" r:id="rId12" imgW="139680" imgH="126720" progId="Equation.DSMT4">
                  <p:embed/>
                  <p:pic>
                    <p:nvPicPr>
                      <p:cNvPr id="35" name="Object 34">
                        <a:extLst>
                          <a:ext uri="{FF2B5EF4-FFF2-40B4-BE49-F238E27FC236}">
                            <a16:creationId xmlns:a16="http://schemas.microsoft.com/office/drawing/2014/main" id="{5AAFECA0-2237-4C07-800F-AAF42CA6E481}"/>
                          </a:ext>
                        </a:extLst>
                      </p:cNvPr>
                      <p:cNvPicPr/>
                      <p:nvPr/>
                    </p:nvPicPr>
                    <p:blipFill>
                      <a:blip r:embed="rId13"/>
                      <a:stretch>
                        <a:fillRect/>
                      </a:stretch>
                    </p:blipFill>
                    <p:spPr>
                      <a:xfrm>
                        <a:off x="1871881" y="4183033"/>
                        <a:ext cx="185666" cy="193432"/>
                      </a:xfrm>
                      <a:prstGeom prst="rect">
                        <a:avLst/>
                      </a:prstGeom>
                    </p:spPr>
                  </p:pic>
                </p:oleObj>
              </mc:Fallback>
            </mc:AlternateContent>
          </a:graphicData>
        </a:graphic>
      </p:graphicFrame>
      <p:sp>
        <p:nvSpPr>
          <p:cNvPr id="9" name="Rectangle 2">
            <a:extLst>
              <a:ext uri="{FF2B5EF4-FFF2-40B4-BE49-F238E27FC236}">
                <a16:creationId xmlns:a16="http://schemas.microsoft.com/office/drawing/2014/main" id="{1046B2EB-F41B-4A8B-8C9B-246DCD72D5C3}"/>
              </a:ext>
            </a:extLst>
          </p:cNvPr>
          <p:cNvSpPr>
            <a:spLocks noChangeArrowheads="1"/>
          </p:cNvSpPr>
          <p:nvPr/>
        </p:nvSpPr>
        <p:spPr bwMode="auto">
          <a:xfrm>
            <a:off x="117718" y="48707"/>
            <a:ext cx="88586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1400" b="1" u="sng" dirty="0">
                <a:solidFill>
                  <a:srgbClr val="000000"/>
                </a:solidFill>
                <a:latin typeface="Arial" panose="020B0604020202020204" pitchFamily="34" charset="0"/>
              </a:rPr>
              <a:t> </a:t>
            </a:r>
            <a:r>
              <a:rPr lang="en-IN" altLang="en-US" sz="1400" b="1" u="sng" dirty="0">
                <a:solidFill>
                  <a:srgbClr val="FF0000"/>
                </a:solidFill>
                <a:cs typeface="Calibri" panose="020F0502020204030204" pitchFamily="34" charset="0"/>
              </a:rPr>
              <a:t>Lecture-06:Types of Electrolytic </a:t>
            </a:r>
            <a:r>
              <a:rPr lang="en-IN" altLang="en-US" sz="1400" b="1" u="sng" dirty="0" err="1">
                <a:solidFill>
                  <a:srgbClr val="FF0000"/>
                </a:solidFill>
                <a:cs typeface="Calibri" panose="020F0502020204030204" pitchFamily="34" charset="0"/>
              </a:rPr>
              <a:t>Conductance,Specific</a:t>
            </a:r>
            <a:r>
              <a:rPr lang="en-IN" altLang="en-US" sz="1400" b="1" u="sng" dirty="0">
                <a:solidFill>
                  <a:srgbClr val="FF0000"/>
                </a:solidFill>
                <a:cs typeface="Calibri" panose="020F0502020204030204" pitchFamily="34" charset="0"/>
              </a:rPr>
              <a:t> </a:t>
            </a:r>
            <a:r>
              <a:rPr lang="en-IN" altLang="en-US" sz="1400" b="1" u="sng" dirty="0" err="1">
                <a:solidFill>
                  <a:srgbClr val="FF0000"/>
                </a:solidFill>
                <a:cs typeface="Calibri" panose="020F0502020204030204" pitchFamily="34" charset="0"/>
              </a:rPr>
              <a:t>Conductance,Molar</a:t>
            </a:r>
            <a:r>
              <a:rPr lang="en-IN" altLang="en-US" sz="1400" b="1" u="sng" dirty="0">
                <a:solidFill>
                  <a:srgbClr val="FF0000"/>
                </a:solidFill>
                <a:cs typeface="Calibri" panose="020F0502020204030204" pitchFamily="34" charset="0"/>
              </a:rPr>
              <a:t> </a:t>
            </a:r>
            <a:r>
              <a:rPr lang="en-IN" altLang="en-US" sz="1400" b="1" u="sng" dirty="0" err="1">
                <a:solidFill>
                  <a:srgbClr val="FF0000"/>
                </a:solidFill>
                <a:cs typeface="Calibri" panose="020F0502020204030204" pitchFamily="34" charset="0"/>
              </a:rPr>
              <a:t>Conductance,Equivalent</a:t>
            </a:r>
            <a:r>
              <a:rPr lang="en-IN" altLang="en-US" sz="1400" b="1" u="sng" dirty="0">
                <a:solidFill>
                  <a:srgbClr val="FF0000"/>
                </a:solidFill>
                <a:cs typeface="Calibri" panose="020F0502020204030204" pitchFamily="34" charset="0"/>
              </a:rPr>
              <a:t> Conductance</a:t>
            </a:r>
          </a:p>
        </p:txBody>
      </p:sp>
      <p:graphicFrame>
        <p:nvGraphicFramePr>
          <p:cNvPr id="2" name="Object 1">
            <a:extLst>
              <a:ext uri="{FF2B5EF4-FFF2-40B4-BE49-F238E27FC236}">
                <a16:creationId xmlns:a16="http://schemas.microsoft.com/office/drawing/2014/main" id="{DED1B503-AA33-4066-856F-B62138889A0C}"/>
              </a:ext>
            </a:extLst>
          </p:cNvPr>
          <p:cNvGraphicFramePr>
            <a:graphicFrameLocks noChangeAspect="1"/>
          </p:cNvGraphicFramePr>
          <p:nvPr>
            <p:extLst>
              <p:ext uri="{D42A27DB-BD31-4B8C-83A1-F6EECF244321}">
                <p14:modId xmlns:p14="http://schemas.microsoft.com/office/powerpoint/2010/main" val="558242788"/>
              </p:ext>
            </p:extLst>
          </p:nvPr>
        </p:nvGraphicFramePr>
        <p:xfrm>
          <a:off x="1557747" y="3022169"/>
          <a:ext cx="337862" cy="270290"/>
        </p:xfrm>
        <a:graphic>
          <a:graphicData uri="http://schemas.openxmlformats.org/presentationml/2006/ole">
            <mc:AlternateContent xmlns:mc="http://schemas.openxmlformats.org/markup-compatibility/2006">
              <mc:Choice xmlns:v="urn:schemas-microsoft-com:vml" Requires="v">
                <p:oleObj spid="_x0000_s7174" name="Equation" r:id="rId14" imgW="190440" imgH="152280" progId="Equation.DSMT4">
                  <p:embed/>
                </p:oleObj>
              </mc:Choice>
              <mc:Fallback>
                <p:oleObj name="Equation" r:id="rId14" imgW="190440" imgH="152280" progId="Equation.DSMT4">
                  <p:embed/>
                  <p:pic>
                    <p:nvPicPr>
                      <p:cNvPr id="2" name="Object 1">
                        <a:extLst>
                          <a:ext uri="{FF2B5EF4-FFF2-40B4-BE49-F238E27FC236}">
                            <a16:creationId xmlns:a16="http://schemas.microsoft.com/office/drawing/2014/main" id="{DED1B503-AA33-4066-856F-B62138889A0C}"/>
                          </a:ext>
                        </a:extLst>
                      </p:cNvPr>
                      <p:cNvPicPr/>
                      <p:nvPr/>
                    </p:nvPicPr>
                    <p:blipFill>
                      <a:blip r:embed="rId15"/>
                      <a:stretch>
                        <a:fillRect/>
                      </a:stretch>
                    </p:blipFill>
                    <p:spPr>
                      <a:xfrm>
                        <a:off x="1557747" y="3022169"/>
                        <a:ext cx="337862" cy="27029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C3FC5AA-C66A-4260-9C2D-A190EB7DCCD7}"/>
              </a:ext>
            </a:extLst>
          </p:cNvPr>
          <p:cNvGraphicFramePr>
            <a:graphicFrameLocks noChangeAspect="1"/>
          </p:cNvGraphicFramePr>
          <p:nvPr>
            <p:extLst>
              <p:ext uri="{D42A27DB-BD31-4B8C-83A1-F6EECF244321}">
                <p14:modId xmlns:p14="http://schemas.microsoft.com/office/powerpoint/2010/main" val="2973422468"/>
              </p:ext>
            </p:extLst>
          </p:nvPr>
        </p:nvGraphicFramePr>
        <p:xfrm>
          <a:off x="1548047" y="3620812"/>
          <a:ext cx="336550" cy="270290"/>
        </p:xfrm>
        <a:graphic>
          <a:graphicData uri="http://schemas.openxmlformats.org/presentationml/2006/ole">
            <mc:AlternateContent xmlns:mc="http://schemas.openxmlformats.org/markup-compatibility/2006">
              <mc:Choice xmlns:v="urn:schemas-microsoft-com:vml" Requires="v">
                <p:oleObj spid="_x0000_s7175" name="Equation" r:id="rId16" imgW="336804" imgH="271469" progId="Equation.DSMT4">
                  <p:embed/>
                </p:oleObj>
              </mc:Choice>
              <mc:Fallback>
                <p:oleObj name="Equation" r:id="rId16" imgW="336804" imgH="271469" progId="Equation.DSMT4">
                  <p:embed/>
                  <p:pic>
                    <p:nvPicPr>
                      <p:cNvPr id="3" name="Object 2">
                        <a:extLst>
                          <a:ext uri="{FF2B5EF4-FFF2-40B4-BE49-F238E27FC236}">
                            <a16:creationId xmlns:a16="http://schemas.microsoft.com/office/drawing/2014/main" id="{CC3FC5AA-C66A-4260-9C2D-A190EB7DCCD7}"/>
                          </a:ext>
                        </a:extLst>
                      </p:cNvPr>
                      <p:cNvPicPr/>
                      <p:nvPr/>
                    </p:nvPicPr>
                    <p:blipFill>
                      <a:blip r:embed="rId17"/>
                      <a:stretch>
                        <a:fillRect/>
                      </a:stretch>
                    </p:blipFill>
                    <p:spPr>
                      <a:xfrm>
                        <a:off x="1548047" y="3620812"/>
                        <a:ext cx="336550" cy="270290"/>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F93D6AC-7230-476D-9690-2192290BA430}"/>
              </a:ext>
            </a:extLst>
          </p:cNvPr>
          <p:cNvSpPr/>
          <p:nvPr/>
        </p:nvSpPr>
        <p:spPr>
          <a:xfrm>
            <a:off x="3760310" y="3448411"/>
            <a:ext cx="1320838" cy="6167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6" name="Object 5">
            <a:extLst>
              <a:ext uri="{FF2B5EF4-FFF2-40B4-BE49-F238E27FC236}">
                <a16:creationId xmlns:a16="http://schemas.microsoft.com/office/drawing/2014/main" id="{ADC9463A-559F-4AC4-915F-A8D202B2E532}"/>
              </a:ext>
            </a:extLst>
          </p:cNvPr>
          <p:cNvGraphicFramePr>
            <a:graphicFrameLocks noChangeAspect="1"/>
          </p:cNvGraphicFramePr>
          <p:nvPr>
            <p:extLst>
              <p:ext uri="{D42A27DB-BD31-4B8C-83A1-F6EECF244321}">
                <p14:modId xmlns:p14="http://schemas.microsoft.com/office/powerpoint/2010/main" val="876332941"/>
              </p:ext>
            </p:extLst>
          </p:nvPr>
        </p:nvGraphicFramePr>
        <p:xfrm>
          <a:off x="3855830" y="3444438"/>
          <a:ext cx="1190625" cy="652463"/>
        </p:xfrm>
        <a:graphic>
          <a:graphicData uri="http://schemas.openxmlformats.org/presentationml/2006/ole">
            <mc:AlternateContent xmlns:mc="http://schemas.openxmlformats.org/markup-compatibility/2006">
              <mc:Choice xmlns:v="urn:schemas-microsoft-com:vml" Requires="v">
                <p:oleObj spid="_x0000_s7176" name="Equation" r:id="rId18" imgW="1190329" imgH="652534" progId="Equation.DSMT4">
                  <p:embed/>
                </p:oleObj>
              </mc:Choice>
              <mc:Fallback>
                <p:oleObj name="Equation" r:id="rId18" imgW="1190329" imgH="652534" progId="Equation.DSMT4">
                  <p:embed/>
                  <p:pic>
                    <p:nvPicPr>
                      <p:cNvPr id="6" name="Object 5">
                        <a:extLst>
                          <a:ext uri="{FF2B5EF4-FFF2-40B4-BE49-F238E27FC236}">
                            <a16:creationId xmlns:a16="http://schemas.microsoft.com/office/drawing/2014/main" id="{ADC9463A-559F-4AC4-915F-A8D202B2E532}"/>
                          </a:ext>
                        </a:extLst>
                      </p:cNvPr>
                      <p:cNvPicPr/>
                      <p:nvPr/>
                    </p:nvPicPr>
                    <p:blipFill>
                      <a:blip r:embed="rId19"/>
                      <a:stretch>
                        <a:fillRect/>
                      </a:stretch>
                    </p:blipFill>
                    <p:spPr>
                      <a:xfrm>
                        <a:off x="3855830" y="3444438"/>
                        <a:ext cx="1190625" cy="652463"/>
                      </a:xfrm>
                      <a:prstGeom prst="rect">
                        <a:avLst/>
                      </a:prstGeom>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BBFD927-9884-4D48-B3B1-9A58BBF06D33}"/>
              </a:ext>
            </a:extLst>
          </p:cNvPr>
          <p:cNvSpPr>
            <a:spLocks noChangeArrowheads="1"/>
          </p:cNvSpPr>
          <p:nvPr/>
        </p:nvSpPr>
        <p:spPr bwMode="auto">
          <a:xfrm>
            <a:off x="1598191" y="278811"/>
            <a:ext cx="7020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1600" b="1" u="sng" dirty="0">
                <a:solidFill>
                  <a:srgbClr val="FF0000"/>
                </a:solidFill>
                <a:ea typeface="Arial MT"/>
                <a:cs typeface="Arial MT"/>
              </a:rPr>
              <a:t>Specific</a:t>
            </a:r>
            <a:r>
              <a:rPr lang="en-US" sz="1600" b="1" u="sng" spc="-20" dirty="0">
                <a:solidFill>
                  <a:srgbClr val="FF0000"/>
                </a:solidFill>
                <a:ea typeface="Arial MT"/>
                <a:cs typeface="Arial MT"/>
              </a:rPr>
              <a:t> </a:t>
            </a:r>
            <a:r>
              <a:rPr lang="en-US" sz="1600" b="1" u="sng" dirty="0">
                <a:solidFill>
                  <a:srgbClr val="FF0000"/>
                </a:solidFill>
                <a:ea typeface="Arial MT"/>
                <a:cs typeface="Arial MT"/>
              </a:rPr>
              <a:t>conductance</a:t>
            </a:r>
            <a:r>
              <a:rPr lang="en-US" sz="1600" b="1" u="sng" spc="-20" dirty="0">
                <a:solidFill>
                  <a:srgbClr val="FF0000"/>
                </a:solidFill>
                <a:ea typeface="Arial MT"/>
                <a:cs typeface="Arial MT"/>
              </a:rPr>
              <a:t> </a:t>
            </a:r>
            <a:r>
              <a:rPr lang="en-US" sz="1600" b="1" u="sng" dirty="0">
                <a:solidFill>
                  <a:srgbClr val="FF0000"/>
                </a:solidFill>
                <a:ea typeface="Arial MT"/>
                <a:cs typeface="Arial MT"/>
              </a:rPr>
              <a:t>or</a:t>
            </a:r>
            <a:r>
              <a:rPr lang="en-US" sz="1600" b="1" u="sng" spc="-20" dirty="0">
                <a:solidFill>
                  <a:srgbClr val="FF0000"/>
                </a:solidFill>
                <a:ea typeface="Arial MT"/>
                <a:cs typeface="Arial MT"/>
              </a:rPr>
              <a:t> </a:t>
            </a:r>
            <a:r>
              <a:rPr lang="en-US" sz="1600" b="1" u="sng" dirty="0">
                <a:solidFill>
                  <a:srgbClr val="FF0000"/>
                </a:solidFill>
                <a:ea typeface="Arial MT"/>
                <a:cs typeface="Arial MT"/>
              </a:rPr>
              <a:t>conductivity(   ):Definition and unit</a:t>
            </a:r>
          </a:p>
        </p:txBody>
      </p:sp>
      <p:pic>
        <p:nvPicPr>
          <p:cNvPr id="23555" name="Google Shape;76;p16">
            <a:extLst>
              <a:ext uri="{FF2B5EF4-FFF2-40B4-BE49-F238E27FC236}">
                <a16:creationId xmlns:a16="http://schemas.microsoft.com/office/drawing/2014/main" id="{B61C306F-A052-4D29-9545-6BF0861C85E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904"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28F391D-7D03-47E2-A5B1-F02AFC79864F}"/>
              </a:ext>
            </a:extLst>
          </p:cNvPr>
          <p:cNvSpPr txBox="1"/>
          <p:nvPr/>
        </p:nvSpPr>
        <p:spPr>
          <a:xfrm>
            <a:off x="50568" y="701258"/>
            <a:ext cx="8161336" cy="8761373"/>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latin typeface="+mn-lt"/>
              </a:rPr>
              <a:t> The quantity </a:t>
            </a:r>
            <a:r>
              <a:rPr lang="en-US" sz="1600" i="1" dirty="0">
                <a:latin typeface="+mn-lt"/>
              </a:rPr>
              <a:t>l/a</a:t>
            </a:r>
            <a:r>
              <a:rPr lang="en-US" sz="1600" dirty="0">
                <a:latin typeface="+mn-lt"/>
              </a:rPr>
              <a:t>  is called as Cell constant symbolized by ‘G*’.For a given conductivity cell, the cell constant value remains fixed. </a:t>
            </a:r>
          </a:p>
          <a:p>
            <a:pPr marL="285750" indent="-285750">
              <a:buFont typeface="Wingdings" panose="05000000000000000000" pitchFamily="2" charset="2"/>
              <a:buChar char="Ø"/>
            </a:pPr>
            <a:r>
              <a:rPr lang="en-US" sz="1600" dirty="0">
                <a:latin typeface="+mn-lt"/>
              </a:rPr>
              <a:t>The cell constant is usually determined by measuring the resistance of the cell containing a solution whose conductivity is already known. For this purpose, </a:t>
            </a:r>
            <a:r>
              <a:rPr lang="en-US" sz="1600" dirty="0" err="1">
                <a:latin typeface="+mn-lt"/>
              </a:rPr>
              <a:t>KCl</a:t>
            </a:r>
            <a:r>
              <a:rPr lang="en-US" sz="1600" dirty="0">
                <a:latin typeface="+mn-lt"/>
              </a:rPr>
              <a:t> solutions are used whose conductivity is known accurately at various concentrations.</a:t>
            </a:r>
          </a:p>
          <a:p>
            <a:endParaRPr lang="en-US" dirty="0"/>
          </a:p>
          <a:p>
            <a:pPr marL="285750" indent="-285750">
              <a:buFont typeface="Wingdings" panose="05000000000000000000" pitchFamily="2" charset="2"/>
              <a:buChar char="Ø"/>
            </a:pPr>
            <a:r>
              <a:rPr lang="en-US" sz="1600" dirty="0">
                <a:latin typeface="+mn-lt"/>
              </a:rPr>
              <a:t>So,                                             Where               = Cell Constant  </a:t>
            </a:r>
          </a:p>
          <a:p>
            <a:endParaRPr lang="en-US" sz="1600" dirty="0">
              <a:latin typeface="+mn-lt"/>
            </a:endParaRPr>
          </a:p>
          <a:p>
            <a:r>
              <a:rPr lang="en-US" sz="1600" dirty="0">
                <a:latin typeface="+mn-lt"/>
              </a:rPr>
              <a:t>         </a:t>
            </a:r>
            <a:r>
              <a:rPr lang="en-US" sz="1600" dirty="0">
                <a:effectLst/>
                <a:latin typeface="+mn-lt"/>
                <a:ea typeface="Arial MT"/>
                <a:cs typeface="Arial MT"/>
              </a:rPr>
              <a:t>When</a:t>
            </a:r>
            <a:r>
              <a:rPr lang="en-US" sz="1600" spc="-5" dirty="0">
                <a:effectLst/>
                <a:latin typeface="+mn-lt"/>
                <a:ea typeface="Arial MT"/>
                <a:cs typeface="Arial MT"/>
              </a:rPr>
              <a:t> </a:t>
            </a:r>
            <a:r>
              <a:rPr lang="en-US" sz="1600" i="1" dirty="0">
                <a:effectLst/>
                <a:latin typeface="+mn-lt"/>
                <a:ea typeface="Arial MT"/>
                <a:cs typeface="Arial MT"/>
              </a:rPr>
              <a:t>l</a:t>
            </a:r>
            <a:r>
              <a:rPr lang="en-US" sz="1600" dirty="0">
                <a:effectLst/>
                <a:latin typeface="+mn-lt"/>
                <a:ea typeface="Arial MT"/>
                <a:cs typeface="Arial MT"/>
              </a:rPr>
              <a:t>=1cm,</a:t>
            </a:r>
            <a:r>
              <a:rPr lang="en-US" sz="1600" spc="-15" dirty="0">
                <a:effectLst/>
                <a:latin typeface="+mn-lt"/>
                <a:ea typeface="Arial MT"/>
                <a:cs typeface="Arial MT"/>
              </a:rPr>
              <a:t> </a:t>
            </a:r>
            <a:r>
              <a:rPr lang="en-US" sz="1600" dirty="0">
                <a:effectLst/>
                <a:latin typeface="+mn-lt"/>
                <a:ea typeface="Arial MT"/>
                <a:cs typeface="Arial MT"/>
              </a:rPr>
              <a:t>a= 1cm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then</a:t>
            </a:r>
            <a:r>
              <a:rPr lang="en-US" spc="175" dirty="0">
                <a:effectLst/>
                <a:latin typeface="+mn-lt"/>
                <a:ea typeface="Arial MT"/>
                <a:cs typeface="Arial MT"/>
              </a:rPr>
              <a:t>         </a:t>
            </a:r>
            <a:endParaRPr lang="en-US" sz="2400" dirty="0">
              <a:effectLst/>
              <a:latin typeface="+mn-lt"/>
              <a:ea typeface="Arial MT"/>
              <a:cs typeface="Arial MT"/>
            </a:endParaRPr>
          </a:p>
          <a:p>
            <a:endParaRPr lang="en-US" dirty="0">
              <a:effectLst/>
              <a:latin typeface="+mn-lt"/>
              <a:ea typeface="Arial MT"/>
              <a:cs typeface="Arial MT"/>
            </a:endParaRPr>
          </a:p>
          <a:p>
            <a:pPr marL="285750" indent="-285750">
              <a:buFont typeface="Wingdings" panose="05000000000000000000" pitchFamily="2" charset="2"/>
              <a:buChar char="Ø"/>
            </a:pPr>
            <a:r>
              <a:rPr lang="en-US" sz="1600" b="1" u="sng" dirty="0">
                <a:effectLst/>
                <a:latin typeface="+mn-lt"/>
                <a:ea typeface="Arial MT"/>
                <a:cs typeface="Arial MT"/>
              </a:rPr>
              <a:t>So</a:t>
            </a:r>
            <a:r>
              <a:rPr lang="en-US" sz="1600" b="1" u="sng" spc="20" dirty="0">
                <a:effectLst/>
                <a:latin typeface="+mn-lt"/>
                <a:ea typeface="Arial MT"/>
                <a:cs typeface="Arial MT"/>
              </a:rPr>
              <a:t> </a:t>
            </a:r>
            <a:r>
              <a:rPr lang="en-US" sz="1600" b="1" u="sng" dirty="0">
                <a:effectLst/>
                <a:latin typeface="+mn-lt"/>
                <a:ea typeface="Arial MT"/>
                <a:cs typeface="Arial MT"/>
              </a:rPr>
              <a:t>specific</a:t>
            </a:r>
            <a:r>
              <a:rPr lang="en-US" sz="1600" b="1" u="sng" spc="20" dirty="0">
                <a:effectLst/>
                <a:latin typeface="+mn-lt"/>
                <a:ea typeface="Arial MT"/>
                <a:cs typeface="Arial MT"/>
              </a:rPr>
              <a:t> </a:t>
            </a:r>
            <a:r>
              <a:rPr lang="en-US" sz="1600" b="1" u="sng" dirty="0">
                <a:effectLst/>
                <a:latin typeface="+mn-lt"/>
                <a:ea typeface="Arial MT"/>
                <a:cs typeface="Arial MT"/>
              </a:rPr>
              <a:t>conductance</a:t>
            </a:r>
            <a:r>
              <a:rPr lang="en-US" sz="1600" b="1" u="sng" spc="25" dirty="0">
                <a:effectLst/>
                <a:latin typeface="+mn-lt"/>
                <a:ea typeface="Arial MT"/>
                <a:cs typeface="Arial MT"/>
              </a:rPr>
              <a:t> </a:t>
            </a:r>
            <a:r>
              <a:rPr lang="en-US" sz="1600" b="1" u="sng" dirty="0">
                <a:effectLst/>
                <a:latin typeface="+mn-lt"/>
                <a:ea typeface="Arial MT"/>
                <a:cs typeface="Arial MT"/>
              </a:rPr>
              <a:t>of</a:t>
            </a:r>
            <a:r>
              <a:rPr lang="en-US" sz="1600" b="1" u="sng" spc="10" dirty="0">
                <a:effectLst/>
                <a:latin typeface="+mn-lt"/>
                <a:ea typeface="Arial MT"/>
                <a:cs typeface="Arial MT"/>
              </a:rPr>
              <a:t> </a:t>
            </a:r>
            <a:r>
              <a:rPr lang="en-US" sz="1600" b="1" u="sng" dirty="0">
                <a:effectLst/>
                <a:latin typeface="+mn-lt"/>
                <a:ea typeface="Arial MT"/>
                <a:cs typeface="Arial MT"/>
              </a:rPr>
              <a:t>a</a:t>
            </a:r>
            <a:r>
              <a:rPr lang="en-US" sz="1600" b="1" u="sng" spc="25" dirty="0">
                <a:effectLst/>
                <a:latin typeface="+mn-lt"/>
                <a:ea typeface="Arial MT"/>
                <a:cs typeface="Arial MT"/>
              </a:rPr>
              <a:t> </a:t>
            </a:r>
            <a:r>
              <a:rPr lang="en-US" sz="1600" b="1" u="sng" dirty="0">
                <a:effectLst/>
                <a:latin typeface="+mn-lt"/>
                <a:ea typeface="Arial MT"/>
                <a:cs typeface="Arial MT"/>
              </a:rPr>
              <a:t>solution</a:t>
            </a:r>
            <a:r>
              <a:rPr lang="en-US" sz="1600" b="1" u="sng" spc="25" dirty="0">
                <a:effectLst/>
                <a:latin typeface="+mn-lt"/>
                <a:ea typeface="Arial MT"/>
                <a:cs typeface="Arial MT"/>
              </a:rPr>
              <a:t> </a:t>
            </a:r>
            <a:r>
              <a:rPr lang="en-US" sz="1600" b="1" u="sng" dirty="0">
                <a:effectLst/>
                <a:latin typeface="+mn-lt"/>
                <a:ea typeface="Arial MT"/>
                <a:cs typeface="Arial MT"/>
              </a:rPr>
              <a:t>is</a:t>
            </a:r>
            <a:r>
              <a:rPr lang="en-US" sz="1600" b="1" u="sng" spc="20" dirty="0">
                <a:effectLst/>
                <a:latin typeface="+mn-lt"/>
                <a:ea typeface="Arial MT"/>
                <a:cs typeface="Arial MT"/>
              </a:rPr>
              <a:t> </a:t>
            </a:r>
            <a:r>
              <a:rPr lang="en-US" sz="1600" b="1" u="sng" dirty="0">
                <a:effectLst/>
                <a:latin typeface="+mn-lt"/>
                <a:ea typeface="Arial MT"/>
                <a:cs typeface="Arial MT"/>
              </a:rPr>
              <a:t>defined as</a:t>
            </a:r>
            <a:r>
              <a:rPr lang="en-US" sz="1600" b="1" u="sng" spc="20" dirty="0">
                <a:effectLst/>
                <a:latin typeface="+mn-lt"/>
                <a:ea typeface="Arial MT"/>
                <a:cs typeface="Arial MT"/>
              </a:rPr>
              <a:t> </a:t>
            </a:r>
            <a:r>
              <a:rPr lang="en-US" sz="1600" b="1" u="sng" dirty="0">
                <a:effectLst/>
                <a:latin typeface="+mn-lt"/>
                <a:ea typeface="Arial MT"/>
                <a:cs typeface="Arial MT"/>
              </a:rPr>
              <a:t>the</a:t>
            </a:r>
            <a:r>
              <a:rPr lang="en-US" sz="1600" b="1" u="sng" spc="25" dirty="0">
                <a:effectLst/>
                <a:latin typeface="+mn-lt"/>
                <a:ea typeface="Arial MT"/>
                <a:cs typeface="Arial MT"/>
              </a:rPr>
              <a:t> </a:t>
            </a:r>
            <a:r>
              <a:rPr lang="en-US" sz="1600" b="1" u="sng" dirty="0">
                <a:effectLst/>
                <a:latin typeface="+mn-lt"/>
                <a:ea typeface="Arial MT"/>
                <a:cs typeface="Arial MT"/>
              </a:rPr>
              <a:t>conductance</a:t>
            </a:r>
            <a:r>
              <a:rPr lang="en-US" sz="1600" b="1" u="sng" spc="25" dirty="0">
                <a:effectLst/>
                <a:latin typeface="+mn-lt"/>
                <a:ea typeface="Arial MT"/>
                <a:cs typeface="Arial MT"/>
              </a:rPr>
              <a:t> </a:t>
            </a:r>
            <a:r>
              <a:rPr lang="en-US" sz="1600" b="1" u="sng" dirty="0">
                <a:effectLst/>
                <a:latin typeface="+mn-lt"/>
                <a:ea typeface="Arial MT"/>
                <a:cs typeface="Arial MT"/>
              </a:rPr>
              <a:t>of</a:t>
            </a:r>
            <a:r>
              <a:rPr lang="en-US" sz="1600" b="1" u="sng" spc="10" dirty="0">
                <a:effectLst/>
                <a:latin typeface="+mn-lt"/>
                <a:ea typeface="Arial MT"/>
                <a:cs typeface="Arial MT"/>
              </a:rPr>
              <a:t> </a:t>
            </a:r>
            <a:r>
              <a:rPr lang="en-US" sz="1600" b="1" u="sng" dirty="0">
                <a:effectLst/>
                <a:latin typeface="+mn-lt"/>
                <a:ea typeface="Arial MT"/>
                <a:cs typeface="Arial MT"/>
              </a:rPr>
              <a:t>the</a:t>
            </a:r>
            <a:r>
              <a:rPr lang="en-US" sz="1600" b="1" u="sng" spc="25" dirty="0">
                <a:effectLst/>
                <a:latin typeface="+mn-lt"/>
                <a:ea typeface="Arial MT"/>
                <a:cs typeface="Arial MT"/>
              </a:rPr>
              <a:t> </a:t>
            </a:r>
            <a:r>
              <a:rPr lang="en-US" sz="1600" b="1" u="sng" dirty="0">
                <a:effectLst/>
                <a:latin typeface="+mn-lt"/>
                <a:ea typeface="Arial MT"/>
                <a:cs typeface="Arial MT"/>
              </a:rPr>
              <a:t>solution</a:t>
            </a:r>
            <a:r>
              <a:rPr lang="en-US" sz="1600" b="1" u="sng" spc="90" dirty="0">
                <a:effectLst/>
                <a:latin typeface="+mn-lt"/>
                <a:ea typeface="Arial MT"/>
                <a:cs typeface="Arial MT"/>
              </a:rPr>
              <a:t> </a:t>
            </a:r>
            <a:r>
              <a:rPr lang="en-US" sz="1600" b="1" u="sng" dirty="0">
                <a:effectLst/>
                <a:latin typeface="+mn-lt"/>
                <a:ea typeface="Arial MT"/>
                <a:cs typeface="Arial MT"/>
              </a:rPr>
              <a:t>of</a:t>
            </a:r>
            <a:r>
              <a:rPr lang="en-US" sz="1600" b="1" u="sng" spc="10" dirty="0">
                <a:effectLst/>
                <a:latin typeface="+mn-lt"/>
                <a:ea typeface="Arial MT"/>
                <a:cs typeface="Arial MT"/>
              </a:rPr>
              <a:t> </a:t>
            </a:r>
            <a:r>
              <a:rPr lang="en-US" sz="1600" b="1" u="sng" dirty="0">
                <a:effectLst/>
                <a:latin typeface="+mn-lt"/>
                <a:ea typeface="Arial MT"/>
                <a:cs typeface="Arial MT"/>
              </a:rPr>
              <a:t>1</a:t>
            </a:r>
            <a:r>
              <a:rPr lang="en-US" sz="1600" b="1" u="sng" spc="-320" dirty="0">
                <a:effectLst/>
                <a:latin typeface="+mn-lt"/>
                <a:ea typeface="Arial MT"/>
                <a:cs typeface="Arial MT"/>
              </a:rPr>
              <a:t> </a:t>
            </a:r>
            <a:r>
              <a:rPr lang="en-US" sz="1600" b="1" u="sng" dirty="0">
                <a:effectLst/>
                <a:latin typeface="+mn-lt"/>
                <a:ea typeface="Arial MT"/>
                <a:cs typeface="Arial MT"/>
              </a:rPr>
              <a:t>cm</a:t>
            </a:r>
            <a:r>
              <a:rPr lang="en-US" sz="1600" b="1" u="sng" spc="-15" dirty="0">
                <a:effectLst/>
                <a:latin typeface="+mn-lt"/>
                <a:ea typeface="Arial MT"/>
                <a:cs typeface="Arial MT"/>
              </a:rPr>
              <a:t> </a:t>
            </a:r>
            <a:r>
              <a:rPr lang="en-US" sz="1600" b="1" u="sng" dirty="0">
                <a:effectLst/>
                <a:latin typeface="+mn-lt"/>
                <a:ea typeface="Arial MT"/>
                <a:cs typeface="Arial MT"/>
              </a:rPr>
              <a:t>length</a:t>
            </a:r>
            <a:r>
              <a:rPr lang="en-US" sz="1600" b="1" u="sng" spc="-5" dirty="0">
                <a:effectLst/>
                <a:latin typeface="+mn-lt"/>
                <a:ea typeface="Arial MT"/>
                <a:cs typeface="Arial MT"/>
              </a:rPr>
              <a:t> </a:t>
            </a:r>
            <a:r>
              <a:rPr lang="en-US" sz="1600" b="1" u="sng" dirty="0">
                <a:effectLst/>
                <a:latin typeface="+mn-lt"/>
                <a:ea typeface="Arial MT"/>
                <a:cs typeface="Arial MT"/>
              </a:rPr>
              <a:t>and</a:t>
            </a:r>
            <a:r>
              <a:rPr lang="en-US" sz="1600" b="1" u="sng" spc="-5" dirty="0">
                <a:effectLst/>
                <a:latin typeface="+mn-lt"/>
                <a:ea typeface="Arial MT"/>
                <a:cs typeface="Arial MT"/>
              </a:rPr>
              <a:t> </a:t>
            </a:r>
            <a:r>
              <a:rPr lang="en-US" sz="1600" b="1" u="sng" dirty="0">
                <a:effectLst/>
                <a:latin typeface="+mn-lt"/>
                <a:ea typeface="Arial MT"/>
                <a:cs typeface="Arial MT"/>
              </a:rPr>
              <a:t>having</a:t>
            </a:r>
            <a:r>
              <a:rPr lang="en-US" sz="1600" b="1" u="sng" spc="-5" dirty="0">
                <a:effectLst/>
                <a:latin typeface="+mn-lt"/>
                <a:ea typeface="Arial MT"/>
                <a:cs typeface="Arial MT"/>
              </a:rPr>
              <a:t> </a:t>
            </a:r>
            <a:r>
              <a:rPr lang="en-US" sz="1600" b="1" u="sng" dirty="0">
                <a:effectLst/>
                <a:latin typeface="+mn-lt"/>
                <a:ea typeface="Arial MT"/>
                <a:cs typeface="Arial MT"/>
              </a:rPr>
              <a:t>1</a:t>
            </a:r>
            <a:r>
              <a:rPr lang="en-US" sz="1600" b="1" u="sng" spc="-5" dirty="0">
                <a:effectLst/>
                <a:latin typeface="+mn-lt"/>
                <a:ea typeface="Arial MT"/>
                <a:cs typeface="Arial MT"/>
              </a:rPr>
              <a:t> </a:t>
            </a:r>
            <a:r>
              <a:rPr lang="en-US" sz="1600" b="1" u="sng" dirty="0">
                <a:effectLst/>
                <a:latin typeface="+mn-lt"/>
                <a:ea typeface="Arial MT"/>
                <a:cs typeface="Arial MT"/>
              </a:rPr>
              <a:t>cm</a:t>
            </a:r>
            <a:r>
              <a:rPr lang="en-US" sz="1600" b="1" u="sng" baseline="30000" dirty="0">
                <a:effectLst/>
                <a:latin typeface="+mn-lt"/>
                <a:ea typeface="Arial MT"/>
                <a:cs typeface="Arial MT"/>
              </a:rPr>
              <a:t>2</a:t>
            </a:r>
            <a:r>
              <a:rPr lang="en-US" sz="1600" b="1" u="sng" spc="-5" dirty="0">
                <a:effectLst/>
                <a:latin typeface="+mn-lt"/>
                <a:ea typeface="Arial MT"/>
                <a:cs typeface="Arial MT"/>
              </a:rPr>
              <a:t> </a:t>
            </a:r>
            <a:r>
              <a:rPr lang="en-US" sz="1600" b="1" u="sng" dirty="0">
                <a:effectLst/>
                <a:latin typeface="+mn-lt"/>
                <a:ea typeface="Arial MT"/>
                <a:cs typeface="Arial MT"/>
              </a:rPr>
              <a:t>as</a:t>
            </a:r>
            <a:r>
              <a:rPr lang="en-US" sz="1600" b="1" u="sng" spc="-10" dirty="0">
                <a:effectLst/>
                <a:latin typeface="+mn-lt"/>
                <a:ea typeface="Arial MT"/>
                <a:cs typeface="Arial MT"/>
              </a:rPr>
              <a:t> </a:t>
            </a:r>
            <a:r>
              <a:rPr lang="en-US" sz="1600" b="1" u="sng" dirty="0">
                <a:effectLst/>
                <a:latin typeface="+mn-lt"/>
                <a:ea typeface="Arial MT"/>
                <a:cs typeface="Arial MT"/>
              </a:rPr>
              <a:t>the</a:t>
            </a:r>
            <a:r>
              <a:rPr lang="en-US" sz="1600" b="1" u="sng" spc="-5" dirty="0">
                <a:effectLst/>
                <a:latin typeface="+mn-lt"/>
                <a:ea typeface="Arial MT"/>
                <a:cs typeface="Arial MT"/>
              </a:rPr>
              <a:t> </a:t>
            </a:r>
            <a:r>
              <a:rPr lang="en-US" sz="1600" b="1" u="sng" dirty="0">
                <a:effectLst/>
                <a:latin typeface="+mn-lt"/>
                <a:ea typeface="Arial MT"/>
                <a:cs typeface="Arial MT"/>
              </a:rPr>
              <a:t>area</a:t>
            </a:r>
            <a:r>
              <a:rPr lang="en-US" sz="1600" b="1" u="sng" spc="-5"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cross</a:t>
            </a:r>
            <a:r>
              <a:rPr lang="en-US" sz="1600" b="1" u="sng" spc="-10" dirty="0">
                <a:effectLst/>
                <a:latin typeface="+mn-lt"/>
                <a:ea typeface="Arial MT"/>
                <a:cs typeface="Arial MT"/>
              </a:rPr>
              <a:t> </a:t>
            </a:r>
            <a:r>
              <a:rPr lang="en-US" sz="1600" b="1" u="sng" dirty="0">
                <a:effectLst/>
                <a:latin typeface="+mn-lt"/>
                <a:ea typeface="Arial MT"/>
                <a:cs typeface="Arial MT"/>
              </a:rPr>
              <a:t>section.</a:t>
            </a:r>
          </a:p>
          <a:p>
            <a:r>
              <a:rPr lang="en-US" sz="1600" dirty="0">
                <a:latin typeface="+mn-lt"/>
                <a:ea typeface="Arial MT"/>
                <a:cs typeface="Arial MT"/>
              </a:rPr>
              <a:t>       </a:t>
            </a:r>
            <a:r>
              <a:rPr lang="en-US" sz="1600" dirty="0">
                <a:effectLst/>
                <a:latin typeface="+mn-lt"/>
                <a:ea typeface="Arial MT"/>
                <a:cs typeface="Arial MT"/>
              </a:rPr>
              <a:t>When </a:t>
            </a:r>
            <a:r>
              <a:rPr lang="en-US" sz="1600" i="1" dirty="0">
                <a:effectLst/>
                <a:latin typeface="+mn-lt"/>
                <a:ea typeface="Arial MT"/>
                <a:cs typeface="Arial MT"/>
              </a:rPr>
              <a:t>l</a:t>
            </a:r>
            <a:r>
              <a:rPr lang="en-US" sz="1600" dirty="0">
                <a:effectLst/>
                <a:latin typeface="+mn-lt"/>
                <a:ea typeface="Arial MT"/>
                <a:cs typeface="Arial MT"/>
              </a:rPr>
              <a:t>=1 cm,</a:t>
            </a:r>
            <a:r>
              <a:rPr lang="en-US" sz="1600" spc="-15" dirty="0">
                <a:effectLst/>
                <a:latin typeface="+mn-lt"/>
                <a:ea typeface="Arial MT"/>
                <a:cs typeface="Arial MT"/>
              </a:rPr>
              <a:t> </a:t>
            </a:r>
            <a:r>
              <a:rPr lang="en-US" sz="1600" dirty="0">
                <a:effectLst/>
                <a:latin typeface="+mn-lt"/>
                <a:ea typeface="Arial MT"/>
                <a:cs typeface="Arial MT"/>
              </a:rPr>
              <a:t>a =</a:t>
            </a:r>
            <a:r>
              <a:rPr lang="en-US" sz="1600" spc="-5" dirty="0">
                <a:effectLst/>
                <a:latin typeface="+mn-lt"/>
                <a:ea typeface="Arial MT"/>
                <a:cs typeface="Arial MT"/>
              </a:rPr>
              <a:t> </a:t>
            </a:r>
            <a:r>
              <a:rPr lang="en-US" sz="1600" dirty="0">
                <a:effectLst/>
                <a:latin typeface="+mn-lt"/>
                <a:ea typeface="Arial MT"/>
                <a:cs typeface="Arial MT"/>
              </a:rPr>
              <a:t>1cm</a:t>
            </a:r>
            <a:r>
              <a:rPr lang="en-US" sz="1600" baseline="30000" dirty="0">
                <a:effectLst/>
                <a:latin typeface="+mn-lt"/>
                <a:ea typeface="Arial MT"/>
                <a:cs typeface="Arial MT"/>
              </a:rPr>
              <a:t>2</a:t>
            </a:r>
            <a:r>
              <a:rPr lang="en-US" sz="1600" dirty="0">
                <a:effectLst/>
                <a:latin typeface="+mn-lt"/>
                <a:ea typeface="Arial MT"/>
                <a:cs typeface="Arial MT"/>
              </a:rPr>
              <a:t> ,then V=1cm</a:t>
            </a:r>
            <a:r>
              <a:rPr lang="en-US" sz="1600" baseline="30000" dirty="0">
                <a:effectLst/>
                <a:latin typeface="+mn-lt"/>
                <a:ea typeface="Arial MT"/>
                <a:cs typeface="Arial MT"/>
              </a:rPr>
              <a:t>3 </a:t>
            </a:r>
            <a:r>
              <a:rPr lang="en-IN" sz="1800" dirty="0">
                <a:effectLst/>
                <a:latin typeface="+mn-lt"/>
                <a:ea typeface="Arial MT"/>
                <a:cs typeface="Arial MT"/>
              </a:rPr>
              <a:t>So, </a:t>
            </a:r>
          </a:p>
          <a:p>
            <a:pPr marL="285750" indent="-285750">
              <a:buFont typeface="Wingdings" panose="05000000000000000000" pitchFamily="2" charset="2"/>
              <a:buChar char="Ø"/>
            </a:pPr>
            <a:r>
              <a:rPr lang="en-US" sz="1600" b="1" u="sng" dirty="0">
                <a:effectLst/>
                <a:latin typeface="+mn-lt"/>
                <a:ea typeface="Arial MT"/>
                <a:cs typeface="Arial MT"/>
              </a:rPr>
              <a:t>So</a:t>
            </a:r>
            <a:r>
              <a:rPr lang="en-US" sz="1600" b="1" u="sng" spc="180" dirty="0">
                <a:effectLst/>
                <a:latin typeface="+mn-lt"/>
                <a:ea typeface="Arial MT"/>
                <a:cs typeface="Arial MT"/>
              </a:rPr>
              <a:t> </a:t>
            </a:r>
            <a:r>
              <a:rPr lang="en-US" sz="1600" b="1" u="sng" dirty="0">
                <a:effectLst/>
                <a:latin typeface="+mn-lt"/>
                <a:ea typeface="Arial MT"/>
                <a:cs typeface="Arial MT"/>
              </a:rPr>
              <a:t>specific</a:t>
            </a:r>
            <a:r>
              <a:rPr lang="en-US" sz="1600" b="1" u="sng" spc="175" dirty="0">
                <a:effectLst/>
                <a:latin typeface="+mn-lt"/>
                <a:ea typeface="Arial MT"/>
                <a:cs typeface="Arial MT"/>
              </a:rPr>
              <a:t> </a:t>
            </a:r>
            <a:r>
              <a:rPr lang="en-US" sz="1600" b="1" u="sng" dirty="0">
                <a:effectLst/>
                <a:latin typeface="+mn-lt"/>
                <a:ea typeface="Arial MT"/>
                <a:cs typeface="Arial MT"/>
              </a:rPr>
              <a:t>conductance</a:t>
            </a:r>
            <a:r>
              <a:rPr lang="en-US" sz="1600" b="1" u="sng" spc="180" dirty="0">
                <a:effectLst/>
                <a:latin typeface="+mn-lt"/>
                <a:ea typeface="Arial MT"/>
                <a:cs typeface="Arial MT"/>
              </a:rPr>
              <a:t> </a:t>
            </a:r>
            <a:r>
              <a:rPr lang="en-US" sz="1600" b="1" u="sng" dirty="0">
                <a:effectLst/>
                <a:latin typeface="+mn-lt"/>
                <a:ea typeface="Arial MT"/>
                <a:cs typeface="Arial MT"/>
              </a:rPr>
              <a:t>of</a:t>
            </a:r>
            <a:r>
              <a:rPr lang="en-US" sz="1600" b="1" u="sng" spc="165" dirty="0">
                <a:effectLst/>
                <a:latin typeface="+mn-lt"/>
                <a:ea typeface="Arial MT"/>
                <a:cs typeface="Arial MT"/>
              </a:rPr>
              <a:t> </a:t>
            </a:r>
            <a:r>
              <a:rPr lang="en-US" sz="1600" b="1" u="sng" dirty="0">
                <a:effectLst/>
                <a:latin typeface="+mn-lt"/>
                <a:ea typeface="Arial MT"/>
                <a:cs typeface="Arial MT"/>
              </a:rPr>
              <a:t>a</a:t>
            </a:r>
            <a:r>
              <a:rPr lang="en-US" sz="1600" b="1" u="sng" spc="180" dirty="0">
                <a:effectLst/>
                <a:latin typeface="+mn-lt"/>
                <a:ea typeface="Arial MT"/>
                <a:cs typeface="Arial MT"/>
              </a:rPr>
              <a:t> </a:t>
            </a:r>
            <a:r>
              <a:rPr lang="en-US" sz="1600" b="1" u="sng" dirty="0">
                <a:effectLst/>
                <a:latin typeface="+mn-lt"/>
                <a:ea typeface="Arial MT"/>
                <a:cs typeface="Arial MT"/>
              </a:rPr>
              <a:t>solution</a:t>
            </a:r>
            <a:r>
              <a:rPr lang="en-US" sz="1600" b="1" u="sng" spc="185" dirty="0">
                <a:effectLst/>
                <a:latin typeface="+mn-lt"/>
                <a:ea typeface="Arial MT"/>
                <a:cs typeface="Arial MT"/>
              </a:rPr>
              <a:t> </a:t>
            </a:r>
            <a:r>
              <a:rPr lang="en-US" sz="1600" b="1" u="sng" dirty="0">
                <a:effectLst/>
                <a:latin typeface="+mn-lt"/>
                <a:ea typeface="Arial MT"/>
                <a:cs typeface="Arial MT"/>
              </a:rPr>
              <a:t>is</a:t>
            </a:r>
            <a:r>
              <a:rPr lang="en-US" sz="1600" b="1" u="sng" spc="175" dirty="0">
                <a:effectLst/>
                <a:latin typeface="+mn-lt"/>
                <a:ea typeface="Arial MT"/>
                <a:cs typeface="Arial MT"/>
              </a:rPr>
              <a:t> </a:t>
            </a:r>
            <a:r>
              <a:rPr lang="en-US" sz="1600" b="1" u="sng" dirty="0">
                <a:effectLst/>
                <a:latin typeface="+mn-lt"/>
                <a:ea typeface="Arial MT"/>
                <a:cs typeface="Arial MT"/>
              </a:rPr>
              <a:t>defined</a:t>
            </a:r>
            <a:r>
              <a:rPr lang="en-US" sz="1600" b="1" u="sng" spc="180" dirty="0">
                <a:effectLst/>
                <a:latin typeface="+mn-lt"/>
                <a:ea typeface="Arial MT"/>
                <a:cs typeface="Arial MT"/>
              </a:rPr>
              <a:t> </a:t>
            </a:r>
            <a:r>
              <a:rPr lang="en-US" sz="1600" b="1" u="sng" dirty="0">
                <a:effectLst/>
                <a:latin typeface="+mn-lt"/>
                <a:ea typeface="Arial MT"/>
                <a:cs typeface="Arial MT"/>
              </a:rPr>
              <a:t>as</a:t>
            </a:r>
            <a:r>
              <a:rPr lang="en-US" sz="1600" b="1" u="sng" spc="175" dirty="0">
                <a:effectLst/>
                <a:latin typeface="+mn-lt"/>
                <a:ea typeface="Arial MT"/>
                <a:cs typeface="Arial MT"/>
              </a:rPr>
              <a:t> </a:t>
            </a:r>
            <a:r>
              <a:rPr lang="en-US" sz="1600" b="1" u="sng" dirty="0">
                <a:effectLst/>
                <a:latin typeface="+mn-lt"/>
                <a:ea typeface="Arial MT"/>
                <a:cs typeface="Arial MT"/>
              </a:rPr>
              <a:t>the</a:t>
            </a:r>
            <a:r>
              <a:rPr lang="en-US" sz="1600" b="1" u="sng" spc="180" dirty="0">
                <a:effectLst/>
                <a:latin typeface="+mn-lt"/>
                <a:ea typeface="Arial MT"/>
                <a:cs typeface="Arial MT"/>
              </a:rPr>
              <a:t> </a:t>
            </a:r>
            <a:r>
              <a:rPr lang="en-US" sz="1600" b="1" u="sng" dirty="0">
                <a:effectLst/>
                <a:latin typeface="+mn-lt"/>
                <a:ea typeface="Arial MT"/>
                <a:cs typeface="Arial MT"/>
              </a:rPr>
              <a:t>conductance</a:t>
            </a:r>
            <a:r>
              <a:rPr lang="en-US" sz="1600" b="1" u="sng" spc="185" dirty="0">
                <a:effectLst/>
                <a:latin typeface="+mn-lt"/>
                <a:ea typeface="Arial MT"/>
                <a:cs typeface="Arial MT"/>
              </a:rPr>
              <a:t> </a:t>
            </a:r>
            <a:r>
              <a:rPr lang="en-US" sz="1600" b="1" u="sng" dirty="0">
                <a:effectLst/>
                <a:latin typeface="+mn-lt"/>
                <a:ea typeface="Arial MT"/>
                <a:cs typeface="Arial MT"/>
              </a:rPr>
              <a:t>of</a:t>
            </a:r>
            <a:r>
              <a:rPr lang="en-US" sz="1600" b="1" u="sng" spc="165" dirty="0">
                <a:effectLst/>
                <a:latin typeface="+mn-lt"/>
                <a:ea typeface="Arial MT"/>
                <a:cs typeface="Arial MT"/>
              </a:rPr>
              <a:t> </a:t>
            </a:r>
            <a:r>
              <a:rPr lang="en-US" sz="1600" b="1" u="sng" dirty="0">
                <a:effectLst/>
                <a:latin typeface="+mn-lt"/>
                <a:ea typeface="Arial MT"/>
                <a:cs typeface="Arial MT"/>
              </a:rPr>
              <a:t>the</a:t>
            </a:r>
            <a:r>
              <a:rPr lang="en-US" sz="1600" b="1" u="sng" spc="180" dirty="0">
                <a:effectLst/>
                <a:latin typeface="+mn-lt"/>
                <a:ea typeface="Arial MT"/>
                <a:cs typeface="Arial MT"/>
              </a:rPr>
              <a:t> </a:t>
            </a:r>
            <a:r>
              <a:rPr lang="en-US" sz="1600" b="1" u="sng" dirty="0">
                <a:effectLst/>
                <a:latin typeface="+mn-lt"/>
                <a:ea typeface="Arial MT"/>
                <a:cs typeface="Arial MT"/>
              </a:rPr>
              <a:t>solution</a:t>
            </a:r>
            <a:r>
              <a:rPr lang="en-US" sz="1600" b="1" u="sng" spc="-320" dirty="0">
                <a:effectLst/>
                <a:latin typeface="+mn-lt"/>
                <a:ea typeface="Arial MT"/>
                <a:cs typeface="Arial MT"/>
              </a:rPr>
              <a:t> </a:t>
            </a:r>
            <a:r>
              <a:rPr lang="en-US" sz="1600" b="1" u="sng" dirty="0">
                <a:effectLst/>
                <a:latin typeface="+mn-lt"/>
                <a:ea typeface="Arial MT"/>
                <a:cs typeface="Arial MT"/>
              </a:rPr>
              <a:t>having</a:t>
            </a:r>
            <a:r>
              <a:rPr lang="en-US" sz="1600" b="1" u="sng" spc="-5" dirty="0">
                <a:effectLst/>
                <a:latin typeface="+mn-lt"/>
                <a:ea typeface="Arial MT"/>
                <a:cs typeface="Arial MT"/>
              </a:rPr>
              <a:t> </a:t>
            </a:r>
            <a:r>
              <a:rPr lang="en-US" sz="1600" b="1" u="sng" dirty="0">
                <a:effectLst/>
                <a:latin typeface="+mn-lt"/>
                <a:ea typeface="Arial MT"/>
                <a:cs typeface="Arial MT"/>
              </a:rPr>
              <a:t>volume</a:t>
            </a:r>
            <a:r>
              <a:rPr lang="en-US" sz="1600" b="1" u="sng" spc="-5" dirty="0">
                <a:effectLst/>
                <a:latin typeface="+mn-lt"/>
                <a:ea typeface="Arial MT"/>
                <a:cs typeface="Arial MT"/>
              </a:rPr>
              <a:t> </a:t>
            </a:r>
            <a:r>
              <a:rPr lang="en-US" sz="1600" b="1" u="sng" dirty="0">
                <a:effectLst/>
                <a:latin typeface="+mn-lt"/>
                <a:ea typeface="Arial MT"/>
                <a:cs typeface="Arial MT"/>
              </a:rPr>
              <a:t>1</a:t>
            </a:r>
            <a:r>
              <a:rPr lang="en-US" sz="1600" b="1" u="sng" spc="-5" dirty="0">
                <a:effectLst/>
                <a:latin typeface="+mn-lt"/>
                <a:ea typeface="Arial MT"/>
                <a:cs typeface="Arial MT"/>
              </a:rPr>
              <a:t> </a:t>
            </a:r>
            <a:r>
              <a:rPr lang="en-US" sz="1600" b="1" u="sng" dirty="0">
                <a:effectLst/>
                <a:latin typeface="+mn-lt"/>
                <a:ea typeface="Arial MT"/>
                <a:cs typeface="Arial MT"/>
              </a:rPr>
              <a:t>cm</a:t>
            </a:r>
            <a:r>
              <a:rPr lang="en-US" sz="1600" b="1" u="sng" baseline="30000" dirty="0">
                <a:effectLst/>
                <a:latin typeface="+mn-lt"/>
                <a:ea typeface="Arial MT"/>
                <a:cs typeface="Arial MT"/>
              </a:rPr>
              <a:t>3.</a:t>
            </a:r>
          </a:p>
          <a:p>
            <a:endParaRPr lang="en-US" sz="1600" baseline="30000" dirty="0">
              <a:effectLst/>
              <a:latin typeface="+mn-lt"/>
              <a:ea typeface="Arial MT"/>
              <a:cs typeface="Arial MT"/>
            </a:endParaRPr>
          </a:p>
          <a:p>
            <a:pPr marL="285750" indent="-285750">
              <a:buFont typeface="Wingdings" panose="05000000000000000000" pitchFamily="2" charset="2"/>
              <a:buChar char="Ø"/>
            </a:pPr>
            <a:r>
              <a:rPr lang="en-US" b="1" u="sng" dirty="0">
                <a:latin typeface="+mn-lt"/>
                <a:ea typeface="Arial MT"/>
                <a:cs typeface="Arial MT"/>
              </a:rPr>
              <a:t>U</a:t>
            </a:r>
            <a:r>
              <a:rPr lang="en-US" b="1" u="sng" dirty="0">
                <a:effectLst/>
                <a:latin typeface="+mn-lt"/>
                <a:ea typeface="Arial MT"/>
                <a:cs typeface="Arial MT"/>
              </a:rPr>
              <a:t>nit</a:t>
            </a:r>
            <a:r>
              <a:rPr lang="en-US" b="1" u="sng" spc="-15" dirty="0">
                <a:effectLst/>
                <a:latin typeface="+mn-lt"/>
                <a:ea typeface="Arial MT"/>
                <a:cs typeface="Arial MT"/>
              </a:rPr>
              <a:t> </a:t>
            </a:r>
            <a:r>
              <a:rPr lang="en-US" b="1" u="sng" dirty="0">
                <a:effectLst/>
                <a:latin typeface="+mn-lt"/>
                <a:ea typeface="Arial MT"/>
                <a:cs typeface="Arial MT"/>
              </a:rPr>
              <a:t>of</a:t>
            </a:r>
            <a:r>
              <a:rPr lang="en-US" b="1" u="sng" spc="-15" dirty="0">
                <a:effectLst/>
                <a:latin typeface="+mn-lt"/>
                <a:ea typeface="Arial MT"/>
                <a:cs typeface="Arial MT"/>
              </a:rPr>
              <a:t> </a:t>
            </a:r>
            <a:r>
              <a:rPr lang="en-US" b="1" u="sng" spc="-5" dirty="0">
                <a:effectLst/>
                <a:latin typeface="+mn-lt"/>
                <a:ea typeface="Arial MT"/>
                <a:cs typeface="Arial MT"/>
              </a:rPr>
              <a:t>     </a:t>
            </a:r>
            <a:r>
              <a:rPr lang="en-US" b="1" u="sng" dirty="0">
                <a:effectLst/>
                <a:latin typeface="+mn-lt"/>
                <a:ea typeface="Arial MT"/>
                <a:cs typeface="Arial MT"/>
              </a:rPr>
              <a:t>is:Ohm</a:t>
            </a:r>
            <a:r>
              <a:rPr lang="en-US" b="1" u="sng" baseline="30000" dirty="0">
                <a:effectLst/>
                <a:latin typeface="+mn-lt"/>
                <a:ea typeface="Arial MT"/>
                <a:cs typeface="Arial MT"/>
              </a:rPr>
              <a:t>-1</a:t>
            </a:r>
            <a:r>
              <a:rPr lang="en-US" b="1" u="sng" dirty="0">
                <a:effectLst/>
                <a:latin typeface="+mn-lt"/>
                <a:ea typeface="Arial MT"/>
                <a:cs typeface="Arial MT"/>
              </a:rPr>
              <a:t>.cm</a:t>
            </a:r>
            <a:r>
              <a:rPr lang="en-US" b="1" u="sng" baseline="30000" dirty="0">
                <a:effectLst/>
                <a:latin typeface="+mn-lt"/>
                <a:ea typeface="Arial MT"/>
                <a:cs typeface="Arial MT"/>
              </a:rPr>
              <a:t>-1</a:t>
            </a:r>
            <a:r>
              <a:rPr lang="en-US" b="1" u="sng" spc="-5" dirty="0">
                <a:effectLst/>
                <a:latin typeface="+mn-lt"/>
                <a:ea typeface="Arial MT"/>
                <a:cs typeface="Arial MT"/>
              </a:rPr>
              <a:t> </a:t>
            </a:r>
            <a:r>
              <a:rPr lang="en-US" b="1" u="sng" dirty="0">
                <a:effectLst/>
                <a:latin typeface="+mn-lt"/>
                <a:ea typeface="Arial MT"/>
                <a:cs typeface="Arial MT"/>
              </a:rPr>
              <a:t>or Ohm</a:t>
            </a:r>
            <a:r>
              <a:rPr lang="en-US" b="1" u="sng" baseline="30000" dirty="0">
                <a:effectLst/>
                <a:latin typeface="+mn-lt"/>
                <a:ea typeface="Arial MT"/>
                <a:cs typeface="Arial MT"/>
              </a:rPr>
              <a:t>-1</a:t>
            </a:r>
            <a:r>
              <a:rPr lang="en-US" b="1" u="sng" dirty="0">
                <a:effectLst/>
                <a:latin typeface="+mn-lt"/>
                <a:ea typeface="Arial MT"/>
                <a:cs typeface="Arial MT"/>
              </a:rPr>
              <a:t>m</a:t>
            </a:r>
            <a:r>
              <a:rPr lang="en-US" b="1" u="sng" baseline="30000" dirty="0">
                <a:effectLst/>
                <a:latin typeface="+mn-lt"/>
                <a:ea typeface="Arial MT"/>
                <a:cs typeface="Arial MT"/>
              </a:rPr>
              <a:t>-1</a:t>
            </a:r>
            <a:r>
              <a:rPr lang="en-US" b="1" u="sng" baseline="30000" dirty="0">
                <a:latin typeface="+mn-lt"/>
                <a:ea typeface="Arial MT"/>
                <a:cs typeface="Arial MT"/>
              </a:rPr>
              <a:t> </a:t>
            </a:r>
            <a:r>
              <a:rPr lang="en-US" b="1" u="sng" dirty="0">
                <a:effectLst/>
                <a:latin typeface="+mn-lt"/>
                <a:ea typeface="Arial MT"/>
                <a:cs typeface="Arial MT"/>
              </a:rPr>
              <a:t>or</a:t>
            </a:r>
            <a:r>
              <a:rPr lang="en-US" b="1" u="sng" spc="5" dirty="0">
                <a:effectLst/>
                <a:latin typeface="+mn-lt"/>
                <a:ea typeface="Arial MT"/>
                <a:cs typeface="Arial MT"/>
              </a:rPr>
              <a:t> </a:t>
            </a:r>
            <a:r>
              <a:rPr lang="en-US" b="1" u="sng" dirty="0">
                <a:effectLst/>
                <a:latin typeface="+mn-lt"/>
                <a:ea typeface="Arial MT"/>
                <a:cs typeface="Arial MT"/>
              </a:rPr>
              <a:t>S m</a:t>
            </a:r>
            <a:r>
              <a:rPr lang="en-US" b="1" u="sng" baseline="30000" dirty="0">
                <a:effectLst/>
                <a:latin typeface="+mn-lt"/>
                <a:ea typeface="Arial MT"/>
                <a:cs typeface="Arial MT"/>
              </a:rPr>
              <a:t>-1</a:t>
            </a:r>
            <a:r>
              <a:rPr lang="en-US" b="1" u="sng" spc="5" dirty="0">
                <a:effectLst/>
                <a:latin typeface="+mn-lt"/>
                <a:ea typeface="Arial MT"/>
                <a:cs typeface="Arial MT"/>
              </a:rPr>
              <a:t> </a:t>
            </a:r>
            <a:r>
              <a:rPr lang="en-US" b="1" u="sng" dirty="0">
                <a:effectLst/>
                <a:latin typeface="+mn-lt"/>
                <a:ea typeface="Arial MT"/>
                <a:cs typeface="Arial MT"/>
              </a:rPr>
              <a:t>or, S. cm</a:t>
            </a:r>
            <a:r>
              <a:rPr lang="en-US" b="1" u="sng" baseline="30000" dirty="0">
                <a:effectLst/>
                <a:latin typeface="+mn-lt"/>
                <a:ea typeface="Arial MT"/>
                <a:cs typeface="Arial MT"/>
              </a:rPr>
              <a:t>-1</a:t>
            </a:r>
            <a:r>
              <a:rPr lang="en-US" b="1" baseline="30000" dirty="0">
                <a:effectLst/>
                <a:latin typeface="+mn-lt"/>
                <a:ea typeface="Arial MT"/>
                <a:cs typeface="Arial MT"/>
              </a:rPr>
              <a:t>   </a:t>
            </a:r>
            <a:r>
              <a:rPr lang="en-US" b="1" u="sng" spc="-320" dirty="0">
                <a:effectLst/>
                <a:latin typeface="+mn-lt"/>
                <a:ea typeface="Arial MT"/>
                <a:cs typeface="Arial MT"/>
              </a:rPr>
              <a:t>   </a:t>
            </a:r>
            <a:r>
              <a:rPr lang="en-US" b="1" baseline="30000" dirty="0">
                <a:latin typeface="+mn-lt"/>
                <a:ea typeface="Arial MT"/>
                <a:cs typeface="Arial MT"/>
              </a:rPr>
              <a:t> </a:t>
            </a:r>
            <a:r>
              <a:rPr lang="en-US" dirty="0">
                <a:effectLst/>
                <a:latin typeface="+mn-lt"/>
                <a:ea typeface="Arial MT"/>
                <a:cs typeface="Arial MT"/>
              </a:rPr>
              <a:t>1S.cm</a:t>
            </a:r>
            <a:r>
              <a:rPr lang="en-US" baseline="30000" dirty="0">
                <a:effectLst/>
                <a:latin typeface="+mn-lt"/>
                <a:ea typeface="Arial MT"/>
                <a:cs typeface="Arial MT"/>
              </a:rPr>
              <a:t>-1</a:t>
            </a:r>
            <a:r>
              <a:rPr lang="en-US" dirty="0">
                <a:effectLst/>
                <a:latin typeface="+mn-lt"/>
                <a:ea typeface="Arial MT"/>
                <a:cs typeface="Arial MT"/>
              </a:rPr>
              <a:t>=100 S.</a:t>
            </a:r>
            <a:r>
              <a:rPr lang="en-US" spc="-20" dirty="0">
                <a:effectLst/>
                <a:latin typeface="+mn-lt"/>
                <a:ea typeface="Arial MT"/>
                <a:cs typeface="Arial MT"/>
              </a:rPr>
              <a:t> </a:t>
            </a:r>
            <a:r>
              <a:rPr lang="en-US" dirty="0">
                <a:effectLst/>
                <a:latin typeface="+mn-lt"/>
                <a:ea typeface="Arial MT"/>
                <a:cs typeface="Arial MT"/>
              </a:rPr>
              <a:t>m</a:t>
            </a:r>
            <a:r>
              <a:rPr lang="en-US" baseline="30000" dirty="0">
                <a:effectLst/>
                <a:latin typeface="+mn-lt"/>
                <a:ea typeface="Arial MT"/>
                <a:cs typeface="Arial MT"/>
              </a:rPr>
              <a:t>-1 </a:t>
            </a:r>
            <a:endParaRPr lang="en-IN" dirty="0">
              <a:effectLst/>
              <a:latin typeface="+mn-lt"/>
              <a:ea typeface="Arial MT"/>
              <a:cs typeface="Arial MT"/>
            </a:endParaRPr>
          </a:p>
          <a:p>
            <a:endParaRPr lang="en-IN" sz="1800" dirty="0">
              <a:effectLst/>
              <a:latin typeface="+mn-lt"/>
              <a:ea typeface="Arial MT"/>
              <a:cs typeface="Arial MT"/>
            </a:endParaRPr>
          </a:p>
          <a:p>
            <a:pPr marL="285750" indent="-285750">
              <a:buFont typeface="Wingdings" panose="05000000000000000000" pitchFamily="2" charset="2"/>
              <a:buChar char="Ø"/>
            </a:pPr>
            <a:endParaRPr lang="en-IN" dirty="0">
              <a:effectLst/>
              <a:latin typeface="+mn-lt"/>
              <a:ea typeface="Arial MT"/>
              <a:cs typeface="Arial MT"/>
            </a:endParaRPr>
          </a:p>
          <a:p>
            <a:r>
              <a:rPr lang="en-US" dirty="0">
                <a:latin typeface="+mn-lt"/>
              </a:rPr>
              <a:t> </a:t>
            </a: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latin typeface="+mn-l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graphicFrame>
        <p:nvGraphicFramePr>
          <p:cNvPr id="8" name="Object 7">
            <a:extLst>
              <a:ext uri="{FF2B5EF4-FFF2-40B4-BE49-F238E27FC236}">
                <a16:creationId xmlns:a16="http://schemas.microsoft.com/office/drawing/2014/main" id="{D91A9DD6-ED0F-4ABA-A53C-A06CA4BC6012}"/>
              </a:ext>
            </a:extLst>
          </p:cNvPr>
          <p:cNvGraphicFramePr>
            <a:graphicFrameLocks noChangeAspect="1"/>
          </p:cNvGraphicFramePr>
          <p:nvPr>
            <p:extLst>
              <p:ext uri="{D42A27DB-BD31-4B8C-83A1-F6EECF244321}">
                <p14:modId xmlns:p14="http://schemas.microsoft.com/office/powerpoint/2010/main" val="157414335"/>
              </p:ext>
            </p:extLst>
          </p:nvPr>
        </p:nvGraphicFramePr>
        <p:xfrm>
          <a:off x="746927" y="1993447"/>
          <a:ext cx="1889005" cy="613046"/>
        </p:xfrm>
        <a:graphic>
          <a:graphicData uri="http://schemas.openxmlformats.org/presentationml/2006/ole">
            <mc:AlternateContent xmlns:mc="http://schemas.openxmlformats.org/markup-compatibility/2006">
              <mc:Choice xmlns:v="urn:schemas-microsoft-com:vml" Requires="v">
                <p:oleObj spid="_x0000_s8193" name="Equation" r:id="rId5" imgW="1193760" imgH="393480" progId="Equation.DSMT4">
                  <p:embed/>
                </p:oleObj>
              </mc:Choice>
              <mc:Fallback>
                <p:oleObj name="Equation" r:id="rId5" imgW="1193760" imgH="393480" progId="Equation.DSMT4">
                  <p:embed/>
                  <p:pic>
                    <p:nvPicPr>
                      <p:cNvPr id="8" name="Object 7">
                        <a:extLst>
                          <a:ext uri="{FF2B5EF4-FFF2-40B4-BE49-F238E27FC236}">
                            <a16:creationId xmlns:a16="http://schemas.microsoft.com/office/drawing/2014/main" id="{D91A9DD6-ED0F-4ABA-A53C-A06CA4BC6012}"/>
                          </a:ext>
                        </a:extLst>
                      </p:cNvPr>
                      <p:cNvPicPr/>
                      <p:nvPr/>
                    </p:nvPicPr>
                    <p:blipFill>
                      <a:blip r:embed="rId6"/>
                      <a:stretch>
                        <a:fillRect/>
                      </a:stretch>
                    </p:blipFill>
                    <p:spPr>
                      <a:xfrm>
                        <a:off x="746927" y="1993447"/>
                        <a:ext cx="1889005" cy="613046"/>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3FC7DBA5-DB0C-45E6-843C-827CCF69B811}"/>
              </a:ext>
            </a:extLst>
          </p:cNvPr>
          <p:cNvGraphicFramePr>
            <a:graphicFrameLocks noChangeAspect="1"/>
          </p:cNvGraphicFramePr>
          <p:nvPr>
            <p:extLst>
              <p:ext uri="{D42A27DB-BD31-4B8C-83A1-F6EECF244321}">
                <p14:modId xmlns:p14="http://schemas.microsoft.com/office/powerpoint/2010/main" val="2742387127"/>
              </p:ext>
            </p:extLst>
          </p:nvPr>
        </p:nvGraphicFramePr>
        <p:xfrm>
          <a:off x="932096" y="4528691"/>
          <a:ext cx="240212" cy="218375"/>
        </p:xfrm>
        <a:graphic>
          <a:graphicData uri="http://schemas.openxmlformats.org/presentationml/2006/ole">
            <mc:AlternateContent xmlns:mc="http://schemas.openxmlformats.org/markup-compatibility/2006">
              <mc:Choice xmlns:v="urn:schemas-microsoft-com:vml" Requires="v">
                <p:oleObj spid="_x0000_s8194" name="Equation" r:id="rId7" imgW="139680" imgH="126720" progId="Equation.DSMT4">
                  <p:embed/>
                </p:oleObj>
              </mc:Choice>
              <mc:Fallback>
                <p:oleObj name="Equation" r:id="rId7" imgW="139680" imgH="126720" progId="Equation.DSMT4">
                  <p:embed/>
                  <p:pic>
                    <p:nvPicPr>
                      <p:cNvPr id="14" name="Object 13">
                        <a:extLst>
                          <a:ext uri="{FF2B5EF4-FFF2-40B4-BE49-F238E27FC236}">
                            <a16:creationId xmlns:a16="http://schemas.microsoft.com/office/drawing/2014/main" id="{3FC7DBA5-DB0C-45E6-843C-827CCF69B811}"/>
                          </a:ext>
                        </a:extLst>
                      </p:cNvPr>
                      <p:cNvPicPr/>
                      <p:nvPr/>
                    </p:nvPicPr>
                    <p:blipFill>
                      <a:blip r:embed="rId8"/>
                      <a:stretch>
                        <a:fillRect/>
                      </a:stretch>
                    </p:blipFill>
                    <p:spPr>
                      <a:xfrm>
                        <a:off x="932096" y="4528691"/>
                        <a:ext cx="240212" cy="21837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1064680D-A7BB-4132-A5C0-ED383C173DCB}"/>
              </a:ext>
            </a:extLst>
          </p:cNvPr>
          <p:cNvGraphicFramePr>
            <a:graphicFrameLocks noChangeAspect="1"/>
          </p:cNvGraphicFramePr>
          <p:nvPr>
            <p:extLst>
              <p:ext uri="{D42A27DB-BD31-4B8C-83A1-F6EECF244321}">
                <p14:modId xmlns:p14="http://schemas.microsoft.com/office/powerpoint/2010/main" val="943500531"/>
              </p:ext>
            </p:extLst>
          </p:nvPr>
        </p:nvGraphicFramePr>
        <p:xfrm>
          <a:off x="3054440" y="2618094"/>
          <a:ext cx="589188" cy="319204"/>
        </p:xfrm>
        <a:graphic>
          <a:graphicData uri="http://schemas.openxmlformats.org/presentationml/2006/ole">
            <mc:AlternateContent xmlns:mc="http://schemas.openxmlformats.org/markup-compatibility/2006">
              <mc:Choice xmlns:v="urn:schemas-microsoft-com:vml" Requires="v">
                <p:oleObj spid="_x0000_s8195" name="Equation" r:id="rId9" imgW="406080" imgH="177480" progId="Equation.DSMT4">
                  <p:embed/>
                </p:oleObj>
              </mc:Choice>
              <mc:Fallback>
                <p:oleObj name="Equation" r:id="rId9" imgW="406080" imgH="177480" progId="Equation.DSMT4">
                  <p:embed/>
                  <p:pic>
                    <p:nvPicPr>
                      <p:cNvPr id="4" name="Object 3">
                        <a:extLst>
                          <a:ext uri="{FF2B5EF4-FFF2-40B4-BE49-F238E27FC236}">
                            <a16:creationId xmlns:a16="http://schemas.microsoft.com/office/drawing/2014/main" id="{1064680D-A7BB-4132-A5C0-ED383C173DCB}"/>
                          </a:ext>
                        </a:extLst>
                      </p:cNvPr>
                      <p:cNvPicPr/>
                      <p:nvPr/>
                    </p:nvPicPr>
                    <p:blipFill>
                      <a:blip r:embed="rId10"/>
                      <a:stretch>
                        <a:fillRect/>
                      </a:stretch>
                    </p:blipFill>
                    <p:spPr>
                      <a:xfrm>
                        <a:off x="3054440" y="2618094"/>
                        <a:ext cx="589188" cy="31920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64A0C2B-CCEE-496A-9405-C594F523F1C1}"/>
              </a:ext>
            </a:extLst>
          </p:cNvPr>
          <p:cNvGraphicFramePr>
            <a:graphicFrameLocks noChangeAspect="1"/>
          </p:cNvGraphicFramePr>
          <p:nvPr>
            <p:extLst>
              <p:ext uri="{D42A27DB-BD31-4B8C-83A1-F6EECF244321}">
                <p14:modId xmlns:p14="http://schemas.microsoft.com/office/powerpoint/2010/main" val="1850777309"/>
              </p:ext>
            </p:extLst>
          </p:nvPr>
        </p:nvGraphicFramePr>
        <p:xfrm>
          <a:off x="3835961" y="3591746"/>
          <a:ext cx="590550" cy="319087"/>
        </p:xfrm>
        <a:graphic>
          <a:graphicData uri="http://schemas.openxmlformats.org/presentationml/2006/ole">
            <mc:AlternateContent xmlns:mc="http://schemas.openxmlformats.org/markup-compatibility/2006">
              <mc:Choice xmlns:v="urn:schemas-microsoft-com:vml" Requires="v">
                <p:oleObj spid="_x0000_s8196" name="Equation" r:id="rId11" imgW="589767" imgH="318696" progId="Equation.DSMT4">
                  <p:embed/>
                </p:oleObj>
              </mc:Choice>
              <mc:Fallback>
                <p:oleObj name="Equation" r:id="rId11" imgW="589767" imgH="318696" progId="Equation.DSMT4">
                  <p:embed/>
                  <p:pic>
                    <p:nvPicPr>
                      <p:cNvPr id="5" name="Object 4">
                        <a:extLst>
                          <a:ext uri="{FF2B5EF4-FFF2-40B4-BE49-F238E27FC236}">
                            <a16:creationId xmlns:a16="http://schemas.microsoft.com/office/drawing/2014/main" id="{064A0C2B-CCEE-496A-9405-C594F523F1C1}"/>
                          </a:ext>
                        </a:extLst>
                      </p:cNvPr>
                      <p:cNvPicPr/>
                      <p:nvPr/>
                    </p:nvPicPr>
                    <p:blipFill>
                      <a:blip r:embed="rId12"/>
                      <a:stretch>
                        <a:fillRect/>
                      </a:stretch>
                    </p:blipFill>
                    <p:spPr>
                      <a:xfrm>
                        <a:off x="3835961" y="3591746"/>
                        <a:ext cx="590550" cy="3190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284E7DC-191E-4352-8D8E-E72FF0D6F03D}"/>
              </a:ext>
            </a:extLst>
          </p:cNvPr>
          <p:cNvGraphicFramePr>
            <a:graphicFrameLocks noChangeAspect="1"/>
          </p:cNvGraphicFramePr>
          <p:nvPr>
            <p:extLst>
              <p:ext uri="{D42A27DB-BD31-4B8C-83A1-F6EECF244321}">
                <p14:modId xmlns:p14="http://schemas.microsoft.com/office/powerpoint/2010/main" val="2929817256"/>
              </p:ext>
            </p:extLst>
          </p:nvPr>
        </p:nvGraphicFramePr>
        <p:xfrm>
          <a:off x="3332291" y="2014757"/>
          <a:ext cx="622675" cy="570426"/>
        </p:xfrm>
        <a:graphic>
          <a:graphicData uri="http://schemas.openxmlformats.org/presentationml/2006/ole">
            <mc:AlternateContent xmlns:mc="http://schemas.openxmlformats.org/markup-compatibility/2006">
              <mc:Choice xmlns:v="urn:schemas-microsoft-com:vml" Requires="v">
                <p:oleObj spid="_x0000_s8197" name="Equation" r:id="rId13" imgW="482400" imgH="393480" progId="Equation.DSMT4">
                  <p:embed/>
                </p:oleObj>
              </mc:Choice>
              <mc:Fallback>
                <p:oleObj name="Equation" r:id="rId13" imgW="482400" imgH="393480" progId="Equation.DSMT4">
                  <p:embed/>
                  <p:pic>
                    <p:nvPicPr>
                      <p:cNvPr id="10" name="Object 9">
                        <a:extLst>
                          <a:ext uri="{FF2B5EF4-FFF2-40B4-BE49-F238E27FC236}">
                            <a16:creationId xmlns:a16="http://schemas.microsoft.com/office/drawing/2014/main" id="{5284E7DC-191E-4352-8D8E-E72FF0D6F03D}"/>
                          </a:ext>
                        </a:extLst>
                      </p:cNvPr>
                      <p:cNvPicPr/>
                      <p:nvPr/>
                    </p:nvPicPr>
                    <p:blipFill>
                      <a:blip r:embed="rId14"/>
                      <a:stretch>
                        <a:fillRect/>
                      </a:stretch>
                    </p:blipFill>
                    <p:spPr>
                      <a:xfrm>
                        <a:off x="3332291" y="2014757"/>
                        <a:ext cx="622675" cy="570426"/>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DAB95BE-20BF-4A85-8F11-D908602A3378}"/>
              </a:ext>
            </a:extLst>
          </p:cNvPr>
          <p:cNvGraphicFramePr>
            <a:graphicFrameLocks noChangeAspect="1"/>
          </p:cNvGraphicFramePr>
          <p:nvPr>
            <p:extLst>
              <p:ext uri="{D42A27DB-BD31-4B8C-83A1-F6EECF244321}">
                <p14:modId xmlns:p14="http://schemas.microsoft.com/office/powerpoint/2010/main" val="3985888739"/>
              </p:ext>
            </p:extLst>
          </p:nvPr>
        </p:nvGraphicFramePr>
        <p:xfrm>
          <a:off x="5254238" y="362353"/>
          <a:ext cx="239713" cy="217487"/>
        </p:xfrm>
        <a:graphic>
          <a:graphicData uri="http://schemas.openxmlformats.org/presentationml/2006/ole">
            <mc:AlternateContent xmlns:mc="http://schemas.openxmlformats.org/markup-compatibility/2006">
              <mc:Choice xmlns:v="urn:schemas-microsoft-com:vml" Requires="v">
                <p:oleObj spid="_x0000_s8198" name="Equation" r:id="rId15" imgW="239289" imgH="218112" progId="Equation.DSMT4">
                  <p:embed/>
                </p:oleObj>
              </mc:Choice>
              <mc:Fallback>
                <p:oleObj name="Equation" r:id="rId15" imgW="239289" imgH="218112" progId="Equation.DSMT4">
                  <p:embed/>
                  <p:pic>
                    <p:nvPicPr>
                      <p:cNvPr id="12" name="Object 11">
                        <a:extLst>
                          <a:ext uri="{FF2B5EF4-FFF2-40B4-BE49-F238E27FC236}">
                            <a16:creationId xmlns:a16="http://schemas.microsoft.com/office/drawing/2014/main" id="{7DAB95BE-20BF-4A85-8F11-D908602A3378}"/>
                          </a:ext>
                        </a:extLst>
                      </p:cNvPr>
                      <p:cNvPicPr/>
                      <p:nvPr/>
                    </p:nvPicPr>
                    <p:blipFill>
                      <a:blip r:embed="rId16"/>
                      <a:stretch>
                        <a:fillRect/>
                      </a:stretch>
                    </p:blipFill>
                    <p:spPr>
                      <a:xfrm>
                        <a:off x="5254238" y="362353"/>
                        <a:ext cx="239713" cy="217487"/>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6;p16">
            <a:extLst>
              <a:ext uri="{FF2B5EF4-FFF2-40B4-BE49-F238E27FC236}">
                <a16:creationId xmlns:a16="http://schemas.microsoft.com/office/drawing/2014/main" id="{FECD6981-3A5A-4F52-879B-F5741C5C879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A2A03A1-B504-45C6-8FC5-5091D3FBEB7C}"/>
              </a:ext>
            </a:extLst>
          </p:cNvPr>
          <p:cNvSpPr txBox="1"/>
          <p:nvPr/>
        </p:nvSpPr>
        <p:spPr>
          <a:xfrm>
            <a:off x="465286" y="523328"/>
            <a:ext cx="5267092" cy="5693866"/>
          </a:xfrm>
          <a:prstGeom prst="rect">
            <a:avLst/>
          </a:prstGeom>
          <a:noFill/>
        </p:spPr>
        <p:txBody>
          <a:bodyPr wrap="square">
            <a:spAutoFit/>
          </a:bodyPr>
          <a:lstStyle/>
          <a:p>
            <a:pPr marL="285750" indent="-285750">
              <a:buFont typeface="Wingdings" panose="05000000000000000000" pitchFamily="2" charset="2"/>
              <a:buChar char="Ø"/>
            </a:pPr>
            <a:r>
              <a:rPr lang="en-US" dirty="0"/>
              <a:t>Once the cell constant is determined using </a:t>
            </a:r>
            <a:r>
              <a:rPr lang="en-US" dirty="0" err="1"/>
              <a:t>KCl</a:t>
            </a:r>
            <a:r>
              <a:rPr lang="en-US" dirty="0"/>
              <a:t> solutions ,it can be used for measuring the resistance or conductivity of any solution.</a:t>
            </a:r>
          </a:p>
          <a:p>
            <a:endParaRPr lang="en-US" dirty="0"/>
          </a:p>
          <a:p>
            <a:pPr marL="285750" indent="-285750">
              <a:buFont typeface="Wingdings" panose="05000000000000000000" pitchFamily="2" charset="2"/>
              <a:buChar char="Ø"/>
            </a:pPr>
            <a:r>
              <a:rPr lang="en-US" dirty="0"/>
              <a:t>The set up for the measurement of the resistance is shown in the  Figure to the right(known as wheat-stone bridge). It consists of two resistances R</a:t>
            </a:r>
            <a:r>
              <a:rPr lang="en-US" baseline="-25000" dirty="0"/>
              <a:t>3</a:t>
            </a:r>
            <a:r>
              <a:rPr lang="en-US" dirty="0"/>
              <a:t> and R</a:t>
            </a:r>
            <a:r>
              <a:rPr lang="en-US" baseline="-25000" dirty="0"/>
              <a:t>4</a:t>
            </a:r>
            <a:r>
              <a:rPr lang="en-US" dirty="0"/>
              <a:t> (known resistances), a variable resistance R</a:t>
            </a:r>
            <a:r>
              <a:rPr lang="en-US" baseline="-25000" dirty="0"/>
              <a:t>1</a:t>
            </a:r>
            <a:r>
              <a:rPr lang="en-US" dirty="0"/>
              <a:t> and the conductivity cell having the unknown resistance R</a:t>
            </a:r>
            <a:r>
              <a:rPr lang="en-US" baseline="-25000" dirty="0"/>
              <a:t>2</a:t>
            </a:r>
            <a:r>
              <a:rPr lang="en-US" dirty="0"/>
              <a:t> . The Wheatstone bridge is fed by an oscillator O (Oscillator O is the source of A.C power.)</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 is a suitable detector (a headphone or other electronic device) and the bridge is balanced when no current passes through the detector. Under these conditions: </a:t>
            </a:r>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Once the cell constant and the resistance of the solution in the cell is determined, the conductivity of the solution is given by the equation: </a:t>
            </a:r>
          </a:p>
          <a:p>
            <a:pPr marL="285750" indent="-285750">
              <a:buFont typeface="Wingdings" panose="05000000000000000000" pitchFamily="2" charset="2"/>
              <a:buChar char="Ø"/>
            </a:pPr>
            <a:endParaRPr lang="en-US" dirty="0"/>
          </a:p>
          <a:p>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r>
              <a:rPr lang="en-US" dirty="0"/>
              <a:t> </a:t>
            </a:r>
            <a:endParaRPr lang="en-IN" dirty="0"/>
          </a:p>
        </p:txBody>
      </p:sp>
      <p:pic>
        <p:nvPicPr>
          <p:cNvPr id="7" name="Picture 6">
            <a:extLst>
              <a:ext uri="{FF2B5EF4-FFF2-40B4-BE49-F238E27FC236}">
                <a16:creationId xmlns:a16="http://schemas.microsoft.com/office/drawing/2014/main" id="{A62A50CF-FA0C-4159-82D1-3EBEACB364D6}"/>
              </a:ext>
            </a:extLst>
          </p:cNvPr>
          <p:cNvPicPr>
            <a:picLocks noChangeAspect="1"/>
          </p:cNvPicPr>
          <p:nvPr/>
        </p:nvPicPr>
        <p:blipFill>
          <a:blip r:embed="rId4"/>
          <a:stretch>
            <a:fillRect/>
          </a:stretch>
        </p:blipFill>
        <p:spPr>
          <a:xfrm>
            <a:off x="862550" y="3590753"/>
            <a:ext cx="2833338" cy="440550"/>
          </a:xfrm>
          <a:prstGeom prst="rect">
            <a:avLst/>
          </a:prstGeom>
        </p:spPr>
      </p:pic>
      <p:graphicFrame>
        <p:nvGraphicFramePr>
          <p:cNvPr id="8" name="Object 7">
            <a:extLst>
              <a:ext uri="{FF2B5EF4-FFF2-40B4-BE49-F238E27FC236}">
                <a16:creationId xmlns:a16="http://schemas.microsoft.com/office/drawing/2014/main" id="{722DF918-5BE5-4F80-B17F-DD2F6E62489F}"/>
              </a:ext>
            </a:extLst>
          </p:cNvPr>
          <p:cNvGraphicFramePr>
            <a:graphicFrameLocks noChangeAspect="1"/>
          </p:cNvGraphicFramePr>
          <p:nvPr>
            <p:extLst>
              <p:ext uri="{D42A27DB-BD31-4B8C-83A1-F6EECF244321}">
                <p14:modId xmlns:p14="http://schemas.microsoft.com/office/powerpoint/2010/main" val="3287594817"/>
              </p:ext>
            </p:extLst>
          </p:nvPr>
        </p:nvGraphicFramePr>
        <p:xfrm>
          <a:off x="2635367" y="4373561"/>
          <a:ext cx="742950" cy="683705"/>
        </p:xfrm>
        <a:graphic>
          <a:graphicData uri="http://schemas.openxmlformats.org/presentationml/2006/ole">
            <mc:AlternateContent xmlns:mc="http://schemas.openxmlformats.org/markup-compatibility/2006">
              <mc:Choice xmlns:v="urn:schemas-microsoft-com:vml" Requires="v">
                <p:oleObj spid="_x0000_s9217" name="Equation" r:id="rId5" imgW="495000" imgH="419040" progId="Equation.DSMT4">
                  <p:embed/>
                </p:oleObj>
              </mc:Choice>
              <mc:Fallback>
                <p:oleObj name="Equation" r:id="rId5" imgW="495000" imgH="419040" progId="Equation.DSMT4">
                  <p:embed/>
                  <p:pic>
                    <p:nvPicPr>
                      <p:cNvPr id="8" name="Object 7">
                        <a:extLst>
                          <a:ext uri="{FF2B5EF4-FFF2-40B4-BE49-F238E27FC236}">
                            <a16:creationId xmlns:a16="http://schemas.microsoft.com/office/drawing/2014/main" id="{722DF918-5BE5-4F80-B17F-DD2F6E62489F}"/>
                          </a:ext>
                        </a:extLst>
                      </p:cNvPr>
                      <p:cNvPicPr/>
                      <p:nvPr/>
                    </p:nvPicPr>
                    <p:blipFill>
                      <a:blip r:embed="rId6"/>
                      <a:stretch>
                        <a:fillRect/>
                      </a:stretch>
                    </p:blipFill>
                    <p:spPr>
                      <a:xfrm>
                        <a:off x="2635367" y="4373561"/>
                        <a:ext cx="742950" cy="68370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B78462EA-F8FF-45B6-B951-FAA8483DCB3E}"/>
              </a:ext>
            </a:extLst>
          </p:cNvPr>
          <p:cNvPicPr>
            <a:picLocks noChangeAspect="1"/>
          </p:cNvPicPr>
          <p:nvPr/>
        </p:nvPicPr>
        <p:blipFill>
          <a:blip r:embed="rId7"/>
          <a:stretch>
            <a:fillRect/>
          </a:stretch>
        </p:blipFill>
        <p:spPr>
          <a:xfrm>
            <a:off x="5940553" y="394010"/>
            <a:ext cx="3023576" cy="3067396"/>
          </a:xfrm>
          <a:prstGeom prst="rect">
            <a:avLst/>
          </a:prstGeom>
        </p:spPr>
      </p:pic>
      <p:sp>
        <p:nvSpPr>
          <p:cNvPr id="10" name="TextBox 9">
            <a:extLst>
              <a:ext uri="{FF2B5EF4-FFF2-40B4-BE49-F238E27FC236}">
                <a16:creationId xmlns:a16="http://schemas.microsoft.com/office/drawing/2014/main" id="{62BD3A08-F3BB-4809-88A4-2C67F4D54C2C}"/>
              </a:ext>
            </a:extLst>
          </p:cNvPr>
          <p:cNvSpPr txBox="1"/>
          <p:nvPr/>
        </p:nvSpPr>
        <p:spPr>
          <a:xfrm flipH="1">
            <a:off x="5690841" y="3441696"/>
            <a:ext cx="3453159" cy="738664"/>
          </a:xfrm>
          <a:prstGeom prst="rect">
            <a:avLst/>
          </a:prstGeom>
          <a:noFill/>
        </p:spPr>
        <p:txBody>
          <a:bodyPr wrap="square" rtlCol="0">
            <a:spAutoFit/>
          </a:bodyPr>
          <a:lstStyle/>
          <a:p>
            <a:r>
              <a:rPr lang="en-US" dirty="0"/>
              <a:t>Arrangement of Wheatstone bridge Circuit to measure Conductivity of a solution</a:t>
            </a:r>
            <a:endParaRPr lang="en-IN" dirty="0"/>
          </a:p>
        </p:txBody>
      </p:sp>
      <p:sp>
        <p:nvSpPr>
          <p:cNvPr id="11" name="TextBox 10">
            <a:extLst>
              <a:ext uri="{FF2B5EF4-FFF2-40B4-BE49-F238E27FC236}">
                <a16:creationId xmlns:a16="http://schemas.microsoft.com/office/drawing/2014/main" id="{58046E20-A3DC-4276-9414-39BB0D4833DE}"/>
              </a:ext>
            </a:extLst>
          </p:cNvPr>
          <p:cNvSpPr txBox="1"/>
          <p:nvPr/>
        </p:nvSpPr>
        <p:spPr>
          <a:xfrm flipH="1">
            <a:off x="1015108" y="86233"/>
            <a:ext cx="6753574" cy="338554"/>
          </a:xfrm>
          <a:prstGeom prst="rect">
            <a:avLst/>
          </a:prstGeom>
          <a:noFill/>
        </p:spPr>
        <p:txBody>
          <a:bodyPr wrap="square" rtlCol="0">
            <a:spAutoFit/>
          </a:bodyPr>
          <a:lstStyle/>
          <a:p>
            <a:pPr algn="ctr"/>
            <a:r>
              <a:rPr lang="en-US" sz="1600" b="1" u="sng" dirty="0">
                <a:solidFill>
                  <a:srgbClr val="FF0000"/>
                </a:solidFill>
                <a:latin typeface="+mn-lt"/>
              </a:rPr>
              <a:t>Measurement of Resistance or Conductivity of any solution</a:t>
            </a:r>
            <a:endParaRPr lang="en-IN" sz="1600" b="1" u="sng" dirty="0">
              <a:solidFill>
                <a:srgbClr val="FF0000"/>
              </a:solidFill>
              <a:latin typeface="+mn-lt"/>
            </a:endParaRPr>
          </a:p>
        </p:txBody>
      </p:sp>
    </p:spTree>
    <p:extLst>
      <p:ext uri="{BB962C8B-B14F-4D97-AF65-F5344CB8AC3E}">
        <p14:creationId xmlns:p14="http://schemas.microsoft.com/office/powerpoint/2010/main" val="323715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oogle Shape;76;p16">
            <a:extLst>
              <a:ext uri="{FF2B5EF4-FFF2-40B4-BE49-F238E27FC236}">
                <a16:creationId xmlns:a16="http://schemas.microsoft.com/office/drawing/2014/main" id="{131AB424-700C-420A-AB19-C2310F35BE5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0AD116-3AB7-4529-A564-27F5498CC378}"/>
              </a:ext>
            </a:extLst>
          </p:cNvPr>
          <p:cNvSpPr txBox="1"/>
          <p:nvPr/>
        </p:nvSpPr>
        <p:spPr>
          <a:xfrm>
            <a:off x="410307" y="677929"/>
            <a:ext cx="8233507" cy="8197116"/>
          </a:xfrm>
          <a:prstGeom prst="rect">
            <a:avLst/>
          </a:prstGeom>
          <a:noFill/>
        </p:spPr>
        <p:txBody>
          <a:bodyPr wrap="square">
            <a:spAutoFit/>
          </a:bodyPr>
          <a:lstStyle/>
          <a:p>
            <a:pPr marL="285750" indent="-285750">
              <a:buFont typeface="Wingdings" panose="05000000000000000000" pitchFamily="2" charset="2"/>
              <a:buChar char="Ø"/>
            </a:pPr>
            <a:r>
              <a:rPr lang="en-US" sz="1600" b="1" u="sng" dirty="0">
                <a:effectLst/>
                <a:latin typeface="+mn-lt"/>
                <a:ea typeface="Arial MT"/>
                <a:cs typeface="Arial MT"/>
              </a:rPr>
              <a:t>It</a:t>
            </a:r>
            <a:r>
              <a:rPr lang="en-US" sz="1600" b="1" u="sng" spc="225" dirty="0">
                <a:effectLst/>
                <a:latin typeface="+mn-lt"/>
                <a:ea typeface="Arial MT"/>
                <a:cs typeface="Arial MT"/>
              </a:rPr>
              <a:t> </a:t>
            </a:r>
            <a:r>
              <a:rPr lang="en-US" sz="1600" b="1" u="sng" dirty="0">
                <a:effectLst/>
                <a:latin typeface="+mn-lt"/>
                <a:ea typeface="Arial MT"/>
                <a:cs typeface="Arial MT"/>
              </a:rPr>
              <a:t>is</a:t>
            </a:r>
            <a:r>
              <a:rPr lang="en-US" sz="1600" b="1" u="sng" spc="240" dirty="0">
                <a:effectLst/>
                <a:latin typeface="+mn-lt"/>
                <a:ea typeface="Arial MT"/>
                <a:cs typeface="Arial MT"/>
              </a:rPr>
              <a:t> </a:t>
            </a:r>
            <a:r>
              <a:rPr lang="en-US" sz="1600" b="1" u="sng" dirty="0">
                <a:effectLst/>
                <a:latin typeface="+mn-lt"/>
                <a:ea typeface="Arial MT"/>
                <a:cs typeface="Arial MT"/>
              </a:rPr>
              <a:t>defined</a:t>
            </a:r>
            <a:r>
              <a:rPr lang="en-US" sz="1600" b="1" u="sng" spc="245" dirty="0">
                <a:effectLst/>
                <a:latin typeface="+mn-lt"/>
                <a:ea typeface="Arial MT"/>
                <a:cs typeface="Arial MT"/>
              </a:rPr>
              <a:t> </a:t>
            </a:r>
            <a:r>
              <a:rPr lang="en-US" sz="1600" b="1" u="sng" dirty="0">
                <a:effectLst/>
                <a:latin typeface="+mn-lt"/>
                <a:ea typeface="Arial MT"/>
                <a:cs typeface="Arial MT"/>
              </a:rPr>
              <a:t>as</a:t>
            </a:r>
            <a:r>
              <a:rPr lang="en-US" sz="1600" b="1" u="sng" spc="235" dirty="0">
                <a:effectLst/>
                <a:latin typeface="+mn-lt"/>
                <a:ea typeface="Arial MT"/>
                <a:cs typeface="Arial MT"/>
              </a:rPr>
              <a:t> </a:t>
            </a:r>
            <a:r>
              <a:rPr lang="en-US" sz="1600" b="1" u="sng" dirty="0">
                <a:effectLst/>
                <a:latin typeface="+mn-lt"/>
                <a:ea typeface="Arial MT"/>
                <a:cs typeface="Arial MT"/>
              </a:rPr>
              <a:t>the</a:t>
            </a:r>
            <a:r>
              <a:rPr lang="en-US" sz="1600" b="1" u="sng" spc="245" dirty="0">
                <a:effectLst/>
                <a:latin typeface="+mn-lt"/>
                <a:ea typeface="Arial MT"/>
                <a:cs typeface="Arial MT"/>
              </a:rPr>
              <a:t> </a:t>
            </a:r>
            <a:r>
              <a:rPr lang="en-US" sz="1600" b="1" u="sng" dirty="0">
                <a:effectLst/>
                <a:latin typeface="+mn-lt"/>
                <a:ea typeface="Arial MT"/>
                <a:cs typeface="Arial MT"/>
              </a:rPr>
              <a:t>conductance</a:t>
            </a:r>
            <a:r>
              <a:rPr lang="en-US" sz="1600" b="1" u="sng" spc="245" dirty="0">
                <a:effectLst/>
                <a:latin typeface="+mn-lt"/>
                <a:ea typeface="Arial MT"/>
                <a:cs typeface="Arial MT"/>
              </a:rPr>
              <a:t> </a:t>
            </a:r>
            <a:r>
              <a:rPr lang="en-US" sz="1600" b="1" u="sng" dirty="0">
                <a:effectLst/>
                <a:latin typeface="+mn-lt"/>
                <a:ea typeface="Arial MT"/>
                <a:cs typeface="Arial MT"/>
              </a:rPr>
              <a:t>of</a:t>
            </a:r>
            <a:r>
              <a:rPr lang="en-US" sz="1600" b="1" u="sng" spc="230" dirty="0">
                <a:effectLst/>
                <a:latin typeface="+mn-lt"/>
                <a:ea typeface="Arial MT"/>
                <a:cs typeface="Arial MT"/>
              </a:rPr>
              <a:t> </a:t>
            </a:r>
            <a:r>
              <a:rPr lang="en-US" sz="1600" b="1" u="sng" dirty="0">
                <a:effectLst/>
                <a:latin typeface="+mn-lt"/>
                <a:ea typeface="Arial MT"/>
                <a:cs typeface="Arial MT"/>
              </a:rPr>
              <a:t>a</a:t>
            </a:r>
            <a:r>
              <a:rPr lang="en-US" sz="1600" b="1" u="sng" spc="240" dirty="0">
                <a:effectLst/>
                <a:latin typeface="+mn-lt"/>
                <a:ea typeface="Arial MT"/>
                <a:cs typeface="Arial MT"/>
              </a:rPr>
              <a:t> </a:t>
            </a:r>
            <a:r>
              <a:rPr lang="en-US" sz="1600" b="1" u="sng" dirty="0">
                <a:effectLst/>
                <a:latin typeface="+mn-lt"/>
                <a:ea typeface="Arial MT"/>
                <a:cs typeface="Arial MT"/>
              </a:rPr>
              <a:t>solution</a:t>
            </a:r>
            <a:r>
              <a:rPr lang="en-US" sz="1600" b="1" u="sng" spc="245" dirty="0">
                <a:effectLst/>
                <a:latin typeface="+mn-lt"/>
                <a:ea typeface="Arial MT"/>
                <a:cs typeface="Arial MT"/>
              </a:rPr>
              <a:t> </a:t>
            </a:r>
            <a:r>
              <a:rPr lang="en-US" sz="1600" b="1" u="sng" dirty="0">
                <a:effectLst/>
                <a:latin typeface="+mn-lt"/>
                <a:ea typeface="Arial MT"/>
                <a:cs typeface="Arial MT"/>
              </a:rPr>
              <a:t>containing</a:t>
            </a:r>
            <a:r>
              <a:rPr lang="en-US" sz="1600" b="1" u="sng" spc="220" dirty="0">
                <a:effectLst/>
                <a:latin typeface="+mn-lt"/>
                <a:ea typeface="Arial MT"/>
                <a:cs typeface="Arial MT"/>
              </a:rPr>
              <a:t> </a:t>
            </a:r>
            <a:r>
              <a:rPr lang="en-US" sz="1600" b="1" u="sng" dirty="0">
                <a:effectLst/>
                <a:latin typeface="+mn-lt"/>
                <a:ea typeface="Arial MT"/>
                <a:cs typeface="Arial MT"/>
              </a:rPr>
              <a:t>1</a:t>
            </a:r>
            <a:r>
              <a:rPr lang="en-US" sz="1600" b="1" u="sng" spc="245" dirty="0">
                <a:effectLst/>
                <a:latin typeface="+mn-lt"/>
                <a:ea typeface="Arial MT"/>
                <a:cs typeface="Arial MT"/>
              </a:rPr>
              <a:t> </a:t>
            </a:r>
            <a:r>
              <a:rPr lang="en-US" sz="1600" b="1" u="sng" dirty="0">
                <a:effectLst/>
                <a:latin typeface="+mn-lt"/>
                <a:ea typeface="Arial MT"/>
                <a:cs typeface="Arial MT"/>
              </a:rPr>
              <a:t>mole</a:t>
            </a:r>
            <a:r>
              <a:rPr lang="en-US" sz="1600" b="1" u="sng" spc="215" dirty="0">
                <a:effectLst/>
                <a:latin typeface="+mn-lt"/>
                <a:ea typeface="Arial MT"/>
                <a:cs typeface="Arial MT"/>
              </a:rPr>
              <a:t> </a:t>
            </a:r>
            <a:r>
              <a:rPr lang="en-US" sz="1600" b="1" u="sng" dirty="0">
                <a:effectLst/>
                <a:latin typeface="+mn-lt"/>
                <a:ea typeface="Arial MT"/>
                <a:cs typeface="Arial MT"/>
              </a:rPr>
              <a:t>of</a:t>
            </a:r>
            <a:r>
              <a:rPr lang="en-US" sz="1600" b="1" u="sng" spc="230" dirty="0">
                <a:effectLst/>
                <a:latin typeface="+mn-lt"/>
                <a:ea typeface="Arial MT"/>
                <a:cs typeface="Arial MT"/>
              </a:rPr>
              <a:t> </a:t>
            </a:r>
            <a:r>
              <a:rPr lang="en-US" sz="1600" b="1" u="sng" dirty="0">
                <a:effectLst/>
                <a:latin typeface="+mn-lt"/>
                <a:ea typeface="Arial MT"/>
                <a:cs typeface="Arial MT"/>
              </a:rPr>
              <a:t>electrolyte</a:t>
            </a:r>
            <a:r>
              <a:rPr lang="en-US" sz="1600" b="1" u="sng" spc="245" dirty="0">
                <a:effectLst/>
                <a:latin typeface="+mn-lt"/>
                <a:ea typeface="Arial MT"/>
                <a:cs typeface="Arial MT"/>
              </a:rPr>
              <a:t> </a:t>
            </a:r>
            <a:r>
              <a:rPr lang="en-US" sz="1600" b="1" u="sng" dirty="0">
                <a:effectLst/>
                <a:latin typeface="+mn-lt"/>
                <a:ea typeface="Arial MT"/>
                <a:cs typeface="Arial MT"/>
              </a:rPr>
              <a:t>kept</a:t>
            </a:r>
            <a:r>
              <a:rPr lang="en-US" sz="1600" b="1" u="sng" spc="-320" dirty="0">
                <a:effectLst/>
                <a:latin typeface="+mn-lt"/>
                <a:ea typeface="Arial MT"/>
                <a:cs typeface="Arial MT"/>
              </a:rPr>
              <a:t> </a:t>
            </a:r>
            <a:r>
              <a:rPr lang="en-US" sz="1600" b="1" u="sng" dirty="0">
                <a:effectLst/>
                <a:latin typeface="+mn-lt"/>
                <a:ea typeface="Arial MT"/>
                <a:cs typeface="Arial MT"/>
              </a:rPr>
              <a:t>between</a:t>
            </a:r>
            <a:r>
              <a:rPr lang="en-US" sz="1600" b="1" u="sng" spc="-10" dirty="0">
                <a:effectLst/>
                <a:latin typeface="+mn-lt"/>
                <a:ea typeface="Arial MT"/>
                <a:cs typeface="Arial MT"/>
              </a:rPr>
              <a:t> </a:t>
            </a:r>
            <a:r>
              <a:rPr lang="en-US" sz="1600" b="1" u="sng" dirty="0">
                <a:effectLst/>
                <a:latin typeface="+mn-lt"/>
                <a:ea typeface="Arial MT"/>
                <a:cs typeface="Arial MT"/>
              </a:rPr>
              <a:t>two</a:t>
            </a:r>
            <a:r>
              <a:rPr lang="en-US" sz="1600" b="1" u="sng" spc="-5" dirty="0">
                <a:effectLst/>
                <a:latin typeface="+mn-lt"/>
                <a:ea typeface="Arial MT"/>
                <a:cs typeface="Arial MT"/>
              </a:rPr>
              <a:t> </a:t>
            </a:r>
            <a:r>
              <a:rPr lang="en-US" sz="1600" b="1" u="sng" dirty="0">
                <a:effectLst/>
                <a:latin typeface="+mn-lt"/>
                <a:ea typeface="Arial MT"/>
                <a:cs typeface="Arial MT"/>
              </a:rPr>
              <a:t>electrodes</a:t>
            </a:r>
            <a:r>
              <a:rPr lang="en-US" sz="1600" b="1" u="sng" spc="5" dirty="0">
                <a:effectLst/>
                <a:latin typeface="+mn-lt"/>
                <a:ea typeface="Arial MT"/>
                <a:cs typeface="Arial MT"/>
              </a:rPr>
              <a:t> </a:t>
            </a:r>
            <a:r>
              <a:rPr lang="en-US" sz="1600" b="1" u="sng" dirty="0">
                <a:effectLst/>
                <a:latin typeface="+mn-lt"/>
                <a:ea typeface="Arial MT"/>
                <a:cs typeface="Arial MT"/>
              </a:rPr>
              <a:t>which</a:t>
            </a:r>
            <a:r>
              <a:rPr lang="en-US" sz="1600" b="1" u="sng" spc="5" dirty="0">
                <a:effectLst/>
                <a:latin typeface="+mn-lt"/>
                <a:ea typeface="Arial MT"/>
                <a:cs typeface="Arial MT"/>
              </a:rPr>
              <a:t> </a:t>
            </a:r>
            <a:r>
              <a:rPr lang="en-US" sz="1600" b="1" u="sng" dirty="0">
                <a:effectLst/>
                <a:latin typeface="+mn-lt"/>
                <a:ea typeface="Arial MT"/>
                <a:cs typeface="Arial MT"/>
              </a:rPr>
              <a:t>are</a:t>
            </a:r>
            <a:r>
              <a:rPr lang="en-US" sz="1600" b="1" u="sng" spc="-5" dirty="0">
                <a:effectLst/>
                <a:latin typeface="+mn-lt"/>
                <a:ea typeface="Arial MT"/>
                <a:cs typeface="Arial MT"/>
              </a:rPr>
              <a:t> </a:t>
            </a:r>
            <a:r>
              <a:rPr lang="en-US" sz="1600" b="1" u="sng" dirty="0">
                <a:effectLst/>
                <a:latin typeface="+mn-lt"/>
                <a:ea typeface="Arial MT"/>
                <a:cs typeface="Arial MT"/>
              </a:rPr>
              <a:t>1</a:t>
            </a:r>
            <a:r>
              <a:rPr lang="en-US" sz="1600" b="1" u="sng" spc="-5" dirty="0">
                <a:effectLst/>
                <a:latin typeface="+mn-lt"/>
                <a:ea typeface="Arial MT"/>
                <a:cs typeface="Arial MT"/>
              </a:rPr>
              <a:t> </a:t>
            </a:r>
            <a:r>
              <a:rPr lang="en-US" sz="1600" b="1" u="sng" dirty="0">
                <a:effectLst/>
                <a:latin typeface="+mn-lt"/>
                <a:ea typeface="Arial MT"/>
                <a:cs typeface="Arial MT"/>
              </a:rPr>
              <a:t>cm</a:t>
            </a:r>
            <a:r>
              <a:rPr lang="en-US" sz="1600" b="1" u="sng" spc="-10" dirty="0">
                <a:effectLst/>
                <a:latin typeface="+mn-lt"/>
                <a:ea typeface="Arial MT"/>
                <a:cs typeface="Arial MT"/>
              </a:rPr>
              <a:t> </a:t>
            </a:r>
            <a:r>
              <a:rPr lang="en-US" sz="1600" b="1" u="sng" dirty="0">
                <a:effectLst/>
                <a:latin typeface="+mn-lt"/>
                <a:ea typeface="Arial MT"/>
                <a:cs typeface="Arial MT"/>
              </a:rPr>
              <a:t>apart</a:t>
            </a:r>
            <a:r>
              <a:rPr lang="en-US" sz="1600" b="1" u="sng" spc="-20" dirty="0">
                <a:effectLst/>
                <a:latin typeface="+mn-lt"/>
                <a:ea typeface="Arial MT"/>
                <a:cs typeface="Arial MT"/>
              </a:rPr>
              <a:t> </a:t>
            </a:r>
            <a:r>
              <a:rPr lang="en-US" sz="1600" b="1" u="sng" dirty="0">
                <a:effectLst/>
                <a:latin typeface="+mn-lt"/>
                <a:ea typeface="Arial MT"/>
                <a:cs typeface="Arial MT"/>
              </a:rPr>
              <a:t>from</a:t>
            </a:r>
            <a:r>
              <a:rPr lang="en-US" sz="1600" b="1" u="sng" spc="-10" dirty="0">
                <a:effectLst/>
                <a:latin typeface="+mn-lt"/>
                <a:ea typeface="Arial MT"/>
                <a:cs typeface="Arial MT"/>
              </a:rPr>
              <a:t> </a:t>
            </a:r>
            <a:r>
              <a:rPr lang="en-US" sz="1600" b="1" u="sng" dirty="0">
                <a:effectLst/>
                <a:latin typeface="+mn-lt"/>
                <a:ea typeface="Arial MT"/>
                <a:cs typeface="Arial MT"/>
              </a:rPr>
              <a:t>each</a:t>
            </a:r>
            <a:r>
              <a:rPr lang="en-US" sz="1600" b="1" u="sng" spc="-5" dirty="0">
                <a:effectLst/>
                <a:latin typeface="+mn-lt"/>
                <a:ea typeface="Arial MT"/>
                <a:cs typeface="Arial MT"/>
              </a:rPr>
              <a:t> </a:t>
            </a:r>
            <a:r>
              <a:rPr lang="en-US" sz="1600" b="1" u="sng" dirty="0">
                <a:effectLst/>
                <a:latin typeface="+mn-lt"/>
                <a:ea typeface="Arial MT"/>
                <a:cs typeface="Arial MT"/>
              </a:rPr>
              <a:t>other.</a:t>
            </a:r>
            <a:endParaRPr lang="en-US" sz="1400" u="sng" dirty="0">
              <a:effectLst/>
              <a:latin typeface="+mn-lt"/>
              <a:ea typeface="Arial MT"/>
              <a:cs typeface="Arial MT"/>
            </a:endParaRPr>
          </a:p>
          <a:p>
            <a:pPr marL="285750" indent="-285750">
              <a:buFont typeface="Wingdings" panose="05000000000000000000" pitchFamily="2" charset="2"/>
              <a:buChar char="Ø"/>
            </a:pPr>
            <a:r>
              <a:rPr lang="en-US" dirty="0">
                <a:effectLst/>
                <a:latin typeface="+mn-lt"/>
                <a:ea typeface="Arial MT"/>
                <a:cs typeface="Arial MT"/>
              </a:rPr>
              <a:t>Let</a:t>
            </a:r>
            <a:r>
              <a:rPr lang="en-US" spc="25" dirty="0">
                <a:effectLst/>
                <a:latin typeface="+mn-lt"/>
                <a:ea typeface="Arial MT"/>
                <a:cs typeface="Arial MT"/>
              </a:rPr>
              <a:t> </a:t>
            </a:r>
            <a:r>
              <a:rPr lang="en-US" dirty="0">
                <a:effectLst/>
                <a:latin typeface="+mn-lt"/>
                <a:ea typeface="Arial MT"/>
                <a:cs typeface="Arial MT"/>
              </a:rPr>
              <a:t>1</a:t>
            </a:r>
            <a:r>
              <a:rPr lang="en-US" spc="40" dirty="0">
                <a:effectLst/>
                <a:latin typeface="+mn-lt"/>
                <a:ea typeface="Arial MT"/>
                <a:cs typeface="Arial MT"/>
              </a:rPr>
              <a:t> </a:t>
            </a:r>
            <a:r>
              <a:rPr lang="en-US" dirty="0">
                <a:effectLst/>
                <a:latin typeface="+mn-lt"/>
                <a:ea typeface="Arial MT"/>
                <a:cs typeface="Arial MT"/>
              </a:rPr>
              <a:t>mole</a:t>
            </a:r>
            <a:r>
              <a:rPr lang="en-US" spc="35" dirty="0">
                <a:effectLst/>
                <a:latin typeface="+mn-lt"/>
                <a:ea typeface="Arial MT"/>
                <a:cs typeface="Arial MT"/>
              </a:rPr>
              <a:t> </a:t>
            </a:r>
            <a:r>
              <a:rPr lang="en-US" dirty="0">
                <a:effectLst/>
                <a:latin typeface="+mn-lt"/>
                <a:ea typeface="Arial MT"/>
                <a:cs typeface="Arial MT"/>
              </a:rPr>
              <a:t>of</a:t>
            </a:r>
            <a:r>
              <a:rPr lang="en-US" spc="25" dirty="0">
                <a:effectLst/>
                <a:latin typeface="+mn-lt"/>
                <a:ea typeface="Arial MT"/>
                <a:cs typeface="Arial MT"/>
              </a:rPr>
              <a:t> </a:t>
            </a:r>
            <a:r>
              <a:rPr lang="en-US" dirty="0">
                <a:effectLst/>
                <a:latin typeface="+mn-lt"/>
                <a:ea typeface="Arial MT"/>
                <a:cs typeface="Arial MT"/>
              </a:rPr>
              <a:t>the</a:t>
            </a:r>
            <a:r>
              <a:rPr lang="en-US" spc="35" dirty="0">
                <a:effectLst/>
                <a:latin typeface="+mn-lt"/>
                <a:ea typeface="Arial MT"/>
                <a:cs typeface="Arial MT"/>
              </a:rPr>
              <a:t> </a:t>
            </a:r>
            <a:r>
              <a:rPr lang="en-US" dirty="0">
                <a:effectLst/>
                <a:latin typeface="+mn-lt"/>
                <a:ea typeface="Arial MT"/>
                <a:cs typeface="Arial MT"/>
              </a:rPr>
              <a:t>electrolyte</a:t>
            </a:r>
            <a:r>
              <a:rPr lang="en-US" spc="35" dirty="0">
                <a:effectLst/>
                <a:latin typeface="+mn-lt"/>
                <a:ea typeface="Arial MT"/>
                <a:cs typeface="Arial MT"/>
              </a:rPr>
              <a:t> </a:t>
            </a:r>
            <a:r>
              <a:rPr lang="en-US" dirty="0">
                <a:effectLst/>
                <a:latin typeface="+mn-lt"/>
                <a:ea typeface="Arial MT"/>
                <a:cs typeface="Arial MT"/>
              </a:rPr>
              <a:t>is</a:t>
            </a:r>
            <a:r>
              <a:rPr lang="en-US" spc="15" dirty="0">
                <a:effectLst/>
                <a:latin typeface="+mn-lt"/>
                <a:ea typeface="Arial MT"/>
                <a:cs typeface="Arial MT"/>
              </a:rPr>
              <a:t> </a:t>
            </a:r>
            <a:r>
              <a:rPr lang="en-US" dirty="0">
                <a:effectLst/>
                <a:latin typeface="+mn-lt"/>
                <a:ea typeface="Arial MT"/>
                <a:cs typeface="Arial MT"/>
              </a:rPr>
              <a:t>present</a:t>
            </a:r>
            <a:r>
              <a:rPr lang="en-US" spc="25" dirty="0">
                <a:effectLst/>
                <a:latin typeface="+mn-lt"/>
                <a:ea typeface="Arial MT"/>
                <a:cs typeface="Arial MT"/>
              </a:rPr>
              <a:t> </a:t>
            </a:r>
            <a:r>
              <a:rPr lang="en-US" dirty="0">
                <a:effectLst/>
                <a:latin typeface="+mn-lt"/>
                <a:ea typeface="Arial MT"/>
                <a:cs typeface="Arial MT"/>
              </a:rPr>
              <a:t>in</a:t>
            </a:r>
            <a:r>
              <a:rPr lang="en-US" spc="10" dirty="0">
                <a:effectLst/>
                <a:latin typeface="+mn-lt"/>
                <a:ea typeface="Arial MT"/>
                <a:cs typeface="Arial MT"/>
              </a:rPr>
              <a:t> </a:t>
            </a:r>
            <a:r>
              <a:rPr lang="en-US" dirty="0">
                <a:effectLst/>
                <a:latin typeface="+mn-lt"/>
                <a:ea typeface="Arial MT"/>
                <a:cs typeface="Arial MT"/>
              </a:rPr>
              <a:t>V</a:t>
            </a:r>
            <a:r>
              <a:rPr lang="en-US" spc="25" dirty="0">
                <a:effectLst/>
                <a:latin typeface="+mn-lt"/>
                <a:ea typeface="Arial MT"/>
                <a:cs typeface="Arial MT"/>
              </a:rPr>
              <a:t> </a:t>
            </a:r>
            <a:r>
              <a:rPr lang="en-US" dirty="0">
                <a:effectLst/>
                <a:latin typeface="+mn-lt"/>
                <a:ea typeface="Arial MT"/>
                <a:cs typeface="Arial MT"/>
              </a:rPr>
              <a:t>ml</a:t>
            </a:r>
            <a:r>
              <a:rPr lang="en-US" spc="15" dirty="0">
                <a:effectLst/>
                <a:latin typeface="+mn-lt"/>
                <a:ea typeface="Arial MT"/>
                <a:cs typeface="Arial MT"/>
              </a:rPr>
              <a:t> </a:t>
            </a:r>
            <a:r>
              <a:rPr lang="en-US" dirty="0">
                <a:effectLst/>
                <a:latin typeface="+mn-lt"/>
                <a:ea typeface="Arial MT"/>
                <a:cs typeface="Arial MT"/>
              </a:rPr>
              <a:t>(cm</a:t>
            </a:r>
            <a:r>
              <a:rPr lang="en-US" baseline="30000" dirty="0">
                <a:effectLst/>
                <a:latin typeface="+mn-lt"/>
                <a:ea typeface="Arial MT"/>
                <a:cs typeface="Arial MT"/>
              </a:rPr>
              <a:t>3</a:t>
            </a:r>
            <a:r>
              <a:rPr lang="en-US" dirty="0">
                <a:effectLst/>
                <a:latin typeface="+mn-lt"/>
                <a:ea typeface="Arial MT"/>
                <a:cs typeface="Arial MT"/>
              </a:rPr>
              <a:t>)</a:t>
            </a:r>
            <a:r>
              <a:rPr lang="en-US" spc="30" dirty="0">
                <a:effectLst/>
                <a:latin typeface="+mn-lt"/>
                <a:ea typeface="Arial MT"/>
                <a:cs typeface="Arial MT"/>
              </a:rPr>
              <a:t> </a:t>
            </a:r>
            <a:r>
              <a:rPr lang="en-US" dirty="0">
                <a:effectLst/>
                <a:latin typeface="+mn-lt"/>
                <a:ea typeface="Arial MT"/>
                <a:cs typeface="Arial MT"/>
              </a:rPr>
              <a:t>of</a:t>
            </a:r>
            <a:r>
              <a:rPr lang="en-US" spc="25" dirty="0">
                <a:effectLst/>
                <a:latin typeface="+mn-lt"/>
                <a:ea typeface="Arial MT"/>
                <a:cs typeface="Arial MT"/>
              </a:rPr>
              <a:t> </a:t>
            </a:r>
            <a:r>
              <a:rPr lang="en-US" dirty="0">
                <a:effectLst/>
                <a:latin typeface="+mn-lt"/>
                <a:ea typeface="Arial MT"/>
                <a:cs typeface="Arial MT"/>
              </a:rPr>
              <a:t>solution</a:t>
            </a:r>
            <a:r>
              <a:rPr lang="en-US" spc="35" dirty="0">
                <a:effectLst/>
                <a:latin typeface="+mn-lt"/>
                <a:ea typeface="Arial MT"/>
                <a:cs typeface="Arial MT"/>
              </a:rPr>
              <a:t> </a:t>
            </a:r>
            <a:r>
              <a:rPr lang="en-US" dirty="0">
                <a:effectLst/>
                <a:latin typeface="+mn-lt"/>
                <a:ea typeface="Arial MT"/>
                <a:cs typeface="Arial MT"/>
              </a:rPr>
              <a:t>and</a:t>
            </a:r>
            <a:r>
              <a:rPr lang="en-US" spc="50" dirty="0">
                <a:effectLst/>
                <a:latin typeface="+mn-lt"/>
                <a:ea typeface="Arial MT"/>
                <a:cs typeface="Arial MT"/>
              </a:rPr>
              <a:t> </a:t>
            </a:r>
            <a:r>
              <a:rPr lang="en-US" spc="50" dirty="0">
                <a:latin typeface="+mn-lt"/>
                <a:ea typeface="Arial MT"/>
                <a:cs typeface="Arial MT"/>
              </a:rPr>
              <a:t>    </a:t>
            </a:r>
            <a:r>
              <a:rPr lang="en-US" spc="-410" dirty="0">
                <a:effectLst/>
                <a:latin typeface="+mn-lt"/>
                <a:ea typeface="Arial MT"/>
                <a:cs typeface="Arial MT"/>
              </a:rPr>
              <a:t>        </a:t>
            </a:r>
            <a:r>
              <a:rPr lang="en-US" dirty="0">
                <a:effectLst/>
                <a:latin typeface="+mn-lt"/>
                <a:ea typeface="Arial MT"/>
                <a:cs typeface="Arial MT"/>
              </a:rPr>
              <a:t>is</a:t>
            </a:r>
            <a:r>
              <a:rPr lang="en-US" spc="-20" dirty="0">
                <a:effectLst/>
                <a:latin typeface="+mn-lt"/>
                <a:ea typeface="Arial MT"/>
                <a:cs typeface="Arial MT"/>
              </a:rPr>
              <a:t> </a:t>
            </a:r>
            <a:r>
              <a:rPr lang="en-US" dirty="0">
                <a:effectLst/>
                <a:latin typeface="+mn-lt"/>
                <a:ea typeface="Arial MT"/>
                <a:cs typeface="Arial MT"/>
              </a:rPr>
              <a:t>its</a:t>
            </a:r>
            <a:r>
              <a:rPr lang="en-US" spc="-10" dirty="0">
                <a:effectLst/>
                <a:latin typeface="+mn-lt"/>
                <a:ea typeface="Arial MT"/>
                <a:cs typeface="Arial MT"/>
              </a:rPr>
              <a:t> </a:t>
            </a:r>
            <a:r>
              <a:rPr lang="en-US" dirty="0">
                <a:effectLst/>
                <a:latin typeface="+mn-lt"/>
                <a:ea typeface="Arial MT"/>
                <a:cs typeface="Arial MT"/>
              </a:rPr>
              <a:t>specific</a:t>
            </a:r>
            <a:r>
              <a:rPr lang="en-US" spc="-5" dirty="0">
                <a:effectLst/>
                <a:latin typeface="+mn-lt"/>
                <a:ea typeface="Arial MT"/>
                <a:cs typeface="Arial MT"/>
              </a:rPr>
              <a:t> </a:t>
            </a:r>
            <a:r>
              <a:rPr lang="en-US" dirty="0">
                <a:effectLst/>
                <a:latin typeface="+mn-lt"/>
                <a:ea typeface="Arial MT"/>
                <a:cs typeface="Arial MT"/>
              </a:rPr>
              <a:t>conductance.</a:t>
            </a:r>
            <a:r>
              <a:rPr lang="en-US" spc="35" dirty="0">
                <a:effectLst/>
                <a:latin typeface="+mn-lt"/>
                <a:ea typeface="Arial MT"/>
                <a:cs typeface="Arial MT"/>
              </a:rPr>
              <a:t> </a:t>
            </a:r>
            <a:r>
              <a:rPr lang="en-US" dirty="0">
                <a:effectLst/>
                <a:latin typeface="+mn-lt"/>
                <a:ea typeface="Arial MT"/>
                <a:cs typeface="Arial MT"/>
              </a:rPr>
              <a:t>Conductance of</a:t>
            </a:r>
            <a:r>
              <a:rPr lang="en-US" spc="-5" dirty="0">
                <a:effectLst/>
                <a:latin typeface="+mn-lt"/>
                <a:ea typeface="Arial MT"/>
                <a:cs typeface="Arial MT"/>
              </a:rPr>
              <a:t> </a:t>
            </a:r>
            <a:r>
              <a:rPr lang="en-US" dirty="0">
                <a:effectLst/>
                <a:latin typeface="+mn-lt"/>
                <a:ea typeface="Arial MT"/>
                <a:cs typeface="Arial MT"/>
              </a:rPr>
              <a:t>V</a:t>
            </a:r>
            <a:r>
              <a:rPr lang="en-US" spc="-10" dirty="0">
                <a:effectLst/>
                <a:latin typeface="+mn-lt"/>
                <a:ea typeface="Arial MT"/>
                <a:cs typeface="Arial MT"/>
              </a:rPr>
              <a:t> </a:t>
            </a:r>
            <a:r>
              <a:rPr lang="en-US" dirty="0">
                <a:effectLst/>
                <a:latin typeface="+mn-lt"/>
                <a:ea typeface="Arial MT"/>
                <a:cs typeface="Arial MT"/>
              </a:rPr>
              <a:t>ml</a:t>
            </a:r>
            <a:r>
              <a:rPr lang="en-US" spc="-15" dirty="0">
                <a:effectLst/>
                <a:latin typeface="+mn-lt"/>
                <a:ea typeface="Arial MT"/>
                <a:cs typeface="Arial MT"/>
              </a:rPr>
              <a:t> </a:t>
            </a:r>
            <a:r>
              <a:rPr lang="en-US" dirty="0">
                <a:effectLst/>
                <a:latin typeface="+mn-lt"/>
                <a:ea typeface="Arial MT"/>
                <a:cs typeface="Arial MT"/>
              </a:rPr>
              <a:t>solution</a:t>
            </a:r>
            <a:r>
              <a:rPr lang="en-US" spc="-20" dirty="0">
                <a:effectLst/>
                <a:latin typeface="+mn-lt"/>
                <a:ea typeface="Arial MT"/>
                <a:cs typeface="Arial MT"/>
              </a:rPr>
              <a:t> </a:t>
            </a:r>
            <a:r>
              <a:rPr lang="en-US" dirty="0">
                <a:effectLst/>
                <a:latin typeface="+mn-lt"/>
                <a:ea typeface="Arial MT"/>
                <a:cs typeface="Arial MT"/>
              </a:rPr>
              <a:t>=</a:t>
            </a:r>
            <a:r>
              <a:rPr lang="en-US" spc="95" dirty="0">
                <a:effectLst/>
                <a:latin typeface="+mn-lt"/>
                <a:ea typeface="Arial MT"/>
                <a:cs typeface="Arial MT"/>
              </a:rPr>
              <a:t> </a:t>
            </a:r>
            <a:r>
              <a:rPr lang="en-US" spc="95" dirty="0">
                <a:latin typeface="+mn-lt"/>
                <a:ea typeface="Arial MT"/>
                <a:cs typeface="Arial MT"/>
              </a:rPr>
              <a:t>    </a:t>
            </a:r>
            <a:r>
              <a:rPr lang="en-US" sz="2000" spc="95" dirty="0">
                <a:latin typeface="+mn-lt"/>
                <a:ea typeface="Arial MT"/>
                <a:cs typeface="Arial MT"/>
              </a:rPr>
              <a:t> </a:t>
            </a:r>
            <a:r>
              <a:rPr lang="en-US" sz="2000" dirty="0">
                <a:effectLst/>
                <a:latin typeface="+mn-lt"/>
                <a:ea typeface="Arial MT"/>
                <a:cs typeface="Arial MT"/>
              </a:rPr>
              <a:t>x</a:t>
            </a:r>
            <a:r>
              <a:rPr lang="en-US" sz="2000" spc="-15" dirty="0">
                <a:effectLst/>
                <a:latin typeface="+mn-lt"/>
                <a:ea typeface="Arial MT"/>
                <a:cs typeface="Arial MT"/>
              </a:rPr>
              <a:t> </a:t>
            </a:r>
            <a:r>
              <a:rPr lang="en-US" sz="1800" dirty="0">
                <a:effectLst/>
                <a:latin typeface="+mn-lt"/>
                <a:ea typeface="Arial MT"/>
                <a:cs typeface="Arial MT"/>
              </a:rPr>
              <a:t>V</a:t>
            </a:r>
            <a:r>
              <a:rPr lang="en-US" dirty="0">
                <a:effectLst/>
                <a:latin typeface="+mn-lt"/>
                <a:ea typeface="Arial MT"/>
                <a:cs typeface="Arial MT"/>
              </a:rPr>
              <a:t>.</a:t>
            </a:r>
            <a:endParaRPr lang="en-US" sz="1400" dirty="0">
              <a:effectLst/>
              <a:latin typeface="+mn-lt"/>
              <a:ea typeface="Arial MT"/>
              <a:cs typeface="Arial MT"/>
            </a:endParaRPr>
          </a:p>
          <a:p>
            <a:pPr marL="285750" indent="-285750">
              <a:buFont typeface="Wingdings" panose="05000000000000000000" pitchFamily="2" charset="2"/>
              <a:buChar char="Ø"/>
            </a:pPr>
            <a:r>
              <a:rPr lang="en-US" sz="1600" dirty="0">
                <a:latin typeface="+mn-lt"/>
                <a:ea typeface="Arial MT"/>
                <a:cs typeface="Arial MT"/>
              </a:rPr>
              <a:t>So</a:t>
            </a:r>
          </a:p>
          <a:p>
            <a:pPr marL="285750" indent="-285750">
              <a:buFont typeface="Wingdings" panose="05000000000000000000" pitchFamily="2" charset="2"/>
              <a:buChar char="Ø"/>
            </a:pPr>
            <a:endParaRPr lang="en-US" dirty="0">
              <a:latin typeface="+mn-lt"/>
              <a:ea typeface="Arial MT"/>
              <a:cs typeface="Arial MT"/>
            </a:endParaRPr>
          </a:p>
          <a:p>
            <a:pPr marL="285750" indent="-285750">
              <a:buFont typeface="Wingdings" panose="05000000000000000000" pitchFamily="2" charset="2"/>
              <a:buChar char="Ø"/>
            </a:pPr>
            <a:r>
              <a:rPr lang="en-US" sz="1600" dirty="0">
                <a:latin typeface="+mn-lt"/>
                <a:ea typeface="Arial MT"/>
                <a:cs typeface="Arial MT"/>
              </a:rPr>
              <a:t>Let M be the molarity of the solution, then volume of solution containing 1 mole of electrolyte is </a:t>
            </a:r>
          </a:p>
          <a:p>
            <a:pPr marL="285750" indent="-285750">
              <a:buFont typeface="Wingdings" panose="05000000000000000000" pitchFamily="2" charset="2"/>
              <a:buChar char="Ø"/>
            </a:pPr>
            <a:endParaRPr lang="en-US" sz="1400" dirty="0">
              <a:effectLst/>
              <a:latin typeface="+mn-lt"/>
              <a:ea typeface="Arial MT"/>
              <a:cs typeface="Arial MT"/>
            </a:endParaRPr>
          </a:p>
          <a:p>
            <a:pPr marL="285750" indent="-285750">
              <a:buFont typeface="Wingdings" panose="05000000000000000000" pitchFamily="2" charset="2"/>
              <a:buChar char="Ø"/>
            </a:pPr>
            <a:endParaRPr lang="en-US" sz="1400" dirty="0">
              <a:effectLst/>
              <a:latin typeface="+mn-lt"/>
              <a:ea typeface="Arial MT"/>
              <a:cs typeface="Arial MT"/>
            </a:endParaRPr>
          </a:p>
          <a:p>
            <a:pPr marL="285750" indent="-285750">
              <a:buFont typeface="Wingdings" panose="05000000000000000000" pitchFamily="2" charset="2"/>
              <a:buChar char="Ø"/>
            </a:pPr>
            <a:r>
              <a:rPr lang="en-US" dirty="0">
                <a:latin typeface="+mn-lt"/>
                <a:ea typeface="Arial MT"/>
                <a:cs typeface="Arial MT"/>
              </a:rPr>
              <a:t> </a:t>
            </a:r>
            <a:r>
              <a:rPr lang="en-US" sz="1600" dirty="0">
                <a:latin typeface="+mn-lt"/>
                <a:ea typeface="Arial MT"/>
                <a:cs typeface="Arial MT"/>
              </a:rPr>
              <a:t>So</a:t>
            </a:r>
            <a:r>
              <a:rPr lang="en-US" dirty="0">
                <a:latin typeface="+mn-lt"/>
                <a:ea typeface="Arial MT"/>
                <a:cs typeface="Arial MT"/>
              </a:rPr>
              <a:t>, </a:t>
            </a:r>
          </a:p>
          <a:p>
            <a:pPr marL="285750" indent="-285750">
              <a:buFont typeface="Wingdings" panose="05000000000000000000" pitchFamily="2" charset="2"/>
              <a:buChar char="Ø"/>
            </a:pPr>
            <a:endParaRPr lang="en-US" sz="1400" dirty="0">
              <a:effectLst/>
              <a:latin typeface="+mn-lt"/>
              <a:ea typeface="Arial MT"/>
              <a:cs typeface="Arial MT"/>
            </a:endParaRPr>
          </a:p>
          <a:p>
            <a:pPr marL="285750" indent="-285750">
              <a:buFont typeface="Wingdings" panose="05000000000000000000" pitchFamily="2" charset="2"/>
              <a:buChar char="Ø"/>
            </a:pPr>
            <a:r>
              <a:rPr lang="en-US" sz="1600" dirty="0">
                <a:latin typeface="+mn-lt"/>
                <a:ea typeface="Arial MT"/>
                <a:cs typeface="Arial MT"/>
              </a:rPr>
              <a:t> </a:t>
            </a:r>
            <a:r>
              <a:rPr lang="en-US" sz="1600" dirty="0">
                <a:effectLst/>
                <a:latin typeface="+mn-lt"/>
                <a:ea typeface="Arial MT"/>
                <a:cs typeface="Arial MT"/>
              </a:rPr>
              <a:t>Unit:</a:t>
            </a:r>
            <a:r>
              <a:rPr lang="en-US" sz="1600" spc="215" dirty="0">
                <a:effectLst/>
                <a:latin typeface="+mn-lt"/>
                <a:ea typeface="Arial MT"/>
                <a:cs typeface="Arial MT"/>
              </a:rPr>
              <a:t> </a:t>
            </a:r>
            <a:r>
              <a:rPr lang="en-US" sz="1600" dirty="0">
                <a:effectLst/>
                <a:latin typeface="+mn-lt"/>
                <a:ea typeface="Arial MT"/>
                <a:cs typeface="Arial MT"/>
              </a:rPr>
              <a:t>Ohm</a:t>
            </a:r>
            <a:r>
              <a:rPr lang="en-US" sz="1600" baseline="30000" dirty="0">
                <a:effectLst/>
                <a:latin typeface="+mn-lt"/>
                <a:ea typeface="Arial MT"/>
                <a:cs typeface="Arial MT"/>
              </a:rPr>
              <a:t>-1</a:t>
            </a:r>
            <a:r>
              <a:rPr lang="en-US" sz="1600" spc="230" dirty="0">
                <a:effectLst/>
                <a:latin typeface="+mn-lt"/>
                <a:ea typeface="Arial MT"/>
                <a:cs typeface="Arial MT"/>
              </a:rPr>
              <a:t> </a:t>
            </a:r>
            <a:r>
              <a:rPr lang="en-US" sz="1600" dirty="0">
                <a:effectLst/>
                <a:latin typeface="+mn-lt"/>
                <a:ea typeface="Arial MT"/>
                <a:cs typeface="Arial MT"/>
              </a:rPr>
              <a:t>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20" dirty="0">
                <a:effectLst/>
                <a:latin typeface="+mn-lt"/>
                <a:ea typeface="Arial MT"/>
                <a:cs typeface="Arial MT"/>
              </a:rPr>
              <a:t> </a:t>
            </a:r>
            <a:r>
              <a:rPr lang="en-US" sz="1600" dirty="0">
                <a:effectLst/>
                <a:latin typeface="+mn-lt"/>
                <a:ea typeface="Arial MT"/>
                <a:cs typeface="Arial MT"/>
              </a:rPr>
              <a:t>mol</a:t>
            </a:r>
            <a:r>
              <a:rPr lang="en-US" sz="1600" baseline="30000" dirty="0">
                <a:effectLst/>
                <a:latin typeface="+mn-lt"/>
                <a:ea typeface="Arial MT"/>
                <a:cs typeface="Arial MT"/>
              </a:rPr>
              <a:t>-1</a:t>
            </a:r>
            <a:r>
              <a:rPr lang="en-US" sz="1600" dirty="0">
                <a:effectLst/>
                <a:latin typeface="+mn-lt"/>
                <a:ea typeface="Arial MT"/>
                <a:cs typeface="Arial MT"/>
              </a:rPr>
              <a:t> or,</a:t>
            </a:r>
            <a:r>
              <a:rPr lang="en-US" sz="1600" spc="-15" dirty="0">
                <a:effectLst/>
                <a:latin typeface="+mn-lt"/>
                <a:ea typeface="Arial MT"/>
                <a:cs typeface="Arial MT"/>
              </a:rPr>
              <a:t> </a:t>
            </a:r>
            <a:r>
              <a:rPr lang="en-US" sz="1600" dirty="0">
                <a:effectLst/>
                <a:latin typeface="+mn-lt"/>
                <a:ea typeface="Arial MT"/>
                <a:cs typeface="Arial MT"/>
              </a:rPr>
              <a:t>S</a:t>
            </a:r>
            <a:r>
              <a:rPr lang="en-US" sz="1600" spc="-5" dirty="0">
                <a:effectLst/>
                <a:latin typeface="+mn-lt"/>
                <a:ea typeface="Arial MT"/>
                <a:cs typeface="Arial MT"/>
              </a:rPr>
              <a:t> </a:t>
            </a:r>
            <a:r>
              <a:rPr lang="en-US" sz="1600" dirty="0">
                <a:effectLst/>
                <a:latin typeface="+mn-lt"/>
                <a:ea typeface="Arial MT"/>
                <a:cs typeface="Arial MT"/>
              </a:rPr>
              <a:t>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mol</a:t>
            </a:r>
            <a:r>
              <a:rPr lang="en-US" sz="1600" baseline="30000" dirty="0">
                <a:effectLst/>
                <a:latin typeface="+mn-lt"/>
                <a:ea typeface="Arial MT"/>
                <a:cs typeface="Arial MT"/>
              </a:rPr>
              <a:t>-1</a:t>
            </a:r>
            <a:r>
              <a:rPr lang="en-US" sz="1600" spc="325" dirty="0">
                <a:effectLst/>
                <a:latin typeface="+mn-lt"/>
                <a:ea typeface="Arial MT"/>
                <a:cs typeface="Arial MT"/>
              </a:rPr>
              <a:t> </a:t>
            </a:r>
            <a:r>
              <a:rPr lang="en-US" sz="1600" dirty="0">
                <a:effectLst/>
                <a:latin typeface="+mn-lt"/>
                <a:ea typeface="Arial MT"/>
                <a:cs typeface="Arial MT"/>
              </a:rPr>
              <a:t>or,</a:t>
            </a:r>
            <a:r>
              <a:rPr lang="en-US" sz="1600" spc="-20" dirty="0">
                <a:effectLst/>
                <a:latin typeface="+mn-lt"/>
                <a:ea typeface="Arial MT"/>
                <a:cs typeface="Arial MT"/>
              </a:rPr>
              <a:t> </a:t>
            </a:r>
            <a:r>
              <a:rPr lang="en-US" sz="1600" dirty="0">
                <a:effectLst/>
                <a:latin typeface="+mn-lt"/>
                <a:ea typeface="Arial MT"/>
                <a:cs typeface="Arial MT"/>
              </a:rPr>
              <a:t>S</a:t>
            </a:r>
            <a:r>
              <a:rPr lang="en-US" sz="1600" spc="-5" dirty="0">
                <a:effectLst/>
                <a:latin typeface="+mn-lt"/>
                <a:ea typeface="Arial MT"/>
                <a:cs typeface="Arial MT"/>
              </a:rPr>
              <a:t> </a:t>
            </a:r>
            <a:r>
              <a:rPr lang="en-US" sz="1600" dirty="0">
                <a:effectLst/>
                <a:latin typeface="+mn-lt"/>
                <a:ea typeface="Arial MT"/>
                <a:cs typeface="Arial MT"/>
              </a:rPr>
              <a:t>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20" dirty="0">
                <a:effectLst/>
                <a:latin typeface="+mn-lt"/>
                <a:ea typeface="Arial MT"/>
                <a:cs typeface="Arial MT"/>
              </a:rPr>
              <a:t> </a:t>
            </a:r>
            <a:r>
              <a:rPr lang="en-US" sz="1600" dirty="0">
                <a:effectLst/>
                <a:latin typeface="+mn-lt"/>
                <a:ea typeface="Arial MT"/>
                <a:cs typeface="Arial MT"/>
              </a:rPr>
              <a:t>mol</a:t>
            </a:r>
            <a:r>
              <a:rPr lang="en-US" sz="1600" baseline="30000" dirty="0">
                <a:effectLst/>
                <a:latin typeface="+mn-lt"/>
                <a:ea typeface="Arial MT"/>
                <a:cs typeface="Arial MT"/>
              </a:rPr>
              <a:t>-1. </a:t>
            </a:r>
            <a:r>
              <a:rPr lang="en-US" sz="1600" dirty="0">
                <a:effectLst/>
                <a:latin typeface="+mn-lt"/>
                <a:ea typeface="Arial MT"/>
                <a:cs typeface="Arial MT"/>
              </a:rPr>
              <a:t>1 S</a:t>
            </a:r>
            <a:r>
              <a:rPr lang="en-US" sz="1600" spc="-5" dirty="0">
                <a:effectLst/>
                <a:latin typeface="+mn-lt"/>
                <a:ea typeface="Arial MT"/>
                <a:cs typeface="Arial MT"/>
              </a:rPr>
              <a:t> </a:t>
            </a:r>
            <a:r>
              <a:rPr lang="en-US" sz="1600" dirty="0">
                <a:effectLst/>
                <a:latin typeface="+mn-lt"/>
                <a:ea typeface="Arial MT"/>
                <a:cs typeface="Arial MT"/>
              </a:rPr>
              <a:t>m</a:t>
            </a:r>
            <a:r>
              <a:rPr lang="en-US" sz="1600" baseline="30000" dirty="0">
                <a:effectLst/>
                <a:latin typeface="+mn-lt"/>
                <a:ea typeface="Arial MT"/>
                <a:cs typeface="Arial MT"/>
              </a:rPr>
              <a:t>2</a:t>
            </a:r>
            <a:r>
              <a:rPr lang="en-US" sz="1600" spc="25" dirty="0">
                <a:effectLst/>
                <a:latin typeface="+mn-lt"/>
                <a:ea typeface="Arial MT"/>
                <a:cs typeface="Arial MT"/>
              </a:rPr>
              <a:t> </a:t>
            </a:r>
            <a:r>
              <a:rPr lang="en-US" sz="1600" dirty="0">
                <a:effectLst/>
                <a:latin typeface="+mn-lt"/>
                <a:ea typeface="Arial MT"/>
                <a:cs typeface="Arial MT"/>
              </a:rPr>
              <a:t>mol</a:t>
            </a:r>
            <a:r>
              <a:rPr lang="en-US" sz="1600" baseline="30000" dirty="0">
                <a:effectLst/>
                <a:latin typeface="+mn-lt"/>
                <a:ea typeface="Arial MT"/>
                <a:cs typeface="Arial MT"/>
              </a:rPr>
              <a:t>-1</a:t>
            </a:r>
            <a:r>
              <a:rPr lang="en-US" sz="1600" dirty="0">
                <a:effectLst/>
                <a:latin typeface="+mn-lt"/>
                <a:ea typeface="Arial MT"/>
                <a:cs typeface="Arial MT"/>
              </a:rPr>
              <a:t> =</a:t>
            </a:r>
            <a:r>
              <a:rPr lang="en-US" sz="1600" spc="-5" dirty="0">
                <a:effectLst/>
                <a:latin typeface="+mn-lt"/>
                <a:ea typeface="Arial MT"/>
                <a:cs typeface="Arial MT"/>
              </a:rPr>
              <a:t> </a:t>
            </a:r>
            <a:r>
              <a:rPr lang="en-US" sz="1600" dirty="0">
                <a:effectLst/>
                <a:latin typeface="+mn-lt"/>
                <a:ea typeface="Arial MT"/>
                <a:cs typeface="Arial MT"/>
              </a:rPr>
              <a:t>10</a:t>
            </a:r>
            <a:r>
              <a:rPr lang="en-US" sz="1600" baseline="30000" dirty="0">
                <a:effectLst/>
                <a:latin typeface="+mn-lt"/>
                <a:ea typeface="Arial MT"/>
                <a:cs typeface="Arial MT"/>
              </a:rPr>
              <a:t>4</a:t>
            </a:r>
            <a:r>
              <a:rPr lang="en-US" sz="1600" spc="125" dirty="0">
                <a:effectLst/>
                <a:latin typeface="+mn-lt"/>
                <a:ea typeface="Arial MT"/>
                <a:cs typeface="Arial MT"/>
              </a:rPr>
              <a:t> </a:t>
            </a:r>
            <a:r>
              <a:rPr lang="en-US" sz="1600" dirty="0">
                <a:effectLst/>
                <a:latin typeface="+mn-lt"/>
                <a:ea typeface="Arial MT"/>
                <a:cs typeface="Arial MT"/>
              </a:rPr>
              <a:t>S.</a:t>
            </a:r>
            <a:r>
              <a:rPr lang="en-US" sz="1600" spc="-15" dirty="0">
                <a:effectLst/>
                <a:latin typeface="+mn-lt"/>
                <a:ea typeface="Arial MT"/>
                <a:cs typeface="Arial MT"/>
              </a:rPr>
              <a:t> </a:t>
            </a:r>
            <a:r>
              <a:rPr lang="en-US" sz="1600" dirty="0">
                <a:effectLst/>
                <a:latin typeface="+mn-lt"/>
                <a:ea typeface="Arial MT"/>
                <a:cs typeface="Arial MT"/>
              </a:rPr>
              <a:t>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mol</a:t>
            </a:r>
            <a:r>
              <a:rPr lang="en-US" sz="1600" baseline="30000" dirty="0">
                <a:effectLst/>
                <a:latin typeface="+mn-lt"/>
                <a:ea typeface="Arial MT"/>
                <a:cs typeface="Arial MT"/>
              </a:rPr>
              <a:t>-1</a:t>
            </a:r>
          </a:p>
          <a:p>
            <a:pPr marL="285750" indent="-285750">
              <a:buFont typeface="Wingdings" panose="05000000000000000000" pitchFamily="2" charset="2"/>
              <a:buChar char="Ø"/>
            </a:pPr>
            <a:endParaRPr lang="en-US" sz="1600" baseline="30000" dirty="0">
              <a:latin typeface="+mn-lt"/>
              <a:ea typeface="Arial MT"/>
              <a:cs typeface="Arial MT"/>
            </a:endParaRPr>
          </a:p>
          <a:p>
            <a:pPr marL="285750" indent="-285750">
              <a:buFont typeface="Wingdings" panose="05000000000000000000" pitchFamily="2" charset="2"/>
              <a:buChar char="Ø"/>
            </a:pPr>
            <a:r>
              <a:rPr lang="en-US" sz="1600" b="1" u="sng" spc="-5" dirty="0">
                <a:effectLst/>
                <a:latin typeface="+mn-lt"/>
                <a:ea typeface="Arial MT"/>
                <a:cs typeface="Arial MT"/>
              </a:rPr>
              <a:t>Limiting</a:t>
            </a:r>
            <a:r>
              <a:rPr lang="en-US" sz="1600" b="1" u="sng" spc="-95" dirty="0">
                <a:effectLst/>
                <a:latin typeface="+mn-lt"/>
                <a:ea typeface="Arial MT"/>
                <a:cs typeface="Arial MT"/>
              </a:rPr>
              <a:t> </a:t>
            </a:r>
            <a:r>
              <a:rPr lang="en-US" sz="1600" b="1" u="sng" spc="-5" dirty="0">
                <a:effectLst/>
                <a:latin typeface="+mn-lt"/>
                <a:ea typeface="Arial MT"/>
                <a:cs typeface="Arial MT"/>
              </a:rPr>
              <a:t>Molar</a:t>
            </a:r>
            <a:r>
              <a:rPr lang="en-US" sz="1600" b="1" u="sng" spc="-80" dirty="0">
                <a:effectLst/>
                <a:latin typeface="+mn-lt"/>
                <a:ea typeface="Arial MT"/>
                <a:cs typeface="Arial MT"/>
              </a:rPr>
              <a:t> </a:t>
            </a:r>
            <a:r>
              <a:rPr lang="en-US" sz="1600" b="1" u="sng" spc="-5" dirty="0">
                <a:effectLst/>
                <a:latin typeface="+mn-lt"/>
                <a:ea typeface="Arial MT"/>
                <a:cs typeface="Arial MT"/>
              </a:rPr>
              <a:t>Conductance:</a:t>
            </a:r>
            <a:r>
              <a:rPr lang="en-US" sz="1600" b="1" u="sng" spc="-80" dirty="0">
                <a:effectLst/>
                <a:latin typeface="+mn-lt"/>
                <a:ea typeface="Arial MT"/>
                <a:cs typeface="Arial MT"/>
              </a:rPr>
              <a:t> </a:t>
            </a:r>
            <a:r>
              <a:rPr lang="en-US" sz="1600" b="1" u="sng" dirty="0">
                <a:effectLst/>
                <a:latin typeface="+mn-lt"/>
                <a:ea typeface="Arial MT"/>
                <a:cs typeface="Arial MT"/>
              </a:rPr>
              <a:t>The</a:t>
            </a:r>
            <a:r>
              <a:rPr lang="en-US" sz="1600" b="1" u="sng" spc="-75" dirty="0">
                <a:effectLst/>
                <a:latin typeface="+mn-lt"/>
                <a:ea typeface="Arial MT"/>
                <a:cs typeface="Arial MT"/>
              </a:rPr>
              <a:t> </a:t>
            </a:r>
            <a:r>
              <a:rPr lang="en-US" sz="1600" b="1" u="sng" dirty="0">
                <a:effectLst/>
                <a:latin typeface="+mn-lt"/>
                <a:ea typeface="Arial MT"/>
                <a:cs typeface="Arial MT"/>
              </a:rPr>
              <a:t>molar</a:t>
            </a:r>
            <a:r>
              <a:rPr lang="en-US" sz="1600" b="1" u="sng" spc="-80" dirty="0">
                <a:effectLst/>
                <a:latin typeface="+mn-lt"/>
                <a:ea typeface="Arial MT"/>
                <a:cs typeface="Arial MT"/>
              </a:rPr>
              <a:t> </a:t>
            </a:r>
            <a:r>
              <a:rPr lang="en-US" sz="1600" b="1" u="sng" dirty="0">
                <a:effectLst/>
                <a:latin typeface="+mn-lt"/>
                <a:ea typeface="Arial MT"/>
                <a:cs typeface="Arial MT"/>
              </a:rPr>
              <a:t>conductance</a:t>
            </a:r>
            <a:r>
              <a:rPr lang="en-US" sz="1600" b="1" u="sng" spc="-80" dirty="0">
                <a:effectLst/>
                <a:latin typeface="+mn-lt"/>
                <a:ea typeface="Arial MT"/>
                <a:cs typeface="Arial MT"/>
              </a:rPr>
              <a:t> </a:t>
            </a:r>
            <a:r>
              <a:rPr lang="en-US" sz="1600" b="1" u="sng" dirty="0">
                <a:effectLst/>
                <a:latin typeface="+mn-lt"/>
                <a:ea typeface="Arial MT"/>
                <a:cs typeface="Arial MT"/>
              </a:rPr>
              <a:t>of</a:t>
            </a:r>
            <a:r>
              <a:rPr lang="en-US" sz="1600" b="1" u="sng" spc="-90" dirty="0">
                <a:effectLst/>
                <a:latin typeface="+mn-lt"/>
                <a:ea typeface="Arial MT"/>
                <a:cs typeface="Arial MT"/>
              </a:rPr>
              <a:t> </a:t>
            </a:r>
            <a:r>
              <a:rPr lang="en-US" sz="1600" b="1" u="sng" dirty="0">
                <a:effectLst/>
                <a:latin typeface="+mn-lt"/>
                <a:ea typeface="Arial MT"/>
                <a:cs typeface="Arial MT"/>
              </a:rPr>
              <a:t>an</a:t>
            </a:r>
            <a:r>
              <a:rPr lang="en-US" sz="1600" b="1" u="sng" spc="-80" dirty="0">
                <a:effectLst/>
                <a:latin typeface="+mn-lt"/>
                <a:ea typeface="Arial MT"/>
                <a:cs typeface="Arial MT"/>
              </a:rPr>
              <a:t> </a:t>
            </a:r>
            <a:r>
              <a:rPr lang="en-US" sz="1600" b="1" u="sng" dirty="0">
                <a:effectLst/>
                <a:latin typeface="+mn-lt"/>
                <a:ea typeface="Arial MT"/>
                <a:cs typeface="Arial MT"/>
              </a:rPr>
              <a:t>electrolyte</a:t>
            </a:r>
            <a:r>
              <a:rPr lang="en-US" sz="1600" b="1" u="sng" spc="-75" dirty="0">
                <a:effectLst/>
                <a:latin typeface="+mn-lt"/>
                <a:ea typeface="Arial MT"/>
                <a:cs typeface="Arial MT"/>
              </a:rPr>
              <a:t> </a:t>
            </a:r>
            <a:r>
              <a:rPr lang="en-US" sz="1600" b="1" u="sng" dirty="0">
                <a:effectLst/>
                <a:latin typeface="+mn-lt"/>
                <a:ea typeface="Arial MT"/>
                <a:cs typeface="Arial MT"/>
              </a:rPr>
              <a:t>at</a:t>
            </a:r>
            <a:r>
              <a:rPr lang="en-US" sz="1600" b="1" u="sng" spc="-95" dirty="0">
                <a:effectLst/>
                <a:latin typeface="+mn-lt"/>
                <a:ea typeface="Arial MT"/>
                <a:cs typeface="Arial MT"/>
              </a:rPr>
              <a:t> </a:t>
            </a:r>
            <a:r>
              <a:rPr lang="en-US" sz="1600" b="1" u="sng" dirty="0">
                <a:effectLst/>
                <a:latin typeface="+mn-lt"/>
                <a:ea typeface="Arial MT"/>
                <a:cs typeface="Arial MT"/>
              </a:rPr>
              <a:t>infinite</a:t>
            </a:r>
            <a:r>
              <a:rPr lang="en-US" sz="1600" b="1" u="sng" spc="-105" dirty="0">
                <a:effectLst/>
                <a:latin typeface="+mn-lt"/>
                <a:ea typeface="Arial MT"/>
                <a:cs typeface="Arial MT"/>
              </a:rPr>
              <a:t> </a:t>
            </a:r>
            <a:r>
              <a:rPr lang="en-US" sz="1600" b="1" u="sng" dirty="0">
                <a:effectLst/>
                <a:latin typeface="+mn-lt"/>
                <a:ea typeface="Arial MT"/>
                <a:cs typeface="Arial MT"/>
              </a:rPr>
              <a:t>dilution</a:t>
            </a:r>
            <a:r>
              <a:rPr lang="en-US" sz="1600" b="1" u="sng" spc="-315" dirty="0">
                <a:effectLst/>
                <a:latin typeface="+mn-lt"/>
                <a:ea typeface="Arial MT"/>
                <a:cs typeface="Arial MT"/>
              </a:rPr>
              <a:t>       </a:t>
            </a:r>
            <a:r>
              <a:rPr lang="en-US" sz="1600" b="1" u="sng" dirty="0">
                <a:effectLst/>
                <a:latin typeface="+mn-lt"/>
                <a:ea typeface="Arial MT"/>
                <a:cs typeface="Arial MT"/>
              </a:rPr>
              <a:t>or</a:t>
            </a:r>
            <a:r>
              <a:rPr lang="en-US" sz="1600" b="1" u="sng" spc="-15" dirty="0">
                <a:effectLst/>
                <a:latin typeface="+mn-lt"/>
                <a:ea typeface="Arial MT"/>
                <a:cs typeface="Arial MT"/>
              </a:rPr>
              <a:t> </a:t>
            </a:r>
            <a:r>
              <a:rPr lang="en-US" sz="1600" b="1" u="sng" dirty="0">
                <a:effectLst/>
                <a:latin typeface="+mn-lt"/>
                <a:ea typeface="Arial MT"/>
                <a:cs typeface="Arial MT"/>
              </a:rPr>
              <a:t>zero</a:t>
            </a:r>
            <a:r>
              <a:rPr lang="en-US" sz="1600" b="1" u="sng" spc="-5" dirty="0">
                <a:effectLst/>
                <a:latin typeface="+mn-lt"/>
                <a:ea typeface="Arial MT"/>
                <a:cs typeface="Arial MT"/>
              </a:rPr>
              <a:t> </a:t>
            </a:r>
            <a:r>
              <a:rPr lang="en-US" sz="1600" b="1" u="sng" dirty="0">
                <a:effectLst/>
                <a:latin typeface="+mn-lt"/>
                <a:ea typeface="Arial MT"/>
                <a:cs typeface="Arial MT"/>
              </a:rPr>
              <a:t>concentration</a:t>
            </a:r>
            <a:r>
              <a:rPr lang="en-US" sz="1600" b="1" u="sng" spc="-5" dirty="0">
                <a:effectLst/>
                <a:latin typeface="+mn-lt"/>
                <a:ea typeface="Arial MT"/>
                <a:cs typeface="Arial MT"/>
              </a:rPr>
              <a:t> </a:t>
            </a:r>
            <a:r>
              <a:rPr lang="en-US" sz="1600" b="1" u="sng" dirty="0">
                <a:effectLst/>
                <a:latin typeface="+mn-lt"/>
                <a:ea typeface="Arial MT"/>
                <a:cs typeface="Arial MT"/>
              </a:rPr>
              <a:t>is</a:t>
            </a:r>
            <a:r>
              <a:rPr lang="en-US" sz="1600" b="1" u="sng" spc="-10" dirty="0">
                <a:effectLst/>
                <a:latin typeface="+mn-lt"/>
                <a:ea typeface="Arial MT"/>
                <a:cs typeface="Arial MT"/>
              </a:rPr>
              <a:t> </a:t>
            </a:r>
            <a:r>
              <a:rPr lang="en-US" sz="1600" b="1" u="sng" dirty="0">
                <a:effectLst/>
                <a:latin typeface="+mn-lt"/>
                <a:ea typeface="Arial MT"/>
                <a:cs typeface="Arial MT"/>
              </a:rPr>
              <a:t>known</a:t>
            </a:r>
            <a:r>
              <a:rPr lang="en-US" sz="1600" b="1" u="sng" spc="-5" dirty="0">
                <a:effectLst/>
                <a:latin typeface="+mn-lt"/>
                <a:ea typeface="Arial MT"/>
                <a:cs typeface="Arial MT"/>
              </a:rPr>
              <a:t> </a:t>
            </a:r>
            <a:r>
              <a:rPr lang="en-US" sz="1600" b="1" u="sng" dirty="0">
                <a:effectLst/>
                <a:latin typeface="+mn-lt"/>
                <a:ea typeface="Arial MT"/>
                <a:cs typeface="Arial MT"/>
              </a:rPr>
              <a:t>as</a:t>
            </a:r>
            <a:r>
              <a:rPr lang="en-US" sz="1600" b="1" u="sng" spc="-10" dirty="0">
                <a:effectLst/>
                <a:latin typeface="+mn-lt"/>
                <a:ea typeface="Arial MT"/>
                <a:cs typeface="Arial MT"/>
              </a:rPr>
              <a:t> </a:t>
            </a:r>
            <a:r>
              <a:rPr lang="en-US" sz="1600" b="1" u="sng" dirty="0">
                <a:effectLst/>
                <a:latin typeface="+mn-lt"/>
                <a:ea typeface="Arial MT"/>
                <a:cs typeface="Arial MT"/>
              </a:rPr>
              <a:t>limiting</a:t>
            </a:r>
            <a:r>
              <a:rPr lang="en-US" sz="1600" b="1" u="sng" spc="-5" dirty="0">
                <a:effectLst/>
                <a:latin typeface="+mn-lt"/>
                <a:ea typeface="Arial MT"/>
                <a:cs typeface="Arial MT"/>
              </a:rPr>
              <a:t> </a:t>
            </a:r>
            <a:r>
              <a:rPr lang="en-US" sz="1600" b="1" u="sng" dirty="0">
                <a:effectLst/>
                <a:latin typeface="+mn-lt"/>
                <a:ea typeface="Arial MT"/>
                <a:cs typeface="Arial MT"/>
              </a:rPr>
              <a:t>molar</a:t>
            </a:r>
            <a:r>
              <a:rPr lang="en-US" sz="1600" b="1" u="sng" spc="-35" dirty="0">
                <a:effectLst/>
                <a:latin typeface="+mn-lt"/>
                <a:ea typeface="Arial MT"/>
                <a:cs typeface="Arial MT"/>
              </a:rPr>
              <a:t> </a:t>
            </a:r>
            <a:r>
              <a:rPr lang="en-US" sz="1600" b="1" u="sng" dirty="0">
                <a:effectLst/>
                <a:latin typeface="+mn-lt"/>
                <a:ea typeface="Arial MT"/>
                <a:cs typeface="Arial MT"/>
              </a:rPr>
              <a:t>conductance</a:t>
            </a:r>
            <a:r>
              <a:rPr lang="en-US" sz="1600" b="1" dirty="0">
                <a:effectLst/>
                <a:latin typeface="+mn-lt"/>
                <a:ea typeface="Arial MT"/>
                <a:cs typeface="Arial MT"/>
              </a:rPr>
              <a:t>.(      )</a:t>
            </a:r>
          </a:p>
          <a:p>
            <a:endParaRPr lang="en-IN" dirty="0">
              <a:effectLst/>
              <a:latin typeface="+mn-lt"/>
              <a:ea typeface="Arial MT"/>
              <a:cs typeface="Arial MT"/>
            </a:endParaRPr>
          </a:p>
          <a:p>
            <a:endParaRPr lang="en-IN" dirty="0">
              <a:effectLst/>
              <a:latin typeface="+mn-lt"/>
              <a:ea typeface="Arial MT"/>
              <a:cs typeface="Arial MT"/>
            </a:endParaRPr>
          </a:p>
          <a:p>
            <a:pPr marL="285750" indent="-285750">
              <a:buFont typeface="Wingdings" panose="05000000000000000000" pitchFamily="2" charset="2"/>
              <a:buChar char="Ø"/>
            </a:pPr>
            <a:endParaRPr lang="en-US" sz="1600" dirty="0">
              <a:effectLst/>
              <a:latin typeface="+mn-lt"/>
              <a:ea typeface="Arial MT"/>
              <a:cs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IN" dirty="0"/>
          </a:p>
        </p:txBody>
      </p:sp>
      <p:graphicFrame>
        <p:nvGraphicFramePr>
          <p:cNvPr id="5" name="Object 4">
            <a:extLst>
              <a:ext uri="{FF2B5EF4-FFF2-40B4-BE49-F238E27FC236}">
                <a16:creationId xmlns:a16="http://schemas.microsoft.com/office/drawing/2014/main" id="{D700A6AA-684C-44AD-99E1-F4A5D5A0D245}"/>
              </a:ext>
            </a:extLst>
          </p:cNvPr>
          <p:cNvGraphicFramePr>
            <a:graphicFrameLocks noChangeAspect="1"/>
          </p:cNvGraphicFramePr>
          <p:nvPr>
            <p:extLst>
              <p:ext uri="{D42A27DB-BD31-4B8C-83A1-F6EECF244321}">
                <p14:modId xmlns:p14="http://schemas.microsoft.com/office/powerpoint/2010/main" val="1774809199"/>
              </p:ext>
            </p:extLst>
          </p:nvPr>
        </p:nvGraphicFramePr>
        <p:xfrm>
          <a:off x="3068727" y="1441719"/>
          <a:ext cx="316485" cy="287141"/>
        </p:xfrm>
        <a:graphic>
          <a:graphicData uri="http://schemas.openxmlformats.org/presentationml/2006/ole">
            <mc:AlternateContent xmlns:mc="http://schemas.openxmlformats.org/markup-compatibility/2006">
              <mc:Choice xmlns:v="urn:schemas-microsoft-com:vml" Requires="v">
                <p:oleObj spid="_x0000_s10241" name="Equation" r:id="rId4" imgW="239289" imgH="218112" progId="Equation.DSMT4">
                  <p:embed/>
                </p:oleObj>
              </mc:Choice>
              <mc:Fallback>
                <p:oleObj name="Equation" r:id="rId4" imgW="239289" imgH="218112" progId="Equation.DSMT4">
                  <p:embed/>
                  <p:pic>
                    <p:nvPicPr>
                      <p:cNvPr id="5" name="Object 4">
                        <a:extLst>
                          <a:ext uri="{FF2B5EF4-FFF2-40B4-BE49-F238E27FC236}">
                            <a16:creationId xmlns:a16="http://schemas.microsoft.com/office/drawing/2014/main" id="{D700A6AA-684C-44AD-99E1-F4A5D5A0D245}"/>
                          </a:ext>
                        </a:extLst>
                      </p:cNvPr>
                      <p:cNvPicPr/>
                      <p:nvPr/>
                    </p:nvPicPr>
                    <p:blipFill>
                      <a:blip r:embed="rId5"/>
                      <a:stretch>
                        <a:fillRect/>
                      </a:stretch>
                    </p:blipFill>
                    <p:spPr>
                      <a:xfrm>
                        <a:off x="3068727" y="1441719"/>
                        <a:ext cx="316485" cy="287141"/>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6BBBBE2-1F7C-4D55-91D7-C2341AF74896}"/>
              </a:ext>
            </a:extLst>
          </p:cNvPr>
          <p:cNvGraphicFramePr>
            <a:graphicFrameLocks noChangeAspect="1"/>
          </p:cNvGraphicFramePr>
          <p:nvPr>
            <p:extLst>
              <p:ext uri="{D42A27DB-BD31-4B8C-83A1-F6EECF244321}">
                <p14:modId xmlns:p14="http://schemas.microsoft.com/office/powerpoint/2010/main" val="1998824965"/>
              </p:ext>
            </p:extLst>
          </p:nvPr>
        </p:nvGraphicFramePr>
        <p:xfrm>
          <a:off x="5713553" y="1201372"/>
          <a:ext cx="239713" cy="217487"/>
        </p:xfrm>
        <a:graphic>
          <a:graphicData uri="http://schemas.openxmlformats.org/presentationml/2006/ole">
            <mc:AlternateContent xmlns:mc="http://schemas.openxmlformats.org/markup-compatibility/2006">
              <mc:Choice xmlns:v="urn:schemas-microsoft-com:vml" Requires="v">
                <p:oleObj spid="_x0000_s10242" name="Equation" r:id="rId6" imgW="239289" imgH="218112" progId="Equation.DSMT4">
                  <p:embed/>
                </p:oleObj>
              </mc:Choice>
              <mc:Fallback>
                <p:oleObj name="Equation" r:id="rId6" imgW="239289" imgH="218112" progId="Equation.DSMT4">
                  <p:embed/>
                  <p:pic>
                    <p:nvPicPr>
                      <p:cNvPr id="6" name="Object 5">
                        <a:extLst>
                          <a:ext uri="{FF2B5EF4-FFF2-40B4-BE49-F238E27FC236}">
                            <a16:creationId xmlns:a16="http://schemas.microsoft.com/office/drawing/2014/main" id="{06BBBBE2-1F7C-4D55-91D7-C2341AF74896}"/>
                          </a:ext>
                        </a:extLst>
                      </p:cNvPr>
                      <p:cNvPicPr/>
                      <p:nvPr/>
                    </p:nvPicPr>
                    <p:blipFill>
                      <a:blip r:embed="rId7"/>
                      <a:stretch>
                        <a:fillRect/>
                      </a:stretch>
                    </p:blipFill>
                    <p:spPr>
                      <a:xfrm>
                        <a:off x="5713553" y="1201372"/>
                        <a:ext cx="239713" cy="2174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A26915D-0093-49F7-9E70-49139981A791}"/>
              </a:ext>
            </a:extLst>
          </p:cNvPr>
          <p:cNvGraphicFramePr>
            <a:graphicFrameLocks noChangeAspect="1"/>
          </p:cNvGraphicFramePr>
          <p:nvPr>
            <p:extLst>
              <p:ext uri="{D42A27DB-BD31-4B8C-83A1-F6EECF244321}">
                <p14:modId xmlns:p14="http://schemas.microsoft.com/office/powerpoint/2010/main" val="2257929872"/>
              </p:ext>
            </p:extLst>
          </p:nvPr>
        </p:nvGraphicFramePr>
        <p:xfrm>
          <a:off x="1106714" y="1680108"/>
          <a:ext cx="1265606" cy="392774"/>
        </p:xfrm>
        <a:graphic>
          <a:graphicData uri="http://schemas.openxmlformats.org/presentationml/2006/ole">
            <mc:AlternateContent xmlns:mc="http://schemas.openxmlformats.org/markup-compatibility/2006">
              <mc:Choice xmlns:v="urn:schemas-microsoft-com:vml" Requires="v">
                <p:oleObj spid="_x0000_s10243" name="Equation" r:id="rId8" imgW="736560" imgH="228600" progId="Equation.DSMT4">
                  <p:embed/>
                </p:oleObj>
              </mc:Choice>
              <mc:Fallback>
                <p:oleObj name="Equation" r:id="rId8" imgW="736560" imgH="228600" progId="Equation.DSMT4">
                  <p:embed/>
                  <p:pic>
                    <p:nvPicPr>
                      <p:cNvPr id="7" name="Object 6">
                        <a:extLst>
                          <a:ext uri="{FF2B5EF4-FFF2-40B4-BE49-F238E27FC236}">
                            <a16:creationId xmlns:a16="http://schemas.microsoft.com/office/drawing/2014/main" id="{2A26915D-0093-49F7-9E70-49139981A791}"/>
                          </a:ext>
                        </a:extLst>
                      </p:cNvPr>
                      <p:cNvPicPr/>
                      <p:nvPr/>
                    </p:nvPicPr>
                    <p:blipFill>
                      <a:blip r:embed="rId9"/>
                      <a:stretch>
                        <a:fillRect/>
                      </a:stretch>
                    </p:blipFill>
                    <p:spPr>
                      <a:xfrm>
                        <a:off x="1106714" y="1680108"/>
                        <a:ext cx="1265606" cy="39277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19911FF-B7E2-4E66-88D6-2F0E9FEA8B4D}"/>
              </a:ext>
            </a:extLst>
          </p:cNvPr>
          <p:cNvGraphicFramePr>
            <a:graphicFrameLocks noChangeAspect="1"/>
          </p:cNvGraphicFramePr>
          <p:nvPr>
            <p:extLst>
              <p:ext uri="{D42A27DB-BD31-4B8C-83A1-F6EECF244321}">
                <p14:modId xmlns:p14="http://schemas.microsoft.com/office/powerpoint/2010/main" val="2564539533"/>
              </p:ext>
            </p:extLst>
          </p:nvPr>
        </p:nvGraphicFramePr>
        <p:xfrm>
          <a:off x="1925573" y="2337905"/>
          <a:ext cx="515327" cy="570541"/>
        </p:xfrm>
        <a:graphic>
          <a:graphicData uri="http://schemas.openxmlformats.org/presentationml/2006/ole">
            <mc:AlternateContent xmlns:mc="http://schemas.openxmlformats.org/markup-compatibility/2006">
              <mc:Choice xmlns:v="urn:schemas-microsoft-com:vml" Requires="v">
                <p:oleObj spid="_x0000_s10244" name="Equation" r:id="rId10" imgW="355320" imgH="393480" progId="Equation.DSMT4">
                  <p:embed/>
                </p:oleObj>
              </mc:Choice>
              <mc:Fallback>
                <p:oleObj name="Equation" r:id="rId10" imgW="355320" imgH="393480" progId="Equation.DSMT4">
                  <p:embed/>
                  <p:pic>
                    <p:nvPicPr>
                      <p:cNvPr id="8" name="Object 7">
                        <a:extLst>
                          <a:ext uri="{FF2B5EF4-FFF2-40B4-BE49-F238E27FC236}">
                            <a16:creationId xmlns:a16="http://schemas.microsoft.com/office/drawing/2014/main" id="{E19911FF-B7E2-4E66-88D6-2F0E9FEA8B4D}"/>
                          </a:ext>
                        </a:extLst>
                      </p:cNvPr>
                      <p:cNvPicPr/>
                      <p:nvPr/>
                    </p:nvPicPr>
                    <p:blipFill>
                      <a:blip r:embed="rId11"/>
                      <a:stretch>
                        <a:fillRect/>
                      </a:stretch>
                    </p:blipFill>
                    <p:spPr>
                      <a:xfrm>
                        <a:off x="1925573" y="2337905"/>
                        <a:ext cx="515327" cy="57054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AFAAD-0EA5-45A0-8E98-BD15A3D34CD5}"/>
              </a:ext>
            </a:extLst>
          </p:cNvPr>
          <p:cNvGraphicFramePr>
            <a:graphicFrameLocks noChangeAspect="1"/>
          </p:cNvGraphicFramePr>
          <p:nvPr>
            <p:extLst>
              <p:ext uri="{D42A27DB-BD31-4B8C-83A1-F6EECF244321}">
                <p14:modId xmlns:p14="http://schemas.microsoft.com/office/powerpoint/2010/main" val="913570866"/>
              </p:ext>
            </p:extLst>
          </p:nvPr>
        </p:nvGraphicFramePr>
        <p:xfrm>
          <a:off x="1351825" y="2916610"/>
          <a:ext cx="1530168" cy="641016"/>
        </p:xfrm>
        <a:graphic>
          <a:graphicData uri="http://schemas.openxmlformats.org/presentationml/2006/ole">
            <mc:AlternateContent xmlns:mc="http://schemas.openxmlformats.org/markup-compatibility/2006">
              <mc:Choice xmlns:v="urn:schemas-microsoft-com:vml" Requires="v">
                <p:oleObj spid="_x0000_s10245" name="Equation" r:id="rId12" imgW="939600" imgH="393480" progId="Equation.DSMT4">
                  <p:embed/>
                </p:oleObj>
              </mc:Choice>
              <mc:Fallback>
                <p:oleObj name="Equation" r:id="rId12" imgW="939600" imgH="393480" progId="Equation.DSMT4">
                  <p:embed/>
                  <p:pic>
                    <p:nvPicPr>
                      <p:cNvPr id="9" name="Object 8">
                        <a:extLst>
                          <a:ext uri="{FF2B5EF4-FFF2-40B4-BE49-F238E27FC236}">
                            <a16:creationId xmlns:a16="http://schemas.microsoft.com/office/drawing/2014/main" id="{F0AAFAAD-0EA5-45A0-8E98-BD15A3D34CD5}"/>
                          </a:ext>
                        </a:extLst>
                      </p:cNvPr>
                      <p:cNvPicPr/>
                      <p:nvPr/>
                    </p:nvPicPr>
                    <p:blipFill>
                      <a:blip r:embed="rId13"/>
                      <a:stretch>
                        <a:fillRect/>
                      </a:stretch>
                    </p:blipFill>
                    <p:spPr>
                      <a:xfrm>
                        <a:off x="1351825" y="2916610"/>
                        <a:ext cx="1530168" cy="641016"/>
                      </a:xfrm>
                      <a:prstGeom prst="rect">
                        <a:avLst/>
                      </a:prstGeom>
                    </p:spPr>
                  </p:pic>
                </p:oleObj>
              </mc:Fallback>
            </mc:AlternateContent>
          </a:graphicData>
        </a:graphic>
      </p:graphicFrame>
      <p:sp>
        <p:nvSpPr>
          <p:cNvPr id="10" name="Rectangle 2">
            <a:extLst>
              <a:ext uri="{FF2B5EF4-FFF2-40B4-BE49-F238E27FC236}">
                <a16:creationId xmlns:a16="http://schemas.microsoft.com/office/drawing/2014/main" id="{F1D571D3-0493-4CAE-B9E3-BE14DB141438}"/>
              </a:ext>
            </a:extLst>
          </p:cNvPr>
          <p:cNvSpPr>
            <a:spLocks noChangeArrowheads="1"/>
          </p:cNvSpPr>
          <p:nvPr/>
        </p:nvSpPr>
        <p:spPr bwMode="auto">
          <a:xfrm>
            <a:off x="1096594" y="277993"/>
            <a:ext cx="7020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lvl="1" indent="0">
              <a:buNone/>
            </a:pPr>
            <a:r>
              <a:rPr lang="en-US" sz="1600" b="1" u="sng" spc="-20" dirty="0">
                <a:solidFill>
                  <a:srgbClr val="FF0000"/>
                </a:solidFill>
                <a:ea typeface="Arial MT"/>
                <a:cs typeface="Arial MT"/>
              </a:rPr>
              <a:t>Molar C</a:t>
            </a:r>
            <a:r>
              <a:rPr lang="en-US" sz="1600" b="1" u="sng" dirty="0">
                <a:solidFill>
                  <a:srgbClr val="FF0000"/>
                </a:solidFill>
                <a:ea typeface="Arial MT"/>
                <a:cs typeface="Arial MT"/>
              </a:rPr>
              <a:t>onductance</a:t>
            </a:r>
            <a:r>
              <a:rPr lang="en-US" sz="1600" b="1" u="sng" spc="-20" dirty="0">
                <a:solidFill>
                  <a:srgbClr val="FF0000"/>
                </a:solidFill>
                <a:ea typeface="Arial MT"/>
                <a:cs typeface="Arial MT"/>
              </a:rPr>
              <a:t> </a:t>
            </a:r>
            <a:r>
              <a:rPr lang="en-US" sz="1600" b="1" u="sng" dirty="0">
                <a:solidFill>
                  <a:srgbClr val="FF0000"/>
                </a:solidFill>
                <a:ea typeface="Arial MT"/>
                <a:cs typeface="Arial MT"/>
              </a:rPr>
              <a:t>or Molar</a:t>
            </a:r>
            <a:r>
              <a:rPr lang="en-US" sz="1600" b="1" u="sng" spc="-20" dirty="0">
                <a:solidFill>
                  <a:srgbClr val="FF0000"/>
                </a:solidFill>
                <a:ea typeface="Arial MT"/>
                <a:cs typeface="Arial MT"/>
              </a:rPr>
              <a:t> C</a:t>
            </a:r>
            <a:r>
              <a:rPr lang="en-US" sz="1600" b="1" u="sng" dirty="0">
                <a:solidFill>
                  <a:srgbClr val="FF0000"/>
                </a:solidFill>
                <a:ea typeface="Arial MT"/>
                <a:cs typeface="Arial MT"/>
              </a:rPr>
              <a:t>onductivity(      ):Definition and unit</a:t>
            </a:r>
          </a:p>
        </p:txBody>
      </p:sp>
      <p:graphicFrame>
        <p:nvGraphicFramePr>
          <p:cNvPr id="2" name="Object 1">
            <a:extLst>
              <a:ext uri="{FF2B5EF4-FFF2-40B4-BE49-F238E27FC236}">
                <a16:creationId xmlns:a16="http://schemas.microsoft.com/office/drawing/2014/main" id="{9C87D84B-0F29-478C-A887-248815538576}"/>
              </a:ext>
            </a:extLst>
          </p:cNvPr>
          <p:cNvGraphicFramePr>
            <a:graphicFrameLocks noChangeAspect="1"/>
          </p:cNvGraphicFramePr>
          <p:nvPr>
            <p:extLst>
              <p:ext uri="{D42A27DB-BD31-4B8C-83A1-F6EECF244321}">
                <p14:modId xmlns:p14="http://schemas.microsoft.com/office/powerpoint/2010/main" val="1657533078"/>
              </p:ext>
            </p:extLst>
          </p:nvPr>
        </p:nvGraphicFramePr>
        <p:xfrm>
          <a:off x="5250179" y="308684"/>
          <a:ext cx="283577" cy="277172"/>
        </p:xfrm>
        <a:graphic>
          <a:graphicData uri="http://schemas.openxmlformats.org/presentationml/2006/ole">
            <mc:AlternateContent xmlns:mc="http://schemas.openxmlformats.org/markup-compatibility/2006">
              <mc:Choice xmlns:v="urn:schemas-microsoft-com:vml" Requires="v">
                <p:oleObj spid="_x0000_s10246" name="Equation" r:id="rId14" imgW="228600" imgH="228600" progId="Equation.DSMT4">
                  <p:embed/>
                </p:oleObj>
              </mc:Choice>
              <mc:Fallback>
                <p:oleObj name="Equation" r:id="rId14" imgW="228600" imgH="228600" progId="Equation.DSMT4">
                  <p:embed/>
                  <p:pic>
                    <p:nvPicPr>
                      <p:cNvPr id="2" name="Object 1">
                        <a:extLst>
                          <a:ext uri="{FF2B5EF4-FFF2-40B4-BE49-F238E27FC236}">
                            <a16:creationId xmlns:a16="http://schemas.microsoft.com/office/drawing/2014/main" id="{9C87D84B-0F29-478C-A887-248815538576}"/>
                          </a:ext>
                        </a:extLst>
                      </p:cNvPr>
                      <p:cNvPicPr/>
                      <p:nvPr/>
                    </p:nvPicPr>
                    <p:blipFill>
                      <a:blip r:embed="rId15"/>
                      <a:stretch>
                        <a:fillRect/>
                      </a:stretch>
                    </p:blipFill>
                    <p:spPr>
                      <a:xfrm>
                        <a:off x="5250179" y="308684"/>
                        <a:ext cx="283577" cy="27717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BAA2C85-AE16-458A-8270-16FA4F06851A}"/>
              </a:ext>
            </a:extLst>
          </p:cNvPr>
          <p:cNvGraphicFramePr>
            <a:graphicFrameLocks noChangeAspect="1"/>
          </p:cNvGraphicFramePr>
          <p:nvPr>
            <p:extLst>
              <p:ext uri="{D42A27DB-BD31-4B8C-83A1-F6EECF244321}">
                <p14:modId xmlns:p14="http://schemas.microsoft.com/office/powerpoint/2010/main" val="1762375726"/>
              </p:ext>
            </p:extLst>
          </p:nvPr>
        </p:nvGraphicFramePr>
        <p:xfrm>
          <a:off x="5833409" y="4200525"/>
          <a:ext cx="302753" cy="319573"/>
        </p:xfrm>
        <a:graphic>
          <a:graphicData uri="http://schemas.openxmlformats.org/presentationml/2006/ole">
            <mc:AlternateContent xmlns:mc="http://schemas.openxmlformats.org/markup-compatibility/2006">
              <mc:Choice xmlns:v="urn:schemas-microsoft-com:vml" Requires="v">
                <p:oleObj spid="_x0000_s10247" name="Equation" r:id="rId16" imgW="228600" imgH="241200" progId="Equation.DSMT4">
                  <p:embed/>
                </p:oleObj>
              </mc:Choice>
              <mc:Fallback>
                <p:oleObj name="Equation" r:id="rId16" imgW="228600" imgH="241200" progId="Equation.DSMT4">
                  <p:embed/>
                  <p:pic>
                    <p:nvPicPr>
                      <p:cNvPr id="3" name="Object 2">
                        <a:extLst>
                          <a:ext uri="{FF2B5EF4-FFF2-40B4-BE49-F238E27FC236}">
                            <a16:creationId xmlns:a16="http://schemas.microsoft.com/office/drawing/2014/main" id="{ABAA2C85-AE16-458A-8270-16FA4F06851A}"/>
                          </a:ext>
                        </a:extLst>
                      </p:cNvPr>
                      <p:cNvPicPr/>
                      <p:nvPr/>
                    </p:nvPicPr>
                    <p:blipFill>
                      <a:blip r:embed="rId17"/>
                      <a:stretch>
                        <a:fillRect/>
                      </a:stretch>
                    </p:blipFill>
                    <p:spPr>
                      <a:xfrm>
                        <a:off x="5833409" y="4200525"/>
                        <a:ext cx="302753" cy="319573"/>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76;p16">
            <a:extLst>
              <a:ext uri="{FF2B5EF4-FFF2-40B4-BE49-F238E27FC236}">
                <a16:creationId xmlns:a16="http://schemas.microsoft.com/office/drawing/2014/main" id="{C8A8D70B-38C8-4348-85D1-1029541C5C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3669" y="4353169"/>
            <a:ext cx="790331" cy="79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0892A0-947A-4552-847D-99FECD0C6D97}"/>
              </a:ext>
            </a:extLst>
          </p:cNvPr>
          <p:cNvSpPr txBox="1"/>
          <p:nvPr/>
        </p:nvSpPr>
        <p:spPr>
          <a:xfrm>
            <a:off x="208839" y="682343"/>
            <a:ext cx="8726322" cy="6397136"/>
          </a:xfrm>
          <a:prstGeom prst="rect">
            <a:avLst/>
          </a:prstGeom>
          <a:noFill/>
        </p:spPr>
        <p:txBody>
          <a:bodyPr wrap="square">
            <a:spAutoFit/>
          </a:bodyPr>
          <a:lstStyle/>
          <a:p>
            <a:pPr marL="323850" indent="-285750">
              <a:lnSpc>
                <a:spcPts val="2650"/>
              </a:lnSpc>
              <a:spcBef>
                <a:spcPts val="130"/>
              </a:spcBef>
              <a:buFont typeface="Wingdings" panose="05000000000000000000" pitchFamily="2" charset="2"/>
              <a:buChar char="Ø"/>
              <a:tabLst>
                <a:tab pos="266700" algn="l"/>
              </a:tabLst>
            </a:pPr>
            <a:r>
              <a:rPr lang="en-US" sz="1600" dirty="0">
                <a:latin typeface="+mn-lt"/>
              </a:rPr>
              <a:t>A device which is used to convert chemical energy produced in a spontaneous redox reaction into electrical energy is called electrochemical cell or Galvanic Cell. </a:t>
            </a:r>
          </a:p>
          <a:p>
            <a:pPr marL="323850" indent="-285750">
              <a:lnSpc>
                <a:spcPts val="2650"/>
              </a:lnSpc>
              <a:spcBef>
                <a:spcPts val="130"/>
              </a:spcBef>
              <a:buFont typeface="Wingdings" panose="05000000000000000000" pitchFamily="2" charset="2"/>
              <a:buChar char="Ø"/>
              <a:tabLst>
                <a:tab pos="266700" algn="l"/>
              </a:tabLst>
            </a:pPr>
            <a:r>
              <a:rPr lang="en-US" sz="1600" dirty="0">
                <a:latin typeface="+mn-lt"/>
              </a:rPr>
              <a:t>Galvanic cell consists of two half cells and the reaction occurring in half cells are called half cell reactions. Each half cell consists of metallic electrode dipped in an electrolyte.</a:t>
            </a:r>
          </a:p>
          <a:p>
            <a:pPr marL="323850" indent="-285750">
              <a:lnSpc>
                <a:spcPts val="2650"/>
              </a:lnSpc>
              <a:spcBef>
                <a:spcPts val="130"/>
              </a:spcBef>
              <a:buFont typeface="Wingdings" panose="05000000000000000000" pitchFamily="2" charset="2"/>
              <a:buChar char="Ø"/>
              <a:tabLst>
                <a:tab pos="266700" algn="l"/>
              </a:tabLst>
            </a:pPr>
            <a:r>
              <a:rPr lang="en-US" sz="1600" b="1" u="sng" dirty="0">
                <a:latin typeface="+mn-lt"/>
              </a:rPr>
              <a:t>The half cell in which oxidation occurs is called oxidation half cell and the reaction taking place is called oxidation half cell reaction. The half cell in which reduction occurs is called reduction half cell and the reaction taking place is called reduction half cell reaction .</a:t>
            </a:r>
          </a:p>
          <a:p>
            <a:pPr marL="323850" indent="-285750">
              <a:lnSpc>
                <a:spcPts val="2650"/>
              </a:lnSpc>
              <a:spcBef>
                <a:spcPts val="130"/>
              </a:spcBef>
              <a:buFont typeface="Wingdings" panose="05000000000000000000" pitchFamily="2" charset="2"/>
              <a:buChar char="Ø"/>
              <a:tabLst>
                <a:tab pos="266700" algn="l"/>
              </a:tabLst>
            </a:pPr>
            <a:r>
              <a:rPr lang="en-US" sz="1600" b="1" u="sng" dirty="0">
                <a:latin typeface="+mn-lt"/>
              </a:rPr>
              <a:t>The electrode where oxidation occurs is called anode and the electrode where reduction occurs is called cathode</a:t>
            </a:r>
            <a:r>
              <a:rPr lang="en-US" sz="1600" u="sng" dirty="0">
                <a:latin typeface="+mn-lt"/>
              </a:rPr>
              <a:t>.</a:t>
            </a:r>
          </a:p>
          <a:p>
            <a:pPr marL="323850" indent="-285750">
              <a:lnSpc>
                <a:spcPts val="2650"/>
              </a:lnSpc>
              <a:spcBef>
                <a:spcPts val="130"/>
              </a:spcBef>
              <a:buFont typeface="Wingdings" panose="05000000000000000000" pitchFamily="2" charset="2"/>
              <a:buChar char="Ø"/>
              <a:tabLst>
                <a:tab pos="266700" algn="l"/>
              </a:tabLst>
            </a:pPr>
            <a:r>
              <a:rPr lang="en-US" sz="1600" dirty="0">
                <a:latin typeface="+mn-lt"/>
              </a:rPr>
              <a:t> Since at anode electrons are released, this electrode is rich in electrons and hence assigned negative charge and at cathode, electrons are gained and it is deficient of electrons and acts as positively charged electrode.</a:t>
            </a:r>
          </a:p>
          <a:p>
            <a:pPr marL="266700" indent="-228600">
              <a:lnSpc>
                <a:spcPts val="2650"/>
              </a:lnSpc>
              <a:spcBef>
                <a:spcPts val="130"/>
              </a:spcBef>
              <a:buFont typeface="Wingdings" panose="05000000000000000000" pitchFamily="2" charset="2"/>
              <a:buChar char="Ø"/>
              <a:tabLst>
                <a:tab pos="266700" algn="l"/>
              </a:tabLst>
            </a:pPr>
            <a:endParaRPr lang="en-US" sz="1200" dirty="0"/>
          </a:p>
          <a:p>
            <a:pPr marL="266700" indent="-228600">
              <a:lnSpc>
                <a:spcPts val="2650"/>
              </a:lnSpc>
              <a:spcBef>
                <a:spcPts val="130"/>
              </a:spcBef>
              <a:buFont typeface="Wingdings" panose="05000000000000000000" pitchFamily="2" charset="2"/>
              <a:buChar char="Ø"/>
              <a:tabLst>
                <a:tab pos="266700" algn="l"/>
              </a:tabLst>
            </a:pPr>
            <a:endParaRPr lang="en-US" sz="1200" dirty="0"/>
          </a:p>
          <a:p>
            <a:pPr marL="266700" indent="-228600">
              <a:lnSpc>
                <a:spcPts val="2650"/>
              </a:lnSpc>
              <a:spcBef>
                <a:spcPts val="130"/>
              </a:spcBef>
              <a:buFont typeface="Wingdings" panose="05000000000000000000" pitchFamily="2" charset="2"/>
              <a:buChar char="Ø"/>
              <a:tabLst>
                <a:tab pos="266700" algn="l"/>
              </a:tabLst>
            </a:pPr>
            <a:endParaRPr lang="en-US" sz="1200" dirty="0"/>
          </a:p>
          <a:p>
            <a:pPr marL="266700" indent="-228600">
              <a:lnSpc>
                <a:spcPts val="2650"/>
              </a:lnSpc>
              <a:spcBef>
                <a:spcPts val="130"/>
              </a:spcBef>
              <a:buFont typeface="Wingdings" panose="05000000000000000000" pitchFamily="2" charset="2"/>
              <a:buChar char="Ø"/>
              <a:tabLst>
                <a:tab pos="266700" algn="l"/>
              </a:tabLst>
            </a:pPr>
            <a:endParaRPr lang="en-US" sz="1200" dirty="0"/>
          </a:p>
          <a:p>
            <a:pPr marL="266700" indent="-228600">
              <a:lnSpc>
                <a:spcPts val="2650"/>
              </a:lnSpc>
              <a:spcBef>
                <a:spcPts val="130"/>
              </a:spcBef>
              <a:buFont typeface="Wingdings" panose="05000000000000000000" pitchFamily="2" charset="2"/>
              <a:buChar char="Ø"/>
              <a:tabLst>
                <a:tab pos="266700" algn="l"/>
              </a:tabLst>
            </a:pPr>
            <a:endParaRPr lang="en-US" sz="1200" dirty="0"/>
          </a:p>
          <a:p>
            <a:pPr marL="266700" indent="-228600">
              <a:lnSpc>
                <a:spcPts val="2650"/>
              </a:lnSpc>
              <a:spcBef>
                <a:spcPts val="130"/>
              </a:spcBef>
              <a:buFont typeface="Arial"/>
              <a:buChar char="•"/>
              <a:tabLst>
                <a:tab pos="266700" algn="l"/>
              </a:tabLst>
            </a:pPr>
            <a:endParaRPr lang="en-US" sz="1050" dirty="0"/>
          </a:p>
        </p:txBody>
      </p:sp>
      <p:sp>
        <p:nvSpPr>
          <p:cNvPr id="4" name="Rectangle 2">
            <a:extLst>
              <a:ext uri="{FF2B5EF4-FFF2-40B4-BE49-F238E27FC236}">
                <a16:creationId xmlns:a16="http://schemas.microsoft.com/office/drawing/2014/main" id="{05E73F8B-B6D8-47A7-AE74-020C5FB09A77}"/>
              </a:ext>
            </a:extLst>
          </p:cNvPr>
          <p:cNvSpPr>
            <a:spLocks noChangeArrowheads="1"/>
          </p:cNvSpPr>
          <p:nvPr/>
        </p:nvSpPr>
        <p:spPr bwMode="auto">
          <a:xfrm>
            <a:off x="524669" y="338644"/>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ELECTROCHEMICAL CELL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oogle Shape;76;p16">
            <a:extLst>
              <a:ext uri="{FF2B5EF4-FFF2-40B4-BE49-F238E27FC236}">
                <a16:creationId xmlns:a16="http://schemas.microsoft.com/office/drawing/2014/main" id="{2EFCD165-43D3-46A0-A59A-BFB0E7917FF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653401C-C419-4A77-B63B-59B92F4051E0}"/>
              </a:ext>
            </a:extLst>
          </p:cNvPr>
          <p:cNvSpPr txBox="1"/>
          <p:nvPr/>
        </p:nvSpPr>
        <p:spPr>
          <a:xfrm>
            <a:off x="875413" y="539304"/>
            <a:ext cx="7106093" cy="2031325"/>
          </a:xfrm>
          <a:prstGeom prst="rect">
            <a:avLst/>
          </a:prstGeom>
          <a:noFill/>
        </p:spPr>
        <p:txBody>
          <a:bodyPr wrap="square">
            <a:spAutoFit/>
          </a:bodyPr>
          <a:lstStyle/>
          <a:p>
            <a:pPr marL="285750" indent="-285750">
              <a:buFont typeface="Wingdings" panose="05000000000000000000" pitchFamily="2" charset="2"/>
              <a:buChar char="Ø"/>
            </a:pPr>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1206D2-3E2B-4833-AFC6-1D372FCEF27F}"/>
                  </a:ext>
                </a:extLst>
              </p:cNvPr>
              <p:cNvSpPr txBox="1"/>
              <p:nvPr/>
            </p:nvSpPr>
            <p:spPr>
              <a:xfrm>
                <a:off x="642814" y="539304"/>
                <a:ext cx="7858371" cy="7621125"/>
              </a:xfrm>
              <a:prstGeom prst="rect">
                <a:avLst/>
              </a:prstGeom>
              <a:noFill/>
            </p:spPr>
            <p:txBody>
              <a:bodyPr wrap="square">
                <a:spAutoFit/>
              </a:bodyPr>
              <a:lstStyle/>
              <a:p>
                <a:pPr marL="285750" indent="-285750" algn="l">
                  <a:buFont typeface="Wingdings" panose="05000000000000000000" pitchFamily="2" charset="2"/>
                  <a:buChar char="Ø"/>
                </a:pPr>
                <a:r>
                  <a:rPr lang="en-US" sz="1600" b="1" i="0" u="sng" dirty="0">
                    <a:solidFill>
                      <a:srgbClr val="333333"/>
                    </a:solidFill>
                    <a:effectLst/>
                    <a:latin typeface="+mn-lt"/>
                  </a:rPr>
                  <a:t>The term ‘equivalent conductance’ can be defined as the net conductance of every ion that is produced from one gram equivalent of a given substance.</a:t>
                </a:r>
              </a:p>
              <a:p>
                <a:pPr algn="l"/>
                <a:endParaRPr lang="en-US" sz="1600" b="1" i="0" u="sng" dirty="0">
                  <a:solidFill>
                    <a:srgbClr val="333333"/>
                  </a:solidFill>
                  <a:effectLst/>
                  <a:latin typeface="+mn-lt"/>
                </a:endParaRPr>
              </a:p>
              <a:p>
                <a:pPr marL="285750" indent="-285750" algn="l">
                  <a:buFont typeface="Wingdings" panose="05000000000000000000" pitchFamily="2" charset="2"/>
                  <a:buChar char="Ø"/>
                </a:pPr>
                <a:r>
                  <a:rPr lang="en-US" sz="1600" b="0" i="0" dirty="0">
                    <a:solidFill>
                      <a:srgbClr val="333333"/>
                    </a:solidFill>
                    <a:effectLst/>
                    <a:latin typeface="+mn-lt"/>
                  </a:rPr>
                  <a:t>It can be calculated using the following formula:                        </a:t>
                </a:r>
                <a:r>
                  <a:rPr lang="en-US" sz="1600" dirty="0">
                    <a:solidFill>
                      <a:srgbClr val="333333"/>
                    </a:solidFill>
                    <a:latin typeface="+mn-lt"/>
                  </a:rPr>
                  <a:t>,where V is the volume of the solution containing 1 gram-equivalent of electrolyte.</a:t>
                </a:r>
              </a:p>
              <a:p>
                <a:pPr algn="l"/>
                <a:endParaRPr lang="en-US" sz="1600" dirty="0">
                  <a:solidFill>
                    <a:srgbClr val="333333"/>
                  </a:solidFill>
                  <a:latin typeface="+mn-lt"/>
                </a:endParaRPr>
              </a:p>
              <a:p>
                <a:pPr marL="285750" indent="-285750">
                  <a:buFont typeface="Wingdings" panose="05000000000000000000" pitchFamily="2" charset="2"/>
                  <a:buChar char="Ø"/>
                </a:pPr>
                <a:r>
                  <a:rPr lang="en-US" sz="1600" dirty="0">
                    <a:latin typeface="+mn-lt"/>
                    <a:ea typeface="Arial MT"/>
                    <a:cs typeface="Arial MT"/>
                  </a:rPr>
                  <a:t>Let N be the Normality of the solution, then volume of solution containing 1 gram-equivalent of electrolyte is </a:t>
                </a:r>
              </a:p>
              <a:p>
                <a:endParaRPr lang="en-US" sz="1400" dirty="0">
                  <a:effectLst/>
                  <a:latin typeface="+mn-lt"/>
                  <a:ea typeface="Arial MT"/>
                  <a:cs typeface="Arial MT"/>
                </a:endParaRPr>
              </a:p>
              <a:p>
                <a:pPr marL="285750" indent="-285750">
                  <a:buFont typeface="Wingdings" panose="05000000000000000000" pitchFamily="2" charset="2"/>
                  <a:buChar char="Ø"/>
                </a:pPr>
                <a:r>
                  <a:rPr lang="en-US" dirty="0">
                    <a:latin typeface="+mn-lt"/>
                    <a:ea typeface="Arial MT"/>
                    <a:cs typeface="Arial MT"/>
                  </a:rPr>
                  <a:t> </a:t>
                </a:r>
                <a:r>
                  <a:rPr lang="en-US" sz="1800" dirty="0">
                    <a:latin typeface="+mn-lt"/>
                    <a:ea typeface="Arial MT"/>
                    <a:cs typeface="Arial MT"/>
                  </a:rPr>
                  <a:t>So</a:t>
                </a:r>
                <a:r>
                  <a:rPr lang="en-US" dirty="0">
                    <a:latin typeface="+mn-lt"/>
                    <a:ea typeface="Arial MT"/>
                    <a:cs typeface="Arial MT"/>
                  </a:rPr>
                  <a:t>,</a:t>
                </a:r>
                <a:endParaRPr lang="en-US" sz="1400" dirty="0">
                  <a:effectLst/>
                  <a:latin typeface="+mn-lt"/>
                  <a:ea typeface="Arial MT"/>
                  <a:cs typeface="Arial MT"/>
                </a:endParaRPr>
              </a:p>
              <a:p>
                <a:pPr algn="l"/>
                <a:endParaRPr lang="en-US" dirty="0">
                  <a:solidFill>
                    <a:srgbClr val="333333"/>
                  </a:solidFill>
                  <a:latin typeface="Roboto" panose="02000000000000000000" pitchFamily="2" charset="0"/>
                </a:endParaRPr>
              </a:p>
              <a:p>
                <a:pPr marL="285750" indent="-285750" algn="l">
                  <a:buFont typeface="Wingdings" panose="05000000000000000000" pitchFamily="2" charset="2"/>
                  <a:buChar char="Ø"/>
                </a:pPr>
                <a:r>
                  <a:rPr lang="en-US" sz="1600" dirty="0">
                    <a:solidFill>
                      <a:srgbClr val="333333"/>
                    </a:solidFill>
                    <a:latin typeface="Roboto" panose="02000000000000000000" pitchFamily="2" charset="0"/>
                  </a:rPr>
                  <a:t> Unit:</a:t>
                </a:r>
                <a:r>
                  <a:rPr lang="en-US" sz="1600" dirty="0">
                    <a:effectLst/>
                    <a:latin typeface="+mn-lt"/>
                    <a:ea typeface="Arial MT"/>
                    <a:cs typeface="Arial MT"/>
                  </a:rPr>
                  <a:t> Ohm</a:t>
                </a:r>
                <a:r>
                  <a:rPr lang="en-US" sz="1600" baseline="30000" dirty="0">
                    <a:effectLst/>
                    <a:latin typeface="+mn-lt"/>
                    <a:ea typeface="Arial MT"/>
                    <a:cs typeface="Arial MT"/>
                  </a:rPr>
                  <a:t>-1</a:t>
                </a:r>
                <a:r>
                  <a:rPr lang="en-US" sz="1600" spc="230" dirty="0">
                    <a:effectLst/>
                    <a:latin typeface="+mn-lt"/>
                    <a:ea typeface="Arial MT"/>
                    <a:cs typeface="Arial MT"/>
                  </a:rPr>
                  <a:t> </a:t>
                </a:r>
                <a:r>
                  <a:rPr lang="en-US" sz="1600" dirty="0">
                    <a:effectLst/>
                    <a:latin typeface="+mn-lt"/>
                    <a:ea typeface="Arial MT"/>
                    <a:cs typeface="Arial MT"/>
                  </a:rPr>
                  <a:t>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20" dirty="0">
                    <a:effectLst/>
                    <a:latin typeface="+mn-lt"/>
                    <a:ea typeface="Arial MT"/>
                    <a:cs typeface="Arial MT"/>
                  </a:rPr>
                  <a:t> </a:t>
                </a:r>
                <a:r>
                  <a:rPr lang="en-US" sz="1600" spc="-20" dirty="0">
                    <a:latin typeface="+mn-lt"/>
                    <a:ea typeface="Arial MT"/>
                    <a:cs typeface="Arial MT"/>
                  </a:rPr>
                  <a:t>equivalent</a:t>
                </a:r>
                <a:r>
                  <a:rPr lang="en-US" sz="1600" baseline="30000" dirty="0">
                    <a:effectLst/>
                    <a:latin typeface="+mn-lt"/>
                    <a:ea typeface="Arial MT"/>
                    <a:cs typeface="Arial MT"/>
                  </a:rPr>
                  <a:t>-1</a:t>
                </a:r>
                <a:r>
                  <a:rPr lang="en-US" sz="1600" dirty="0">
                    <a:effectLst/>
                    <a:latin typeface="+mn-lt"/>
                    <a:ea typeface="Arial MT"/>
                    <a:cs typeface="Arial MT"/>
                  </a:rPr>
                  <a:t> or S</a:t>
                </a:r>
                <a:r>
                  <a:rPr lang="en-US" sz="1600" spc="-5" dirty="0">
                    <a:effectLst/>
                    <a:latin typeface="+mn-lt"/>
                    <a:ea typeface="Arial MT"/>
                    <a:cs typeface="Arial MT"/>
                  </a:rPr>
                  <a:t> </a:t>
                </a:r>
                <a:r>
                  <a:rPr lang="en-US" sz="1600" dirty="0">
                    <a:effectLst/>
                    <a:latin typeface="+mn-lt"/>
                    <a:ea typeface="Arial MT"/>
                    <a:cs typeface="Arial MT"/>
                  </a:rPr>
                  <a:t>cm</a:t>
                </a:r>
                <a:r>
                  <a:rPr lang="en-US" sz="1600" baseline="30000" dirty="0">
                    <a:effectLst/>
                    <a:latin typeface="+mn-lt"/>
                    <a:ea typeface="Arial MT"/>
                    <a:cs typeface="Arial MT"/>
                  </a:rPr>
                  <a:t>2</a:t>
                </a:r>
                <a:r>
                  <a:rPr lang="en-US" sz="1600" dirty="0">
                    <a:effectLst/>
                    <a:latin typeface="+mn-lt"/>
                    <a:ea typeface="Arial MT"/>
                    <a:cs typeface="Arial MT"/>
                  </a:rPr>
                  <a:t>.</a:t>
                </a:r>
                <a:r>
                  <a:rPr lang="en-US" sz="1600" spc="-15" dirty="0">
                    <a:effectLst/>
                    <a:latin typeface="+mn-lt"/>
                    <a:ea typeface="Arial MT"/>
                    <a:cs typeface="Arial MT"/>
                  </a:rPr>
                  <a:t> </a:t>
                </a:r>
                <a:r>
                  <a:rPr lang="en-US" sz="1600" spc="-15" dirty="0">
                    <a:latin typeface="+mn-lt"/>
                    <a:ea typeface="Arial MT"/>
                    <a:cs typeface="Arial MT"/>
                  </a:rPr>
                  <a:t>equivalent</a:t>
                </a:r>
                <a:r>
                  <a:rPr lang="en-US" sz="1600" baseline="30000" dirty="0">
                    <a:effectLst/>
                    <a:latin typeface="+mn-lt"/>
                    <a:ea typeface="Arial MT"/>
                    <a:cs typeface="Arial MT"/>
                  </a:rPr>
                  <a:t>-1</a:t>
                </a:r>
              </a:p>
              <a:p>
                <a:pPr algn="l"/>
                <a:endParaRPr lang="en-US" sz="1400" baseline="30000" dirty="0">
                  <a:effectLst/>
                  <a:latin typeface="+mn-lt"/>
                  <a:ea typeface="Arial MT"/>
                  <a:cs typeface="Arial MT"/>
                </a:endParaRPr>
              </a:p>
              <a:p>
                <a:pPr marL="285750" indent="-285750">
                  <a:buFont typeface="Wingdings" panose="05000000000000000000" pitchFamily="2" charset="2"/>
                  <a:buChar char="Ø"/>
                </a:pPr>
                <a:r>
                  <a:rPr lang="en-US" sz="1800" dirty="0">
                    <a:effectLst/>
                    <a:latin typeface="Cambria Math" panose="02040503050406030204" pitchFamily="18" charset="0"/>
                    <a:ea typeface="Times New Roman" panose="02020603050405020304" pitchFamily="18" charset="0"/>
                    <a:cs typeface="Calibri" panose="020F0502020204030204" pitchFamily="34" charset="0"/>
                  </a:rPr>
                  <a:t>Equivalent Conductance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sz="1800"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800" i="1">
                            <a:effectLst/>
                            <a:latin typeface="Cambria Math" panose="02040503050406030204" pitchFamily="18" charset="0"/>
                            <a:ea typeface="Times New Roman" panose="02020603050405020304" pitchFamily="18" charset="0"/>
                            <a:cs typeface="Calibri" panose="020F0502020204030204" pitchFamily="34" charset="0"/>
                          </a:rPr>
                          <m:t>𝑀𝑜𝑙𝑎𝑟</m:t>
                        </m:r>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r>
                          <a:rPr lang="en-US" sz="1800" i="1">
                            <a:effectLst/>
                            <a:latin typeface="Cambria Math" panose="02040503050406030204" pitchFamily="18" charset="0"/>
                            <a:ea typeface="Times New Roman" panose="02020603050405020304" pitchFamily="18" charset="0"/>
                            <a:cs typeface="Calibri" panose="020F0502020204030204" pitchFamily="34" charset="0"/>
                          </a:rPr>
                          <m:t>𝐶𝑜𝑛𝑑𝑢𝑐𝑡𝑎𝑛𝑐𝑒</m:t>
                        </m:r>
                      </m:num>
                      <m:den>
                        <m:r>
                          <a:rPr lang="en-US" sz="1800" i="1">
                            <a:effectLst/>
                            <a:latin typeface="Cambria Math" panose="02040503050406030204" pitchFamily="18" charset="0"/>
                            <a:ea typeface="Times New Roman" panose="02020603050405020304" pitchFamily="18" charset="0"/>
                            <a:cs typeface="Calibri" panose="020F0502020204030204" pitchFamily="34" charset="0"/>
                          </a:rPr>
                          <m:t>𝑛</m:t>
                        </m:r>
                      </m:den>
                    </m:f>
                  </m:oMath>
                </a14:m>
                <a:r>
                  <a:rPr lang="en-US" baseline="30000" dirty="0">
                    <a:solidFill>
                      <a:srgbClr val="333333"/>
                    </a:solidFill>
                    <a:latin typeface="+mn-lt"/>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Where n=</a:t>
                </a:r>
                <a14:m>
                  <m:oMath xmlns:m="http://schemas.openxmlformats.org/officeDocument/2006/math">
                    <m:f>
                      <m:fPr>
                        <m:ctrlPr>
                          <a:rPr lang="en-IN" sz="1800"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800" i="1">
                            <a:effectLst/>
                            <a:latin typeface="Cambria Math" panose="02040503050406030204" pitchFamily="18" charset="0"/>
                            <a:ea typeface="Times New Roman" panose="02020603050405020304" pitchFamily="18" charset="0"/>
                            <a:cs typeface="Calibri" panose="020F0502020204030204" pitchFamily="34" charset="0"/>
                          </a:rPr>
                          <m:t>𝑀𝑜𝑙𝑒𝑐𝑢𝑙𝑎𝑟</m:t>
                        </m:r>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r>
                          <a:rPr lang="en-US" sz="1800" i="1">
                            <a:effectLst/>
                            <a:latin typeface="Cambria Math" panose="02040503050406030204" pitchFamily="18" charset="0"/>
                            <a:ea typeface="Times New Roman" panose="02020603050405020304" pitchFamily="18" charset="0"/>
                            <a:cs typeface="Calibri" panose="020F0502020204030204" pitchFamily="34" charset="0"/>
                          </a:rPr>
                          <m:t>𝑀𝑎𝑠𝑠</m:t>
                        </m:r>
                      </m:num>
                      <m:den>
                        <m:r>
                          <a:rPr lang="en-US" sz="1800" i="1">
                            <a:effectLst/>
                            <a:latin typeface="Cambria Math" panose="02040503050406030204" pitchFamily="18" charset="0"/>
                            <a:ea typeface="Times New Roman" panose="02020603050405020304" pitchFamily="18" charset="0"/>
                            <a:cs typeface="Calibri" panose="020F0502020204030204" pitchFamily="34" charset="0"/>
                          </a:rPr>
                          <m:t>𝐸𝑞𝑢𝑖𝑣𝑎𝑙𝑒𝑛𝑡</m:t>
                        </m:r>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r>
                          <a:rPr lang="en-US" sz="1800" i="1">
                            <a:effectLst/>
                            <a:latin typeface="Cambria Math" panose="02040503050406030204" pitchFamily="18" charset="0"/>
                            <a:ea typeface="Times New Roman" panose="02020603050405020304" pitchFamily="18" charset="0"/>
                            <a:cs typeface="Calibri" panose="020F0502020204030204" pitchFamily="34" charset="0"/>
                          </a:rPr>
                          <m:t>𝑀𝑎𝑠𝑠</m:t>
                        </m:r>
                      </m:den>
                    </m:f>
                  </m:oMath>
                </a14:m>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a:p>
                <a:pPr algn="l"/>
                <a:endParaRPr lang="en-US" dirty="0">
                  <a:solidFill>
                    <a:srgbClr val="333333"/>
                  </a:solidFill>
                  <a:latin typeface="Roboto" panose="02000000000000000000" pitchFamily="2" charset="0"/>
                </a:endParaRPr>
              </a:p>
              <a:p>
                <a:pPr algn="l"/>
                <a:endParaRPr lang="en-US" b="0" i="0" dirty="0">
                  <a:solidFill>
                    <a:srgbClr val="333333"/>
                  </a:solidFill>
                  <a:effectLst/>
                  <a:latin typeface="Roboto" panose="02000000000000000000" pitchFamily="2" charset="0"/>
                </a:endParaRPr>
              </a:p>
            </p:txBody>
          </p:sp>
        </mc:Choice>
        <mc:Fallback xmlns="">
          <p:sp>
            <p:nvSpPr>
              <p:cNvPr id="5" name="TextBox 4">
                <a:extLst>
                  <a:ext uri="{FF2B5EF4-FFF2-40B4-BE49-F238E27FC236}">
                    <a16:creationId xmlns:a16="http://schemas.microsoft.com/office/drawing/2014/main" id="{881206D2-3E2B-4833-AFC6-1D372FCEF27F}"/>
                  </a:ext>
                </a:extLst>
              </p:cNvPr>
              <p:cNvSpPr txBox="1">
                <a:spLocks noRot="1" noChangeAspect="1" noMove="1" noResize="1" noEditPoints="1" noAdjustHandles="1" noChangeArrowheads="1" noChangeShapeType="1" noTextEdit="1"/>
              </p:cNvSpPr>
              <p:nvPr/>
            </p:nvSpPr>
            <p:spPr>
              <a:xfrm>
                <a:off x="642814" y="539304"/>
                <a:ext cx="7858371" cy="7621125"/>
              </a:xfrm>
              <a:prstGeom prst="rect">
                <a:avLst/>
              </a:prstGeom>
              <a:blipFill>
                <a:blip r:embed="rId4"/>
                <a:stretch>
                  <a:fillRect l="-465" t="-240"/>
                </a:stretch>
              </a:blipFill>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4B7B2998-636E-4000-AD20-3CCBD95704E4}"/>
              </a:ext>
            </a:extLst>
          </p:cNvPr>
          <p:cNvGraphicFramePr>
            <a:graphicFrameLocks noChangeAspect="1"/>
          </p:cNvGraphicFramePr>
          <p:nvPr>
            <p:extLst>
              <p:ext uri="{D42A27DB-BD31-4B8C-83A1-F6EECF244321}">
                <p14:modId xmlns:p14="http://schemas.microsoft.com/office/powerpoint/2010/main" val="3165250626"/>
              </p:ext>
            </p:extLst>
          </p:nvPr>
        </p:nvGraphicFramePr>
        <p:xfrm>
          <a:off x="4966287" y="1272421"/>
          <a:ext cx="1078522" cy="390474"/>
        </p:xfrm>
        <a:graphic>
          <a:graphicData uri="http://schemas.openxmlformats.org/presentationml/2006/ole">
            <mc:AlternateContent xmlns:mc="http://schemas.openxmlformats.org/markup-compatibility/2006">
              <mc:Choice xmlns:v="urn:schemas-microsoft-com:vml" Requires="v">
                <p:oleObj spid="_x0000_s11265" name="Equation" r:id="rId5" imgW="749160" imgH="241200" progId="Equation.DSMT4">
                  <p:embed/>
                </p:oleObj>
              </mc:Choice>
              <mc:Fallback>
                <p:oleObj name="Equation" r:id="rId5" imgW="749160" imgH="241200" progId="Equation.DSMT4">
                  <p:embed/>
                  <p:pic>
                    <p:nvPicPr>
                      <p:cNvPr id="3" name="Object 2">
                        <a:extLst>
                          <a:ext uri="{FF2B5EF4-FFF2-40B4-BE49-F238E27FC236}">
                            <a16:creationId xmlns:a16="http://schemas.microsoft.com/office/drawing/2014/main" id="{4B7B2998-636E-4000-AD20-3CCBD95704E4}"/>
                          </a:ext>
                        </a:extLst>
                      </p:cNvPr>
                      <p:cNvPicPr/>
                      <p:nvPr/>
                    </p:nvPicPr>
                    <p:blipFill>
                      <a:blip r:embed="rId6"/>
                      <a:stretch>
                        <a:fillRect/>
                      </a:stretch>
                    </p:blipFill>
                    <p:spPr>
                      <a:xfrm>
                        <a:off x="4966287" y="1272421"/>
                        <a:ext cx="1078522" cy="39047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43B6D10-1390-47EF-AEF7-9E2BA889DE11}"/>
              </a:ext>
            </a:extLst>
          </p:cNvPr>
          <p:cNvGraphicFramePr>
            <a:graphicFrameLocks noChangeAspect="1"/>
          </p:cNvGraphicFramePr>
          <p:nvPr>
            <p:extLst>
              <p:ext uri="{D42A27DB-BD31-4B8C-83A1-F6EECF244321}">
                <p14:modId xmlns:p14="http://schemas.microsoft.com/office/powerpoint/2010/main" val="2482542608"/>
              </p:ext>
            </p:extLst>
          </p:nvPr>
        </p:nvGraphicFramePr>
        <p:xfrm>
          <a:off x="3298909" y="2212200"/>
          <a:ext cx="473809" cy="524574"/>
        </p:xfrm>
        <a:graphic>
          <a:graphicData uri="http://schemas.openxmlformats.org/presentationml/2006/ole">
            <mc:AlternateContent xmlns:mc="http://schemas.openxmlformats.org/markup-compatibility/2006">
              <mc:Choice xmlns:v="urn:schemas-microsoft-com:vml" Requires="v">
                <p:oleObj spid="_x0000_s11266" name="Equation" r:id="rId7" imgW="355320" imgH="393480" progId="Equation.DSMT4">
                  <p:embed/>
                </p:oleObj>
              </mc:Choice>
              <mc:Fallback>
                <p:oleObj name="Equation" r:id="rId7" imgW="355320" imgH="393480" progId="Equation.DSMT4">
                  <p:embed/>
                  <p:pic>
                    <p:nvPicPr>
                      <p:cNvPr id="6" name="Object 5">
                        <a:extLst>
                          <a:ext uri="{FF2B5EF4-FFF2-40B4-BE49-F238E27FC236}">
                            <a16:creationId xmlns:a16="http://schemas.microsoft.com/office/drawing/2014/main" id="{443B6D10-1390-47EF-AEF7-9E2BA889DE11}"/>
                          </a:ext>
                        </a:extLst>
                      </p:cNvPr>
                      <p:cNvPicPr/>
                      <p:nvPr/>
                    </p:nvPicPr>
                    <p:blipFill>
                      <a:blip r:embed="rId8"/>
                      <a:stretch>
                        <a:fillRect/>
                      </a:stretch>
                    </p:blipFill>
                    <p:spPr>
                      <a:xfrm>
                        <a:off x="3298909" y="2212200"/>
                        <a:ext cx="473809" cy="52457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CE534E0-F840-4CA1-BB02-741451A597D3}"/>
              </a:ext>
            </a:extLst>
          </p:cNvPr>
          <p:cNvGraphicFramePr>
            <a:graphicFrameLocks noChangeAspect="1"/>
          </p:cNvGraphicFramePr>
          <p:nvPr>
            <p:extLst>
              <p:ext uri="{D42A27DB-BD31-4B8C-83A1-F6EECF244321}">
                <p14:modId xmlns:p14="http://schemas.microsoft.com/office/powerpoint/2010/main" val="1185203751"/>
              </p:ext>
            </p:extLst>
          </p:nvPr>
        </p:nvGraphicFramePr>
        <p:xfrm>
          <a:off x="1336479" y="2570629"/>
          <a:ext cx="1594500" cy="650389"/>
        </p:xfrm>
        <a:graphic>
          <a:graphicData uri="http://schemas.openxmlformats.org/presentationml/2006/ole">
            <mc:AlternateContent xmlns:mc="http://schemas.openxmlformats.org/markup-compatibility/2006">
              <mc:Choice xmlns:v="urn:schemas-microsoft-com:vml" Requires="v">
                <p:oleObj spid="_x0000_s11267" name="Equation" r:id="rId9" imgW="965160" imgH="393480" progId="Equation.DSMT4">
                  <p:embed/>
                </p:oleObj>
              </mc:Choice>
              <mc:Fallback>
                <p:oleObj name="Equation" r:id="rId9" imgW="965160" imgH="393480" progId="Equation.DSMT4">
                  <p:embed/>
                  <p:pic>
                    <p:nvPicPr>
                      <p:cNvPr id="7" name="Object 6">
                        <a:extLst>
                          <a:ext uri="{FF2B5EF4-FFF2-40B4-BE49-F238E27FC236}">
                            <a16:creationId xmlns:a16="http://schemas.microsoft.com/office/drawing/2014/main" id="{8CE534E0-F840-4CA1-BB02-741451A597D3}"/>
                          </a:ext>
                        </a:extLst>
                      </p:cNvPr>
                      <p:cNvPicPr/>
                      <p:nvPr/>
                    </p:nvPicPr>
                    <p:blipFill>
                      <a:blip r:embed="rId10"/>
                      <a:stretch>
                        <a:fillRect/>
                      </a:stretch>
                    </p:blipFill>
                    <p:spPr>
                      <a:xfrm>
                        <a:off x="1336479" y="2570629"/>
                        <a:ext cx="1594500" cy="650389"/>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7D14C74-E4CE-43EC-8053-96C83AC04E8E}"/>
              </a:ext>
            </a:extLst>
          </p:cNvPr>
          <p:cNvSpPr txBox="1"/>
          <p:nvPr/>
        </p:nvSpPr>
        <p:spPr>
          <a:xfrm>
            <a:off x="449580" y="164371"/>
            <a:ext cx="7760970" cy="307777"/>
          </a:xfrm>
          <a:prstGeom prst="rect">
            <a:avLst/>
          </a:prstGeom>
          <a:noFill/>
        </p:spPr>
        <p:txBody>
          <a:bodyPr wrap="square">
            <a:spAutoFit/>
          </a:bodyPr>
          <a:lstStyle/>
          <a:p>
            <a:pPr marL="457200" lvl="1" indent="0">
              <a:buNone/>
            </a:pPr>
            <a:r>
              <a:rPr lang="en-US" b="1" u="sng" spc="-20" dirty="0">
                <a:solidFill>
                  <a:srgbClr val="FF0000"/>
                </a:solidFill>
                <a:ea typeface="Arial MT"/>
                <a:cs typeface="Arial MT"/>
              </a:rPr>
              <a:t>Equivalent</a:t>
            </a:r>
            <a:r>
              <a:rPr lang="en-US" sz="1400" b="1" u="sng" spc="-20" dirty="0">
                <a:solidFill>
                  <a:srgbClr val="FF0000"/>
                </a:solidFill>
                <a:ea typeface="Arial MT"/>
                <a:cs typeface="Arial MT"/>
              </a:rPr>
              <a:t> C</a:t>
            </a:r>
            <a:r>
              <a:rPr lang="en-US" sz="1400" b="1" u="sng" dirty="0">
                <a:solidFill>
                  <a:srgbClr val="FF0000"/>
                </a:solidFill>
                <a:ea typeface="Arial MT"/>
                <a:cs typeface="Arial MT"/>
              </a:rPr>
              <a:t>onductance</a:t>
            </a:r>
            <a:r>
              <a:rPr lang="en-US" sz="1400" b="1" u="sng" spc="-20" dirty="0">
                <a:solidFill>
                  <a:srgbClr val="FF0000"/>
                </a:solidFill>
                <a:ea typeface="Arial MT"/>
                <a:cs typeface="Arial MT"/>
              </a:rPr>
              <a:t> </a:t>
            </a:r>
            <a:r>
              <a:rPr lang="en-US" sz="1400" b="1" u="sng" dirty="0">
                <a:solidFill>
                  <a:srgbClr val="FF0000"/>
                </a:solidFill>
                <a:ea typeface="Arial MT"/>
                <a:cs typeface="Arial MT"/>
              </a:rPr>
              <a:t>or </a:t>
            </a:r>
            <a:r>
              <a:rPr lang="en-US" b="1" u="sng" dirty="0">
                <a:solidFill>
                  <a:srgbClr val="FF0000"/>
                </a:solidFill>
                <a:ea typeface="Arial MT"/>
                <a:cs typeface="Arial MT"/>
              </a:rPr>
              <a:t>Equivalent</a:t>
            </a:r>
            <a:r>
              <a:rPr lang="en-US" sz="1400" b="1" u="sng" spc="-20" dirty="0">
                <a:solidFill>
                  <a:srgbClr val="FF0000"/>
                </a:solidFill>
                <a:ea typeface="Arial MT"/>
                <a:cs typeface="Arial MT"/>
              </a:rPr>
              <a:t> C</a:t>
            </a:r>
            <a:r>
              <a:rPr lang="en-US" sz="1400" b="1" u="sng" dirty="0">
                <a:solidFill>
                  <a:srgbClr val="FF0000"/>
                </a:solidFill>
                <a:ea typeface="Arial MT"/>
                <a:cs typeface="Arial MT"/>
              </a:rPr>
              <a:t>onductivity (     ):Definition and unit</a:t>
            </a:r>
          </a:p>
        </p:txBody>
      </p:sp>
      <p:graphicFrame>
        <p:nvGraphicFramePr>
          <p:cNvPr id="8" name="Object 7">
            <a:extLst>
              <a:ext uri="{FF2B5EF4-FFF2-40B4-BE49-F238E27FC236}">
                <a16:creationId xmlns:a16="http://schemas.microsoft.com/office/drawing/2014/main" id="{F38F5E52-4BAB-4C85-B653-78E99BB611DA}"/>
              </a:ext>
            </a:extLst>
          </p:cNvPr>
          <p:cNvGraphicFramePr>
            <a:graphicFrameLocks noChangeAspect="1"/>
          </p:cNvGraphicFramePr>
          <p:nvPr>
            <p:extLst>
              <p:ext uri="{D42A27DB-BD31-4B8C-83A1-F6EECF244321}">
                <p14:modId xmlns:p14="http://schemas.microsoft.com/office/powerpoint/2010/main" val="2565912336"/>
              </p:ext>
            </p:extLst>
          </p:nvPr>
        </p:nvGraphicFramePr>
        <p:xfrm>
          <a:off x="5426710" y="192008"/>
          <a:ext cx="280140" cy="280140"/>
        </p:xfrm>
        <a:graphic>
          <a:graphicData uri="http://schemas.openxmlformats.org/presentationml/2006/ole">
            <mc:AlternateContent xmlns:mc="http://schemas.openxmlformats.org/markup-compatibility/2006">
              <mc:Choice xmlns:v="urn:schemas-microsoft-com:vml" Requires="v">
                <p:oleObj spid="_x0000_s11268" name="Equation" r:id="rId11" imgW="241200" imgH="241200" progId="Equation.DSMT4">
                  <p:embed/>
                </p:oleObj>
              </mc:Choice>
              <mc:Fallback>
                <p:oleObj name="Equation" r:id="rId11" imgW="241200" imgH="241200" progId="Equation.DSMT4">
                  <p:embed/>
                  <p:pic>
                    <p:nvPicPr>
                      <p:cNvPr id="8" name="Object 7">
                        <a:extLst>
                          <a:ext uri="{FF2B5EF4-FFF2-40B4-BE49-F238E27FC236}">
                            <a16:creationId xmlns:a16="http://schemas.microsoft.com/office/drawing/2014/main" id="{F38F5E52-4BAB-4C85-B653-78E99BB611DA}"/>
                          </a:ext>
                        </a:extLst>
                      </p:cNvPr>
                      <p:cNvPicPr/>
                      <p:nvPr/>
                    </p:nvPicPr>
                    <p:blipFill>
                      <a:blip r:embed="rId12"/>
                      <a:stretch>
                        <a:fillRect/>
                      </a:stretch>
                    </p:blipFill>
                    <p:spPr>
                      <a:xfrm>
                        <a:off x="5426710" y="192008"/>
                        <a:ext cx="280140" cy="280140"/>
                      </a:xfrm>
                      <a:prstGeom prst="rect">
                        <a:avLst/>
                      </a:prstGeom>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8747DBF-E40C-447A-B249-69418171D775}"/>
              </a:ext>
            </a:extLst>
          </p:cNvPr>
          <p:cNvSpPr>
            <a:spLocks noChangeArrowheads="1"/>
          </p:cNvSpPr>
          <p:nvPr/>
        </p:nvSpPr>
        <p:spPr bwMode="auto">
          <a:xfrm>
            <a:off x="0" y="17462"/>
            <a:ext cx="90267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1600" b="1" u="sng" dirty="0">
                <a:solidFill>
                  <a:srgbClr val="000000"/>
                </a:solidFill>
                <a:latin typeface="Arial" panose="020B0604020202020204" pitchFamily="34" charset="0"/>
              </a:rPr>
              <a:t> </a:t>
            </a:r>
            <a:r>
              <a:rPr lang="en-IN" altLang="en-US" sz="1600" b="1" u="sng" dirty="0">
                <a:solidFill>
                  <a:srgbClr val="FF0000"/>
                </a:solidFill>
                <a:cs typeface="Calibri" panose="020F0502020204030204" pitchFamily="34" charset="0"/>
              </a:rPr>
              <a:t>Lecture-07:Variation of Conductance or Conductivity with Dilution for Strong and Weak </a:t>
            </a:r>
            <a:r>
              <a:rPr lang="en-IN" altLang="en-US" sz="1600" b="1" u="sng" dirty="0" err="1">
                <a:solidFill>
                  <a:srgbClr val="FF0000"/>
                </a:solidFill>
                <a:cs typeface="Calibri" panose="020F0502020204030204" pitchFamily="34" charset="0"/>
              </a:rPr>
              <a:t>Electrolyte,Debye-Huckel</a:t>
            </a:r>
            <a:r>
              <a:rPr lang="en-IN" altLang="en-US" sz="1600" b="1" u="sng" dirty="0">
                <a:solidFill>
                  <a:srgbClr val="FF0000"/>
                </a:solidFill>
                <a:cs typeface="Calibri" panose="020F0502020204030204" pitchFamily="34" charset="0"/>
              </a:rPr>
              <a:t> </a:t>
            </a:r>
            <a:r>
              <a:rPr lang="en-IN" altLang="en-US" sz="1600" b="1" u="sng" dirty="0" err="1">
                <a:solidFill>
                  <a:srgbClr val="FF0000"/>
                </a:solidFill>
                <a:cs typeface="Calibri" panose="020F0502020204030204" pitchFamily="34" charset="0"/>
              </a:rPr>
              <a:t>Equation,Kohlrausch’s</a:t>
            </a:r>
            <a:r>
              <a:rPr lang="en-IN" altLang="en-US" sz="1600" b="1" u="sng" dirty="0">
                <a:solidFill>
                  <a:srgbClr val="FF0000"/>
                </a:solidFill>
                <a:cs typeface="Calibri" panose="020F0502020204030204" pitchFamily="34" charset="0"/>
              </a:rPr>
              <a:t> Law and its Applications</a:t>
            </a:r>
          </a:p>
        </p:txBody>
      </p:sp>
      <p:pic>
        <p:nvPicPr>
          <p:cNvPr id="26627" name="Google Shape;76;p16">
            <a:extLst>
              <a:ext uri="{FF2B5EF4-FFF2-40B4-BE49-F238E27FC236}">
                <a16:creationId xmlns:a16="http://schemas.microsoft.com/office/drawing/2014/main" id="{1D92A4F7-B326-485F-B2F4-98C7B414B0A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0520802-5BFC-40F8-938C-8D61C75DA503}"/>
              </a:ext>
            </a:extLst>
          </p:cNvPr>
          <p:cNvSpPr txBox="1"/>
          <p:nvPr/>
        </p:nvSpPr>
        <p:spPr>
          <a:xfrm>
            <a:off x="70338" y="621875"/>
            <a:ext cx="8956430" cy="4250202"/>
          </a:xfrm>
          <a:prstGeom prst="rect">
            <a:avLst/>
          </a:prstGeom>
          <a:noFill/>
        </p:spPr>
        <p:txBody>
          <a:bodyPr wrap="square">
            <a:spAutoFit/>
          </a:bodyPr>
          <a:lstStyle/>
          <a:p>
            <a:pPr marL="869950" indent="-285750">
              <a:lnSpc>
                <a:spcPct val="113000"/>
              </a:lnSpc>
              <a:buFont typeface="Wingdings" panose="05000000000000000000" pitchFamily="2" charset="2"/>
              <a:buChar char="Ø"/>
            </a:pPr>
            <a:r>
              <a:rPr lang="en-US" sz="1600" b="1" u="sng" dirty="0">
                <a:effectLst/>
                <a:latin typeface="+mn-lt"/>
                <a:ea typeface="Arial MT"/>
                <a:cs typeface="Arial MT"/>
              </a:rPr>
              <a:t>The</a:t>
            </a:r>
            <a:r>
              <a:rPr lang="en-US" sz="1600" b="1" u="sng" spc="80" dirty="0">
                <a:effectLst/>
                <a:latin typeface="+mn-lt"/>
                <a:ea typeface="Arial MT"/>
                <a:cs typeface="Arial MT"/>
              </a:rPr>
              <a:t> </a:t>
            </a:r>
            <a:r>
              <a:rPr lang="en-US" sz="1600" b="1" u="sng" dirty="0">
                <a:effectLst/>
                <a:latin typeface="+mn-lt"/>
                <a:ea typeface="Arial MT"/>
                <a:cs typeface="Arial MT"/>
              </a:rPr>
              <a:t>specific</a:t>
            </a:r>
            <a:r>
              <a:rPr lang="en-US" sz="1600" b="1" u="sng" spc="80" dirty="0">
                <a:effectLst/>
                <a:latin typeface="+mn-lt"/>
                <a:ea typeface="Arial MT"/>
                <a:cs typeface="Arial MT"/>
              </a:rPr>
              <a:t> </a:t>
            </a:r>
            <a:r>
              <a:rPr lang="en-US" sz="1600" b="1" u="sng" dirty="0">
                <a:effectLst/>
                <a:latin typeface="+mn-lt"/>
                <a:ea typeface="Arial MT"/>
                <a:cs typeface="Arial MT"/>
              </a:rPr>
              <a:t>conductance</a:t>
            </a:r>
            <a:r>
              <a:rPr lang="en-US" sz="1600" b="1" u="sng" spc="85" dirty="0">
                <a:effectLst/>
                <a:latin typeface="+mn-lt"/>
                <a:ea typeface="Arial MT"/>
                <a:cs typeface="Arial MT"/>
              </a:rPr>
              <a:t> </a:t>
            </a:r>
            <a:r>
              <a:rPr lang="en-US" sz="1600" b="1" u="sng" dirty="0">
                <a:effectLst/>
                <a:latin typeface="+mn-lt"/>
                <a:ea typeface="Arial MT"/>
                <a:cs typeface="Arial MT"/>
              </a:rPr>
              <a:t>of</a:t>
            </a:r>
            <a:r>
              <a:rPr lang="en-US" sz="1600" b="1" u="sng" spc="70" dirty="0">
                <a:effectLst/>
                <a:latin typeface="+mn-lt"/>
                <a:ea typeface="Arial MT"/>
                <a:cs typeface="Arial MT"/>
              </a:rPr>
              <a:t> </a:t>
            </a:r>
            <a:r>
              <a:rPr lang="en-US" sz="1600" b="1" u="sng" dirty="0">
                <a:effectLst/>
                <a:latin typeface="+mn-lt"/>
                <a:ea typeface="Arial MT"/>
                <a:cs typeface="Arial MT"/>
              </a:rPr>
              <a:t>an</a:t>
            </a:r>
            <a:r>
              <a:rPr lang="en-US" sz="1600" b="1" u="sng" spc="85" dirty="0">
                <a:effectLst/>
                <a:latin typeface="+mn-lt"/>
                <a:ea typeface="Arial MT"/>
                <a:cs typeface="Arial MT"/>
              </a:rPr>
              <a:t> </a:t>
            </a:r>
            <a:r>
              <a:rPr lang="en-US" sz="1600" b="1" u="sng" dirty="0">
                <a:effectLst/>
                <a:latin typeface="+mn-lt"/>
                <a:ea typeface="Arial MT"/>
                <a:cs typeface="Arial MT"/>
              </a:rPr>
              <a:t>electrolyte</a:t>
            </a:r>
            <a:r>
              <a:rPr lang="en-US" sz="1600" b="1" u="sng" spc="85" dirty="0">
                <a:effectLst/>
                <a:latin typeface="+mn-lt"/>
                <a:ea typeface="Arial MT"/>
                <a:cs typeface="Arial MT"/>
              </a:rPr>
              <a:t> </a:t>
            </a:r>
            <a:r>
              <a:rPr lang="en-US" sz="1600" b="1" u="sng" dirty="0">
                <a:effectLst/>
                <a:latin typeface="+mn-lt"/>
                <a:ea typeface="Arial MT"/>
                <a:cs typeface="Arial MT"/>
              </a:rPr>
              <a:t>decreases</a:t>
            </a:r>
            <a:r>
              <a:rPr lang="en-US" sz="1600" b="1" u="sng" spc="80" dirty="0">
                <a:effectLst/>
                <a:latin typeface="+mn-lt"/>
                <a:ea typeface="Arial MT"/>
                <a:cs typeface="Arial MT"/>
              </a:rPr>
              <a:t> </a:t>
            </a:r>
            <a:r>
              <a:rPr lang="en-US" sz="1600" b="1" u="sng" dirty="0">
                <a:effectLst/>
                <a:latin typeface="+mn-lt"/>
                <a:ea typeface="Arial MT"/>
                <a:cs typeface="Arial MT"/>
              </a:rPr>
              <a:t>with</a:t>
            </a:r>
            <a:r>
              <a:rPr lang="en-US" sz="1600" b="1" u="sng" spc="85" dirty="0">
                <a:latin typeface="+mn-lt"/>
                <a:ea typeface="Arial MT"/>
                <a:cs typeface="Arial MT"/>
              </a:rPr>
              <a:t> </a:t>
            </a:r>
            <a:r>
              <a:rPr lang="en-US" sz="1600" b="1" u="sng" dirty="0">
                <a:effectLst/>
                <a:latin typeface="+mn-lt"/>
                <a:ea typeface="Arial MT"/>
                <a:cs typeface="Arial MT"/>
              </a:rPr>
              <a:t>dilution.</a:t>
            </a:r>
            <a:r>
              <a:rPr lang="en-US" sz="1600" b="1" u="sng" spc="70" dirty="0">
                <a:effectLst/>
                <a:latin typeface="+mn-lt"/>
                <a:ea typeface="Arial MT"/>
                <a:cs typeface="Arial MT"/>
              </a:rPr>
              <a:t> </a:t>
            </a:r>
            <a:r>
              <a:rPr lang="en-US" sz="1600" b="1" u="sng" dirty="0">
                <a:effectLst/>
                <a:latin typeface="+mn-lt"/>
                <a:ea typeface="Arial MT"/>
                <a:cs typeface="Arial MT"/>
              </a:rPr>
              <a:t>This</a:t>
            </a:r>
            <a:r>
              <a:rPr lang="en-US" sz="1600" b="1" u="sng" spc="55" dirty="0">
                <a:effectLst/>
                <a:latin typeface="+mn-lt"/>
                <a:ea typeface="Arial MT"/>
                <a:cs typeface="Arial MT"/>
              </a:rPr>
              <a:t> </a:t>
            </a:r>
            <a:r>
              <a:rPr lang="en-US" sz="1600" b="1" u="sng" dirty="0">
                <a:effectLst/>
                <a:latin typeface="+mn-lt"/>
                <a:ea typeface="Arial MT"/>
                <a:cs typeface="Arial MT"/>
              </a:rPr>
              <a:t>is</a:t>
            </a:r>
            <a:r>
              <a:rPr lang="en-US" sz="1600" b="1" u="sng" spc="80" dirty="0">
                <a:effectLst/>
                <a:latin typeface="+mn-lt"/>
                <a:ea typeface="Arial MT"/>
                <a:cs typeface="Arial MT"/>
              </a:rPr>
              <a:t> </a:t>
            </a:r>
            <a:r>
              <a:rPr lang="en-US" sz="1600" b="1" u="sng" dirty="0">
                <a:effectLst/>
                <a:latin typeface="+mn-lt"/>
                <a:ea typeface="Arial MT"/>
                <a:cs typeface="Arial MT"/>
              </a:rPr>
              <a:t>because</a:t>
            </a:r>
            <a:r>
              <a:rPr lang="en-US" sz="1600" b="1" u="sng" spc="60" dirty="0">
                <a:effectLst/>
                <a:latin typeface="+mn-lt"/>
                <a:ea typeface="Arial MT"/>
                <a:cs typeface="Arial MT"/>
              </a:rPr>
              <a:t> </a:t>
            </a:r>
            <a:r>
              <a:rPr lang="en-US" sz="1600" b="1" u="sng" dirty="0">
                <a:effectLst/>
                <a:latin typeface="+mn-lt"/>
                <a:ea typeface="Arial MT"/>
                <a:cs typeface="Arial MT"/>
              </a:rPr>
              <a:t>on</a:t>
            </a:r>
            <a:r>
              <a:rPr lang="en-US" sz="1600" b="1" u="sng" spc="-320" dirty="0">
                <a:effectLst/>
                <a:latin typeface="+mn-lt"/>
                <a:ea typeface="Arial MT"/>
                <a:cs typeface="Arial MT"/>
              </a:rPr>
              <a:t> </a:t>
            </a:r>
            <a:r>
              <a:rPr lang="en-US" sz="1600" b="1" u="sng" dirty="0">
                <a:effectLst/>
                <a:latin typeface="+mn-lt"/>
                <a:ea typeface="Arial MT"/>
                <a:cs typeface="Arial MT"/>
              </a:rPr>
              <a:t>dilution</a:t>
            </a:r>
            <a:r>
              <a:rPr lang="en-US" sz="1600" b="1" u="sng" spc="-10" dirty="0">
                <a:effectLst/>
                <a:latin typeface="+mn-lt"/>
                <a:ea typeface="Arial MT"/>
                <a:cs typeface="Arial MT"/>
              </a:rPr>
              <a:t> </a:t>
            </a:r>
            <a:r>
              <a:rPr lang="en-US" sz="1600" b="1" u="sng" dirty="0">
                <a:effectLst/>
                <a:latin typeface="+mn-lt"/>
                <a:ea typeface="Arial MT"/>
                <a:cs typeface="Arial MT"/>
              </a:rPr>
              <a:t>the</a:t>
            </a:r>
            <a:r>
              <a:rPr lang="en-US" sz="1600" b="1" u="sng" spc="-5" dirty="0">
                <a:effectLst/>
                <a:latin typeface="+mn-lt"/>
                <a:ea typeface="Arial MT"/>
                <a:cs typeface="Arial MT"/>
              </a:rPr>
              <a:t> </a:t>
            </a:r>
            <a:r>
              <a:rPr lang="en-US" sz="1600" b="1" u="sng" dirty="0">
                <a:effectLst/>
                <a:latin typeface="+mn-lt"/>
                <a:ea typeface="Arial MT"/>
                <a:cs typeface="Arial MT"/>
              </a:rPr>
              <a:t>ions</a:t>
            </a:r>
            <a:r>
              <a:rPr lang="en-US" sz="1600" b="1" u="sng" spc="-10" dirty="0">
                <a:effectLst/>
                <a:latin typeface="+mn-lt"/>
                <a:ea typeface="Arial MT"/>
                <a:cs typeface="Arial MT"/>
              </a:rPr>
              <a:t> </a:t>
            </a:r>
            <a:r>
              <a:rPr lang="en-US" sz="1600" b="1" u="sng" dirty="0">
                <a:effectLst/>
                <a:latin typeface="+mn-lt"/>
                <a:ea typeface="Arial MT"/>
                <a:cs typeface="Arial MT"/>
              </a:rPr>
              <a:t>present</a:t>
            </a:r>
            <a:r>
              <a:rPr lang="en-US" sz="1600" b="1" u="sng" spc="-20" dirty="0">
                <a:effectLst/>
                <a:latin typeface="+mn-lt"/>
                <a:ea typeface="Arial MT"/>
                <a:cs typeface="Arial MT"/>
              </a:rPr>
              <a:t> </a:t>
            </a:r>
            <a:r>
              <a:rPr lang="en-US" sz="1600" b="1" u="sng" dirty="0">
                <a:effectLst/>
                <a:latin typeface="+mn-lt"/>
                <a:ea typeface="Arial MT"/>
                <a:cs typeface="Arial MT"/>
              </a:rPr>
              <a:t>per</a:t>
            </a:r>
            <a:r>
              <a:rPr lang="en-US" sz="1600" b="1" u="sng" spc="-10" dirty="0">
                <a:effectLst/>
                <a:latin typeface="+mn-lt"/>
                <a:ea typeface="Arial MT"/>
                <a:cs typeface="Arial MT"/>
              </a:rPr>
              <a:t> </a:t>
            </a:r>
            <a:r>
              <a:rPr lang="en-US" sz="1600" b="1" u="sng" dirty="0">
                <a:effectLst/>
                <a:latin typeface="+mn-lt"/>
                <a:ea typeface="Arial MT"/>
                <a:cs typeface="Arial MT"/>
              </a:rPr>
              <a:t>1</a:t>
            </a:r>
            <a:r>
              <a:rPr lang="en-US" sz="1600" b="1" u="sng" spc="-5" dirty="0">
                <a:effectLst/>
                <a:latin typeface="+mn-lt"/>
                <a:ea typeface="Arial MT"/>
                <a:cs typeface="Arial MT"/>
              </a:rPr>
              <a:t> </a:t>
            </a:r>
            <a:r>
              <a:rPr lang="en-US" sz="1600" b="1" u="sng" dirty="0">
                <a:effectLst/>
                <a:latin typeface="+mn-lt"/>
                <a:ea typeface="Arial MT"/>
                <a:cs typeface="Arial MT"/>
              </a:rPr>
              <a:t>cm</a:t>
            </a:r>
            <a:r>
              <a:rPr lang="en-US" sz="1600" b="1" u="sng" baseline="30000" dirty="0">
                <a:effectLst/>
                <a:latin typeface="+mn-lt"/>
                <a:ea typeface="Arial MT"/>
                <a:cs typeface="Arial MT"/>
              </a:rPr>
              <a:t>3</a:t>
            </a:r>
            <a:r>
              <a:rPr lang="en-US" sz="1600" b="1" u="sng" spc="-5" dirty="0">
                <a:effectLst/>
                <a:latin typeface="+mn-lt"/>
                <a:ea typeface="Arial MT"/>
                <a:cs typeface="Arial MT"/>
              </a:rPr>
              <a:t> </a:t>
            </a:r>
            <a:r>
              <a:rPr lang="en-US" sz="1600" b="1" u="sng" dirty="0">
                <a:effectLst/>
                <a:latin typeface="+mn-lt"/>
                <a:ea typeface="Arial MT"/>
                <a:cs typeface="Arial MT"/>
              </a:rPr>
              <a:t>volume</a:t>
            </a:r>
            <a:r>
              <a:rPr lang="en-US" sz="1600" b="1" u="sng" spc="330"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the</a:t>
            </a:r>
            <a:r>
              <a:rPr lang="en-US" sz="1600" b="1" u="sng" spc="-5" dirty="0">
                <a:effectLst/>
                <a:latin typeface="+mn-lt"/>
                <a:ea typeface="Arial MT"/>
                <a:cs typeface="Arial MT"/>
              </a:rPr>
              <a:t> </a:t>
            </a:r>
            <a:r>
              <a:rPr lang="en-US" sz="1600" b="1" u="sng" dirty="0">
                <a:effectLst/>
                <a:latin typeface="+mn-lt"/>
                <a:ea typeface="Arial MT"/>
                <a:cs typeface="Arial MT"/>
              </a:rPr>
              <a:t>solution</a:t>
            </a:r>
            <a:r>
              <a:rPr lang="en-US" sz="1600" b="1" u="sng" spc="-5" dirty="0">
                <a:effectLst/>
                <a:latin typeface="+mn-lt"/>
                <a:ea typeface="Arial MT"/>
                <a:cs typeface="Arial MT"/>
              </a:rPr>
              <a:t> </a:t>
            </a:r>
            <a:r>
              <a:rPr lang="en-US" sz="1600" b="1" u="sng" dirty="0">
                <a:effectLst/>
                <a:latin typeface="+mn-lt"/>
                <a:ea typeface="Arial MT"/>
                <a:cs typeface="Arial MT"/>
              </a:rPr>
              <a:t>decreases.</a:t>
            </a:r>
          </a:p>
          <a:p>
            <a:pPr marL="869950" indent="-285750">
              <a:lnSpc>
                <a:spcPct val="113000"/>
              </a:lnSpc>
              <a:buFont typeface="Wingdings" panose="05000000000000000000" pitchFamily="2" charset="2"/>
              <a:buChar char="Ø"/>
            </a:pPr>
            <a:endParaRPr lang="en-US" sz="1600" b="1" u="sng" dirty="0">
              <a:effectLst/>
              <a:latin typeface="+mn-lt"/>
              <a:ea typeface="Arial MT"/>
              <a:cs typeface="Arial MT"/>
            </a:endParaRPr>
          </a:p>
          <a:p>
            <a:pPr marL="869950" indent="-285750">
              <a:lnSpc>
                <a:spcPct val="113000"/>
              </a:lnSpc>
              <a:buFont typeface="Wingdings" panose="05000000000000000000" pitchFamily="2" charset="2"/>
              <a:buChar char="Ø"/>
            </a:pPr>
            <a:r>
              <a:rPr lang="en-US" sz="1600" b="1" u="sng" dirty="0">
                <a:latin typeface="+mn-lt"/>
              </a:rPr>
              <a:t>It has been found that the decrease in specific conductance on dilution of a solution is more than compensated by increases in its volume</a:t>
            </a:r>
            <a:r>
              <a:rPr lang="en-US" sz="1600" b="1" u="sng" dirty="0"/>
              <a:t>.</a:t>
            </a:r>
          </a:p>
          <a:p>
            <a:pPr marL="584200">
              <a:lnSpc>
                <a:spcPct val="113000"/>
              </a:lnSpc>
            </a:pPr>
            <a:endParaRPr lang="en-US" sz="1600" b="1" u="sng" dirty="0">
              <a:effectLst/>
              <a:latin typeface="+mn-lt"/>
              <a:ea typeface="Arial MT"/>
              <a:cs typeface="Arial MT"/>
            </a:endParaRPr>
          </a:p>
          <a:p>
            <a:pPr marL="869950" indent="-285750">
              <a:lnSpc>
                <a:spcPct val="113000"/>
              </a:lnSpc>
              <a:buFont typeface="Wingdings" panose="05000000000000000000" pitchFamily="2" charset="2"/>
              <a:buChar char="Ø"/>
            </a:pPr>
            <a:r>
              <a:rPr lang="en-US" sz="1600" b="1" u="sng" dirty="0">
                <a:effectLst/>
                <a:latin typeface="+mn-lt"/>
                <a:ea typeface="Arial MT"/>
                <a:cs typeface="Arial MT"/>
              </a:rPr>
              <a:t>For</a:t>
            </a:r>
            <a:r>
              <a:rPr lang="en-US" sz="1600" b="1" u="sng" spc="25" dirty="0">
                <a:effectLst/>
                <a:latin typeface="+mn-lt"/>
                <a:ea typeface="Arial MT"/>
                <a:cs typeface="Arial MT"/>
              </a:rPr>
              <a:t> </a:t>
            </a:r>
            <a:r>
              <a:rPr lang="en-US" sz="1600" b="1" u="sng" dirty="0">
                <a:effectLst/>
                <a:latin typeface="+mn-lt"/>
                <a:ea typeface="Arial MT"/>
                <a:cs typeface="Arial MT"/>
              </a:rPr>
              <a:t>strong</a:t>
            </a:r>
            <a:r>
              <a:rPr lang="en-US" sz="1600" b="1" u="sng" spc="25" dirty="0">
                <a:effectLst/>
                <a:latin typeface="+mn-lt"/>
                <a:ea typeface="Arial MT"/>
                <a:cs typeface="Arial MT"/>
              </a:rPr>
              <a:t> </a:t>
            </a:r>
            <a:r>
              <a:rPr lang="en-US" sz="1600" b="1" u="sng" dirty="0">
                <a:effectLst/>
                <a:latin typeface="+mn-lt"/>
                <a:ea typeface="Arial MT"/>
                <a:cs typeface="Arial MT"/>
              </a:rPr>
              <a:t>electrolytes</a:t>
            </a:r>
            <a:r>
              <a:rPr lang="en-US" sz="1600" b="1" u="sng" spc="20" dirty="0">
                <a:effectLst/>
                <a:latin typeface="+mn-lt"/>
                <a:ea typeface="Arial MT"/>
                <a:cs typeface="Arial MT"/>
              </a:rPr>
              <a:t> </a:t>
            </a:r>
            <a:r>
              <a:rPr lang="en-US" sz="1600" b="1" u="sng" dirty="0">
                <a:effectLst/>
                <a:latin typeface="+mn-lt"/>
                <a:ea typeface="Arial MT"/>
                <a:cs typeface="Arial MT"/>
              </a:rPr>
              <a:t>the</a:t>
            </a:r>
            <a:r>
              <a:rPr lang="en-US" sz="1600" b="1" u="sng" spc="330" dirty="0">
                <a:effectLst/>
                <a:latin typeface="+mn-lt"/>
                <a:ea typeface="Arial MT"/>
                <a:cs typeface="Arial MT"/>
              </a:rPr>
              <a:t> </a:t>
            </a:r>
            <a:r>
              <a:rPr lang="en-US" sz="1600" b="1" u="sng" dirty="0">
                <a:effectLst/>
                <a:latin typeface="+mn-lt"/>
                <a:ea typeface="Arial MT"/>
                <a:cs typeface="Arial MT"/>
              </a:rPr>
              <a:t>molar</a:t>
            </a:r>
            <a:r>
              <a:rPr lang="en-US" sz="1600" b="1" u="sng" spc="20" dirty="0">
                <a:effectLst/>
                <a:latin typeface="+mn-lt"/>
                <a:ea typeface="Arial MT"/>
                <a:cs typeface="Arial MT"/>
              </a:rPr>
              <a:t> </a:t>
            </a:r>
            <a:r>
              <a:rPr lang="en-US" sz="1600" b="1" u="sng" dirty="0">
                <a:effectLst/>
                <a:latin typeface="+mn-lt"/>
                <a:ea typeface="Arial MT"/>
                <a:cs typeface="Arial MT"/>
              </a:rPr>
              <a:t>conductance</a:t>
            </a:r>
            <a:r>
              <a:rPr lang="en-US" sz="1600" b="1" u="sng" spc="25" dirty="0">
                <a:effectLst/>
                <a:latin typeface="+mn-lt"/>
                <a:ea typeface="Arial MT"/>
                <a:cs typeface="Arial MT"/>
              </a:rPr>
              <a:t> </a:t>
            </a:r>
            <a:r>
              <a:rPr lang="en-US" sz="1600" b="1" u="sng" dirty="0">
                <a:effectLst/>
                <a:latin typeface="+mn-lt"/>
                <a:ea typeface="Arial MT"/>
                <a:cs typeface="Arial MT"/>
              </a:rPr>
              <a:t>increases</a:t>
            </a:r>
            <a:r>
              <a:rPr lang="en-US" sz="1600" b="1" u="sng" spc="20" dirty="0">
                <a:effectLst/>
                <a:latin typeface="+mn-lt"/>
                <a:ea typeface="Arial MT"/>
                <a:cs typeface="Arial MT"/>
              </a:rPr>
              <a:t> </a:t>
            </a:r>
            <a:r>
              <a:rPr lang="en-US" sz="1600" b="1" u="sng" dirty="0">
                <a:effectLst/>
                <a:latin typeface="+mn-lt"/>
                <a:ea typeface="Arial MT"/>
                <a:cs typeface="Arial MT"/>
              </a:rPr>
              <a:t>slowly</a:t>
            </a:r>
            <a:r>
              <a:rPr lang="en-US" sz="1600" b="1" u="sng" spc="330" dirty="0">
                <a:effectLst/>
                <a:latin typeface="+mn-lt"/>
                <a:ea typeface="Arial MT"/>
                <a:cs typeface="Arial MT"/>
              </a:rPr>
              <a:t> </a:t>
            </a:r>
            <a:r>
              <a:rPr lang="en-US" sz="1600" b="1" u="sng" dirty="0">
                <a:effectLst/>
                <a:latin typeface="+mn-lt"/>
                <a:ea typeface="Arial MT"/>
                <a:cs typeface="Arial MT"/>
              </a:rPr>
              <a:t>with</a:t>
            </a:r>
            <a:r>
              <a:rPr lang="en-US" sz="1600" b="1" u="sng" spc="330" dirty="0">
                <a:effectLst/>
                <a:latin typeface="+mn-lt"/>
                <a:ea typeface="Arial MT"/>
                <a:cs typeface="Arial MT"/>
              </a:rPr>
              <a:t> </a:t>
            </a:r>
            <a:r>
              <a:rPr lang="en-US" sz="1600" b="1" u="sng" dirty="0">
                <a:effectLst/>
                <a:latin typeface="+mn-lt"/>
                <a:ea typeface="Arial MT"/>
                <a:cs typeface="Arial MT"/>
              </a:rPr>
              <a:t>dilution because for a strong electrolyte the dissociation is complete in solution, so on</a:t>
            </a:r>
            <a:r>
              <a:rPr lang="en-US" sz="1600" b="1" u="sng" spc="5" dirty="0">
                <a:effectLst/>
                <a:latin typeface="+mn-lt"/>
                <a:ea typeface="Arial MT"/>
                <a:cs typeface="Arial MT"/>
              </a:rPr>
              <a:t> </a:t>
            </a:r>
            <a:r>
              <a:rPr lang="en-US" sz="1600" b="1" u="sng" dirty="0">
                <a:effectLst/>
                <a:latin typeface="+mn-lt"/>
                <a:ea typeface="Arial MT"/>
                <a:cs typeface="Arial MT"/>
              </a:rPr>
              <a:t>dilution</a:t>
            </a:r>
            <a:r>
              <a:rPr lang="en-US" sz="1600" b="1" u="sng" spc="-30" dirty="0">
                <a:effectLst/>
                <a:latin typeface="+mn-lt"/>
                <a:ea typeface="Arial MT"/>
                <a:cs typeface="Arial MT"/>
              </a:rPr>
              <a:t> </a:t>
            </a:r>
            <a:r>
              <a:rPr lang="en-US" sz="1600" b="1" u="sng" dirty="0">
                <a:effectLst/>
                <a:latin typeface="+mn-lt"/>
                <a:ea typeface="Arial MT"/>
                <a:cs typeface="Arial MT"/>
              </a:rPr>
              <a:t>the</a:t>
            </a:r>
            <a:r>
              <a:rPr lang="en-US" sz="1600" b="1" u="sng" spc="-25" dirty="0">
                <a:effectLst/>
                <a:latin typeface="+mn-lt"/>
                <a:ea typeface="Arial MT"/>
                <a:cs typeface="Arial MT"/>
              </a:rPr>
              <a:t> </a:t>
            </a:r>
            <a:r>
              <a:rPr lang="en-US" sz="1600" b="1" u="sng" dirty="0">
                <a:effectLst/>
                <a:latin typeface="+mn-lt"/>
                <a:ea typeface="Arial MT"/>
                <a:cs typeface="Arial MT"/>
              </a:rPr>
              <a:t>no</a:t>
            </a:r>
            <a:r>
              <a:rPr lang="en-US" sz="1600" b="1" u="sng" spc="-10" dirty="0">
                <a:effectLst/>
                <a:latin typeface="+mn-lt"/>
                <a:ea typeface="Arial MT"/>
                <a:cs typeface="Arial MT"/>
              </a:rPr>
              <a:t> </a:t>
            </a:r>
            <a:r>
              <a:rPr lang="en-US" sz="1600" b="1" u="sng" dirty="0">
                <a:effectLst/>
                <a:latin typeface="+mn-lt"/>
                <a:ea typeface="Arial MT"/>
                <a:cs typeface="Arial MT"/>
              </a:rPr>
              <a:t>of</a:t>
            </a:r>
            <a:r>
              <a:rPr lang="en-US" sz="1600" b="1" u="sng" spc="-45" dirty="0">
                <a:effectLst/>
                <a:latin typeface="+mn-lt"/>
                <a:ea typeface="Arial MT"/>
                <a:cs typeface="Arial MT"/>
              </a:rPr>
              <a:t> </a:t>
            </a:r>
            <a:r>
              <a:rPr lang="en-US" sz="1600" b="1" u="sng" dirty="0">
                <a:effectLst/>
                <a:latin typeface="+mn-lt"/>
                <a:ea typeface="Arial MT"/>
                <a:cs typeface="Arial MT"/>
              </a:rPr>
              <a:t>ions</a:t>
            </a:r>
            <a:r>
              <a:rPr lang="en-US" sz="1600" b="1" u="sng" spc="-30" dirty="0">
                <a:effectLst/>
                <a:latin typeface="+mn-lt"/>
                <a:ea typeface="Arial MT"/>
                <a:cs typeface="Arial MT"/>
              </a:rPr>
              <a:t> </a:t>
            </a:r>
            <a:r>
              <a:rPr lang="en-US" sz="1600" b="1" u="sng" dirty="0">
                <a:effectLst/>
                <a:latin typeface="+mn-lt"/>
                <a:ea typeface="Arial MT"/>
                <a:cs typeface="Arial MT"/>
              </a:rPr>
              <a:t>remain</a:t>
            </a:r>
            <a:r>
              <a:rPr lang="en-US" sz="1600" b="1" u="sng" spc="-15" dirty="0">
                <a:effectLst/>
                <a:latin typeface="+mn-lt"/>
                <a:ea typeface="Arial MT"/>
                <a:cs typeface="Arial MT"/>
              </a:rPr>
              <a:t> </a:t>
            </a:r>
            <a:r>
              <a:rPr lang="en-US" sz="1600" b="1" u="sng" dirty="0">
                <a:effectLst/>
                <a:latin typeface="+mn-lt"/>
                <a:ea typeface="Arial MT"/>
                <a:cs typeface="Arial MT"/>
              </a:rPr>
              <a:t>constant</a:t>
            </a:r>
            <a:r>
              <a:rPr lang="en-US" sz="1600" b="1" u="sng" spc="-40" dirty="0">
                <a:effectLst/>
                <a:latin typeface="+mn-lt"/>
                <a:ea typeface="Arial MT"/>
                <a:cs typeface="Arial MT"/>
              </a:rPr>
              <a:t> </a:t>
            </a:r>
            <a:r>
              <a:rPr lang="en-US" sz="1600" b="1" u="sng" dirty="0">
                <a:effectLst/>
                <a:latin typeface="+mn-lt"/>
                <a:ea typeface="Arial MT"/>
                <a:cs typeface="Arial MT"/>
              </a:rPr>
              <a:t>but</a:t>
            </a:r>
            <a:r>
              <a:rPr lang="en-US" sz="1600" b="1" u="sng" spc="-45" dirty="0">
                <a:effectLst/>
                <a:latin typeface="+mn-lt"/>
                <a:ea typeface="Arial MT"/>
                <a:cs typeface="Arial MT"/>
              </a:rPr>
              <a:t> </a:t>
            </a:r>
            <a:r>
              <a:rPr lang="en-US" sz="1600" b="1" u="sng" dirty="0">
                <a:effectLst/>
                <a:latin typeface="+mn-lt"/>
                <a:ea typeface="Arial MT"/>
                <a:cs typeface="Arial MT"/>
              </a:rPr>
              <a:t>with</a:t>
            </a:r>
            <a:r>
              <a:rPr lang="en-US" sz="1600" b="1" u="sng" spc="-25" dirty="0">
                <a:effectLst/>
                <a:latin typeface="+mn-lt"/>
                <a:ea typeface="Arial MT"/>
                <a:cs typeface="Arial MT"/>
              </a:rPr>
              <a:t> </a:t>
            </a:r>
            <a:r>
              <a:rPr lang="en-US" sz="1600" b="1" u="sng" dirty="0">
                <a:effectLst/>
                <a:latin typeface="+mn-lt"/>
                <a:ea typeface="Arial MT"/>
                <a:cs typeface="Arial MT"/>
              </a:rPr>
              <a:t>dilution</a:t>
            </a:r>
            <a:r>
              <a:rPr lang="en-US" sz="1600" b="1" u="sng" spc="-25" dirty="0">
                <a:effectLst/>
                <a:latin typeface="+mn-lt"/>
                <a:ea typeface="Arial MT"/>
                <a:cs typeface="Arial MT"/>
              </a:rPr>
              <a:t> </a:t>
            </a:r>
            <a:r>
              <a:rPr lang="en-US" sz="1600" b="1" u="sng" dirty="0">
                <a:effectLst/>
                <a:latin typeface="+mn-lt"/>
                <a:ea typeface="Arial MT"/>
                <a:cs typeface="Arial MT"/>
              </a:rPr>
              <a:t>the</a:t>
            </a:r>
            <a:r>
              <a:rPr lang="en-US" sz="1600" b="1" u="sng" spc="-10" dirty="0">
                <a:effectLst/>
                <a:latin typeface="+mn-lt"/>
                <a:ea typeface="Arial MT"/>
                <a:cs typeface="Arial MT"/>
              </a:rPr>
              <a:t> </a:t>
            </a:r>
            <a:r>
              <a:rPr lang="en-US" sz="1600" b="1" u="sng" dirty="0">
                <a:effectLst/>
                <a:latin typeface="+mn-lt"/>
                <a:ea typeface="Arial MT"/>
                <a:cs typeface="Arial MT"/>
              </a:rPr>
              <a:t>inter</a:t>
            </a:r>
            <a:r>
              <a:rPr lang="en-US" sz="1600" b="1" u="sng" spc="-30" dirty="0">
                <a:effectLst/>
                <a:latin typeface="+mn-lt"/>
                <a:ea typeface="Arial MT"/>
                <a:cs typeface="Arial MT"/>
              </a:rPr>
              <a:t> </a:t>
            </a:r>
            <a:r>
              <a:rPr lang="en-US" sz="1600" b="1" u="sng" dirty="0">
                <a:effectLst/>
                <a:latin typeface="+mn-lt"/>
                <a:ea typeface="Arial MT"/>
                <a:cs typeface="Arial MT"/>
              </a:rPr>
              <a:t>ionic</a:t>
            </a:r>
            <a:r>
              <a:rPr lang="en-US" sz="1600" b="1" u="sng" spc="-30" dirty="0">
                <a:effectLst/>
                <a:latin typeface="+mn-lt"/>
                <a:ea typeface="Arial MT"/>
                <a:cs typeface="Arial MT"/>
              </a:rPr>
              <a:t> </a:t>
            </a:r>
            <a:r>
              <a:rPr lang="en-US" sz="1600" b="1" u="sng" dirty="0">
                <a:effectLst/>
                <a:latin typeface="+mn-lt"/>
                <a:ea typeface="Arial MT"/>
                <a:cs typeface="Arial MT"/>
              </a:rPr>
              <a:t>attraction</a:t>
            </a:r>
            <a:r>
              <a:rPr lang="en-US" sz="1600" b="1" u="sng" spc="-25" dirty="0">
                <a:effectLst/>
                <a:latin typeface="+mn-lt"/>
                <a:ea typeface="Arial MT"/>
                <a:cs typeface="Arial MT"/>
              </a:rPr>
              <a:t> </a:t>
            </a:r>
            <a:r>
              <a:rPr lang="en-US" sz="1600" b="1" u="sng" dirty="0">
                <a:effectLst/>
                <a:latin typeface="+mn-lt"/>
                <a:ea typeface="Arial MT"/>
                <a:cs typeface="Arial MT"/>
              </a:rPr>
              <a:t>decrease</a:t>
            </a:r>
            <a:r>
              <a:rPr lang="en-US" sz="1600" b="1" u="sng" spc="-325" dirty="0">
                <a:effectLst/>
                <a:latin typeface="+mn-lt"/>
                <a:ea typeface="Arial MT"/>
                <a:cs typeface="Arial MT"/>
              </a:rPr>
              <a:t> </a:t>
            </a:r>
            <a:r>
              <a:rPr lang="en-US" sz="1600" b="1" u="sng" dirty="0">
                <a:effectLst/>
                <a:latin typeface="+mn-lt"/>
                <a:ea typeface="Arial MT"/>
                <a:cs typeface="Arial MT"/>
              </a:rPr>
              <a:t>and</a:t>
            </a:r>
            <a:r>
              <a:rPr lang="en-US" sz="1600" b="1" u="sng" spc="-10" dirty="0">
                <a:effectLst/>
                <a:latin typeface="+mn-lt"/>
                <a:ea typeface="Arial MT"/>
                <a:cs typeface="Arial MT"/>
              </a:rPr>
              <a:t> </a:t>
            </a:r>
            <a:r>
              <a:rPr lang="en-US" sz="1600" b="1" u="sng" dirty="0">
                <a:effectLst/>
                <a:latin typeface="+mn-lt"/>
                <a:ea typeface="Arial MT"/>
                <a:cs typeface="Arial MT"/>
              </a:rPr>
              <a:t>mobility</a:t>
            </a:r>
            <a:r>
              <a:rPr lang="en-US" sz="1600" b="1" u="sng" spc="-10"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ions</a:t>
            </a:r>
            <a:r>
              <a:rPr lang="en-US" sz="1600" b="1" u="sng" spc="-10" dirty="0">
                <a:effectLst/>
                <a:latin typeface="+mn-lt"/>
                <a:ea typeface="Arial MT"/>
                <a:cs typeface="Arial MT"/>
              </a:rPr>
              <a:t> </a:t>
            </a:r>
            <a:r>
              <a:rPr lang="en-US" sz="1600" b="1" u="sng" dirty="0">
                <a:effectLst/>
                <a:latin typeface="+mn-lt"/>
                <a:ea typeface="Arial MT"/>
                <a:cs typeface="Arial MT"/>
              </a:rPr>
              <a:t>increases</a:t>
            </a:r>
            <a:r>
              <a:rPr lang="en-US" sz="1600" b="1" u="sng" spc="5" dirty="0">
                <a:effectLst/>
                <a:latin typeface="+mn-lt"/>
                <a:ea typeface="Arial MT"/>
                <a:cs typeface="Arial MT"/>
              </a:rPr>
              <a:t> </a:t>
            </a:r>
            <a:r>
              <a:rPr lang="en-US" sz="1600" b="1" u="sng" dirty="0">
                <a:effectLst/>
                <a:latin typeface="+mn-lt"/>
                <a:ea typeface="Arial MT"/>
                <a:cs typeface="Arial MT"/>
              </a:rPr>
              <a:t>due</a:t>
            </a:r>
            <a:r>
              <a:rPr lang="en-US" sz="1600" b="1" u="sng" spc="-5" dirty="0">
                <a:effectLst/>
                <a:latin typeface="+mn-lt"/>
                <a:ea typeface="Arial MT"/>
                <a:cs typeface="Arial MT"/>
              </a:rPr>
              <a:t> </a:t>
            </a:r>
            <a:r>
              <a:rPr lang="en-US" sz="1600" b="1" u="sng" dirty="0">
                <a:effectLst/>
                <a:latin typeface="+mn-lt"/>
                <a:ea typeface="Arial MT"/>
                <a:cs typeface="Arial MT"/>
              </a:rPr>
              <a:t>to</a:t>
            </a:r>
            <a:r>
              <a:rPr lang="en-US" sz="1600" b="1" u="sng" spc="-5" dirty="0">
                <a:effectLst/>
                <a:latin typeface="+mn-lt"/>
                <a:ea typeface="Arial MT"/>
                <a:cs typeface="Arial MT"/>
              </a:rPr>
              <a:t> </a:t>
            </a:r>
            <a:r>
              <a:rPr lang="en-US" sz="1600" b="1" u="sng" dirty="0">
                <a:effectLst/>
                <a:latin typeface="+mn-lt"/>
                <a:ea typeface="Arial MT"/>
                <a:cs typeface="Arial MT"/>
              </a:rPr>
              <a:t>which</a:t>
            </a:r>
            <a:r>
              <a:rPr lang="en-US" sz="1600" b="1" u="sng" spc="-5" dirty="0">
                <a:effectLst/>
                <a:latin typeface="+mn-lt"/>
                <a:ea typeface="Arial MT"/>
                <a:cs typeface="Arial MT"/>
              </a:rPr>
              <a:t> </a:t>
            </a:r>
            <a:r>
              <a:rPr lang="en-US" sz="1600" b="1" u="sng" dirty="0">
                <a:effectLst/>
                <a:latin typeface="+mn-lt"/>
                <a:ea typeface="Arial MT"/>
                <a:cs typeface="Arial MT"/>
              </a:rPr>
              <a:t>the</a:t>
            </a:r>
            <a:r>
              <a:rPr lang="en-US" sz="1600" b="1" u="sng" spc="-10" dirty="0">
                <a:effectLst/>
                <a:latin typeface="+mn-lt"/>
                <a:ea typeface="Arial MT"/>
                <a:cs typeface="Arial MT"/>
              </a:rPr>
              <a:t> </a:t>
            </a:r>
            <a:r>
              <a:rPr lang="en-US" sz="1600" b="1" u="sng" dirty="0">
                <a:effectLst/>
                <a:latin typeface="+mn-lt"/>
                <a:ea typeface="Arial MT"/>
                <a:cs typeface="Arial MT"/>
              </a:rPr>
              <a:t>conductance</a:t>
            </a:r>
            <a:r>
              <a:rPr lang="en-US" sz="1600" b="1" u="sng" spc="-5" dirty="0">
                <a:effectLst/>
                <a:latin typeface="+mn-lt"/>
                <a:ea typeface="Arial MT"/>
                <a:cs typeface="Arial MT"/>
              </a:rPr>
              <a:t> </a:t>
            </a:r>
            <a:r>
              <a:rPr lang="en-US" sz="1600" b="1" u="sng" dirty="0">
                <a:effectLst/>
                <a:latin typeface="+mn-lt"/>
                <a:ea typeface="Arial MT"/>
                <a:cs typeface="Arial MT"/>
              </a:rPr>
              <a:t>increases.</a:t>
            </a:r>
          </a:p>
          <a:p>
            <a:pPr marL="584200">
              <a:lnSpc>
                <a:spcPct val="113000"/>
              </a:lnSpc>
            </a:pPr>
            <a:endParaRPr lang="en-US" sz="1600" b="1" u="sng" dirty="0">
              <a:effectLst/>
              <a:latin typeface="+mn-lt"/>
              <a:ea typeface="Arial MT"/>
              <a:cs typeface="Arial MT"/>
            </a:endParaRPr>
          </a:p>
          <a:p>
            <a:pPr marL="869950" indent="-285750">
              <a:lnSpc>
                <a:spcPct val="113000"/>
              </a:lnSpc>
              <a:buFont typeface="Wingdings" panose="05000000000000000000" pitchFamily="2" charset="2"/>
              <a:buChar char="Ø"/>
            </a:pPr>
            <a:r>
              <a:rPr lang="en-US" sz="1600" b="1" u="sng" dirty="0">
                <a:effectLst/>
                <a:latin typeface="+mn-lt"/>
                <a:ea typeface="Arial MT"/>
                <a:cs typeface="Arial MT"/>
              </a:rPr>
              <a:t>For weak electrolyte, the molar conductance increases steeply with dilution. This is</a:t>
            </a:r>
            <a:r>
              <a:rPr lang="en-US" sz="1600" b="1" u="sng" spc="5" dirty="0">
                <a:effectLst/>
                <a:latin typeface="+mn-lt"/>
                <a:ea typeface="Arial MT"/>
                <a:cs typeface="Arial MT"/>
              </a:rPr>
              <a:t> </a:t>
            </a:r>
            <a:r>
              <a:rPr lang="en-US" sz="1600" b="1" u="sng" dirty="0">
                <a:effectLst/>
                <a:latin typeface="+mn-lt"/>
                <a:ea typeface="Arial MT"/>
                <a:cs typeface="Arial MT"/>
              </a:rPr>
              <a:t>because with dilution the dissociation of electrolyte increases and the no. of ions from 1</a:t>
            </a:r>
            <a:r>
              <a:rPr lang="en-US" sz="1600" b="1" u="sng" spc="-320" dirty="0">
                <a:effectLst/>
                <a:latin typeface="+mn-lt"/>
                <a:ea typeface="Arial MT"/>
                <a:cs typeface="Arial MT"/>
              </a:rPr>
              <a:t> </a:t>
            </a:r>
            <a:r>
              <a:rPr lang="en-US" sz="1600" b="1" u="sng" dirty="0">
                <a:effectLst/>
                <a:latin typeface="+mn-lt"/>
                <a:ea typeface="Arial MT"/>
                <a:cs typeface="Arial MT"/>
              </a:rPr>
              <a:t>mol</a:t>
            </a:r>
            <a:r>
              <a:rPr lang="en-US" sz="1600" b="1" u="sng" spc="-10"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electrolyte</a:t>
            </a:r>
            <a:r>
              <a:rPr lang="en-US" sz="1600" b="1" u="sng" spc="-5" dirty="0">
                <a:effectLst/>
                <a:latin typeface="+mn-lt"/>
                <a:ea typeface="Arial MT"/>
                <a:cs typeface="Arial MT"/>
              </a:rPr>
              <a:t> </a:t>
            </a:r>
            <a:r>
              <a:rPr lang="en-US" sz="1600" b="1" u="sng" dirty="0">
                <a:effectLst/>
                <a:latin typeface="+mn-lt"/>
                <a:ea typeface="Arial MT"/>
                <a:cs typeface="Arial MT"/>
              </a:rPr>
              <a:t>in</a:t>
            </a:r>
            <a:r>
              <a:rPr lang="en-US" sz="1600" b="1" u="sng" spc="-5" dirty="0">
                <a:effectLst/>
                <a:latin typeface="+mn-lt"/>
                <a:ea typeface="Arial MT"/>
                <a:cs typeface="Arial MT"/>
              </a:rPr>
              <a:t> </a:t>
            </a:r>
            <a:r>
              <a:rPr lang="en-US" sz="1600" b="1" u="sng" dirty="0">
                <a:effectLst/>
                <a:latin typeface="+mn-lt"/>
                <a:ea typeface="Arial MT"/>
                <a:cs typeface="Arial MT"/>
              </a:rPr>
              <a:t>total</a:t>
            </a:r>
            <a:r>
              <a:rPr lang="en-US" sz="1600" b="1" u="sng" spc="-5" dirty="0">
                <a:effectLst/>
                <a:latin typeface="+mn-lt"/>
                <a:ea typeface="Arial MT"/>
                <a:cs typeface="Arial MT"/>
              </a:rPr>
              <a:t> </a:t>
            </a:r>
            <a:r>
              <a:rPr lang="en-US" sz="1600" b="1" u="sng" dirty="0">
                <a:effectLst/>
                <a:latin typeface="+mn-lt"/>
                <a:ea typeface="Arial MT"/>
                <a:cs typeface="Arial MT"/>
              </a:rPr>
              <a:t>volume</a:t>
            </a:r>
            <a:r>
              <a:rPr lang="en-US" sz="1600" b="1" u="sng" spc="-5"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solution</a:t>
            </a:r>
            <a:r>
              <a:rPr lang="en-US" sz="1600" b="1" u="sng" spc="25" dirty="0">
                <a:effectLst/>
                <a:latin typeface="+mn-lt"/>
                <a:ea typeface="Arial MT"/>
                <a:cs typeface="Arial MT"/>
              </a:rPr>
              <a:t> </a:t>
            </a:r>
            <a:r>
              <a:rPr lang="en-US" sz="1600" b="1" u="sng" dirty="0">
                <a:effectLst/>
                <a:latin typeface="+mn-lt"/>
                <a:ea typeface="Arial MT"/>
                <a:cs typeface="Arial MT"/>
              </a:rPr>
              <a:t>increase.</a:t>
            </a:r>
            <a:endParaRPr lang="en-IN" sz="1600" b="1" u="sng" dirty="0">
              <a:effectLst/>
              <a:latin typeface="+mn-lt"/>
              <a:ea typeface="Arial MT"/>
              <a:cs typeface="Arial MT"/>
            </a:endParaRPr>
          </a:p>
          <a:p>
            <a:pPr marL="584200">
              <a:lnSpc>
                <a:spcPct val="113000"/>
              </a:lnSpc>
            </a:pPr>
            <a:endParaRPr lang="en-IN" sz="1600" dirty="0">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oogle Shape;76;p16">
            <a:extLst>
              <a:ext uri="{FF2B5EF4-FFF2-40B4-BE49-F238E27FC236}">
                <a16:creationId xmlns:a16="http://schemas.microsoft.com/office/drawing/2014/main" id="{951E2CC1-4EFB-4579-ACEB-82DB25AEEF4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A1D7326-D324-43BB-9E90-A647B0EEE7DC}"/>
              </a:ext>
            </a:extLst>
          </p:cNvPr>
          <p:cNvSpPr txBox="1"/>
          <p:nvPr/>
        </p:nvSpPr>
        <p:spPr>
          <a:xfrm>
            <a:off x="567424" y="276374"/>
            <a:ext cx="8393696" cy="5047536"/>
          </a:xfrm>
          <a:prstGeom prst="rect">
            <a:avLst/>
          </a:prstGeom>
          <a:noFill/>
        </p:spPr>
        <p:txBody>
          <a:bodyPr wrap="square">
            <a:spAutoFit/>
          </a:bodyPr>
          <a:lstStyle/>
          <a:p>
            <a:pPr algn="ctr"/>
            <a:endParaRPr lang="en-US" sz="1600" b="1" u="sng" dirty="0">
              <a:solidFill>
                <a:srgbClr val="FF0000"/>
              </a:solidFill>
            </a:endParaRPr>
          </a:p>
          <a:p>
            <a:pPr marL="285750" indent="-285750">
              <a:buFont typeface="Wingdings" panose="05000000000000000000" pitchFamily="2" charset="2"/>
              <a:buChar char="Ø"/>
            </a:pPr>
            <a:r>
              <a:rPr lang="en-US" sz="1600" dirty="0">
                <a:effectLst/>
                <a:latin typeface="Arial MT"/>
                <a:ea typeface="Arial MT"/>
                <a:cs typeface="Arial MT"/>
              </a:rPr>
              <a:t>This</a:t>
            </a:r>
            <a:r>
              <a:rPr lang="en-US" sz="1600" spc="-320" dirty="0">
                <a:effectLst/>
                <a:latin typeface="Arial MT"/>
                <a:ea typeface="Arial MT"/>
                <a:cs typeface="Arial MT"/>
              </a:rPr>
              <a:t> </a:t>
            </a:r>
            <a:r>
              <a:rPr lang="en-US" sz="1600" dirty="0">
                <a:effectLst/>
                <a:latin typeface="Arial MT"/>
                <a:ea typeface="Arial MT"/>
                <a:cs typeface="Arial MT"/>
              </a:rPr>
              <a:t>variation of molar conductance with concentration(for strong Electrolytes) is</a:t>
            </a:r>
            <a:r>
              <a:rPr lang="en-US" sz="1600" spc="-10" dirty="0">
                <a:effectLst/>
                <a:latin typeface="Arial MT"/>
                <a:ea typeface="Arial MT"/>
                <a:cs typeface="Arial MT"/>
              </a:rPr>
              <a:t> </a:t>
            </a:r>
            <a:r>
              <a:rPr lang="en-US" sz="1600" spc="-10" dirty="0">
                <a:latin typeface="Arial MT"/>
                <a:ea typeface="Arial MT"/>
                <a:cs typeface="Arial MT"/>
              </a:rPr>
              <a:t>given</a:t>
            </a:r>
            <a:r>
              <a:rPr lang="en-US" sz="1600" spc="-5" dirty="0">
                <a:effectLst/>
                <a:latin typeface="Arial MT"/>
                <a:ea typeface="Arial MT"/>
                <a:cs typeface="Arial MT"/>
              </a:rPr>
              <a:t> </a:t>
            </a:r>
            <a:r>
              <a:rPr lang="en-US" sz="1600" spc="-5" dirty="0">
                <a:latin typeface="Arial MT"/>
                <a:ea typeface="Arial MT"/>
                <a:cs typeface="Arial MT"/>
              </a:rPr>
              <a:t>by</a:t>
            </a:r>
            <a:r>
              <a:rPr lang="en-US" sz="1600" spc="-5" dirty="0">
                <a:effectLst/>
                <a:latin typeface="Arial MT"/>
                <a:ea typeface="Arial MT"/>
                <a:cs typeface="Arial MT"/>
              </a:rPr>
              <a:t> </a:t>
            </a:r>
            <a:r>
              <a:rPr lang="en-US" sz="1600" dirty="0">
                <a:effectLst/>
                <a:latin typeface="Arial MT"/>
                <a:ea typeface="Arial MT"/>
                <a:cs typeface="Arial MT"/>
              </a:rPr>
              <a:t>Deby-</a:t>
            </a:r>
            <a:r>
              <a:rPr lang="en-US" sz="1600" dirty="0" err="1">
                <a:effectLst/>
                <a:latin typeface="Arial MT"/>
                <a:ea typeface="Arial MT"/>
                <a:cs typeface="Arial MT"/>
              </a:rPr>
              <a:t>Huckel</a:t>
            </a:r>
            <a:r>
              <a:rPr lang="en-US" sz="1600" dirty="0">
                <a:effectLst/>
                <a:latin typeface="Arial MT"/>
                <a:ea typeface="Arial MT"/>
                <a:cs typeface="Arial MT"/>
              </a:rPr>
              <a:t>-</a:t>
            </a:r>
            <a:r>
              <a:rPr lang="en-US" sz="1600" dirty="0" err="1">
                <a:effectLst/>
                <a:latin typeface="Arial MT"/>
                <a:ea typeface="Arial MT"/>
                <a:cs typeface="Arial MT"/>
              </a:rPr>
              <a:t>Onsagar</a:t>
            </a:r>
            <a:r>
              <a:rPr lang="en-US" sz="1600" spc="-15" dirty="0">
                <a:effectLst/>
                <a:latin typeface="Arial MT"/>
                <a:ea typeface="Arial MT"/>
                <a:cs typeface="Arial MT"/>
              </a:rPr>
              <a:t> </a:t>
            </a:r>
            <a:r>
              <a:rPr lang="en-US" sz="1600" dirty="0">
                <a:effectLst/>
                <a:latin typeface="Arial MT"/>
                <a:ea typeface="Arial MT"/>
                <a:cs typeface="Arial MT"/>
              </a:rPr>
              <a:t>equation</a:t>
            </a:r>
            <a:r>
              <a:rPr lang="en-US" sz="1600" spc="-5" dirty="0">
                <a:effectLst/>
                <a:latin typeface="Arial MT"/>
                <a:ea typeface="Arial MT"/>
                <a:cs typeface="Arial MT"/>
              </a:rPr>
              <a:t> </a:t>
            </a:r>
            <a:r>
              <a:rPr lang="en-US" sz="1600" dirty="0">
                <a:effectLst/>
                <a:latin typeface="Arial MT"/>
                <a:ea typeface="Arial MT"/>
                <a:cs typeface="Arial MT"/>
              </a:rPr>
              <a:t>which</a:t>
            </a:r>
            <a:r>
              <a:rPr lang="en-US" sz="1600" spc="-5" dirty="0">
                <a:effectLst/>
                <a:latin typeface="Arial MT"/>
                <a:ea typeface="Arial MT"/>
                <a:cs typeface="Arial MT"/>
              </a:rPr>
              <a:t> </a:t>
            </a:r>
            <a:r>
              <a:rPr lang="en-US" sz="1600" dirty="0">
                <a:effectLst/>
                <a:latin typeface="Arial MT"/>
                <a:ea typeface="Arial MT"/>
                <a:cs typeface="Arial MT"/>
              </a:rPr>
              <a:t>is:</a:t>
            </a:r>
            <a:endParaRPr lang="en-IN" sz="1600" dirty="0">
              <a:effectLst/>
              <a:latin typeface="Arial MT"/>
              <a:ea typeface="Arial MT"/>
              <a:cs typeface="Arial MT"/>
            </a:endParaRPr>
          </a:p>
          <a:p>
            <a:pPr marL="285750" indent="-285750">
              <a:buFont typeface="Wingdings" panose="05000000000000000000" pitchFamily="2" charset="2"/>
              <a:buChar char="Ø"/>
            </a:pPr>
            <a:endParaRPr lang="en-US" sz="1600" b="1" dirty="0"/>
          </a:p>
          <a:p>
            <a:r>
              <a:rPr lang="en-US" dirty="0"/>
              <a:t>      </a:t>
            </a:r>
          </a:p>
          <a:p>
            <a:endParaRPr lang="en-US" dirty="0"/>
          </a:p>
          <a:p>
            <a:r>
              <a:rPr lang="en-US" dirty="0"/>
              <a:t>             </a:t>
            </a:r>
            <a:r>
              <a:rPr lang="en-US" sz="1600" dirty="0">
                <a:latin typeface="+mn-lt"/>
              </a:rPr>
              <a:t> =</a:t>
            </a:r>
            <a:r>
              <a:rPr lang="en-US" sz="1600" dirty="0">
                <a:effectLst/>
                <a:latin typeface="+mn-lt"/>
                <a:ea typeface="Arial MT"/>
                <a:cs typeface="Arial MT"/>
              </a:rPr>
              <a:t> M</a:t>
            </a:r>
            <a:r>
              <a:rPr lang="en-US" sz="1600" spc="5" dirty="0">
                <a:effectLst/>
                <a:latin typeface="+mn-lt"/>
                <a:ea typeface="Arial MT"/>
                <a:cs typeface="Arial MT"/>
              </a:rPr>
              <a:t>ola</a:t>
            </a:r>
            <a:r>
              <a:rPr lang="en-US" sz="1600" dirty="0">
                <a:effectLst/>
                <a:latin typeface="+mn-lt"/>
                <a:ea typeface="Arial MT"/>
                <a:cs typeface="Arial MT"/>
              </a:rPr>
              <a:t>r</a:t>
            </a:r>
            <a:r>
              <a:rPr lang="en-US" sz="1600" spc="-10" dirty="0">
                <a:effectLst/>
                <a:latin typeface="+mn-lt"/>
                <a:ea typeface="Arial MT"/>
                <a:cs typeface="Arial MT"/>
              </a:rPr>
              <a:t> </a:t>
            </a:r>
            <a:r>
              <a:rPr lang="en-US" sz="1600" dirty="0">
                <a:effectLst/>
                <a:latin typeface="+mn-lt"/>
                <a:ea typeface="Arial MT"/>
                <a:cs typeface="Arial MT"/>
              </a:rPr>
              <a:t>c</a:t>
            </a:r>
            <a:r>
              <a:rPr lang="en-US" sz="1600" spc="5" dirty="0">
                <a:effectLst/>
                <a:latin typeface="+mn-lt"/>
                <a:ea typeface="Arial MT"/>
                <a:cs typeface="Arial MT"/>
              </a:rPr>
              <a:t>ondu</a:t>
            </a:r>
            <a:r>
              <a:rPr lang="en-US" sz="1600" dirty="0">
                <a:effectLst/>
                <a:latin typeface="+mn-lt"/>
                <a:ea typeface="Arial MT"/>
                <a:cs typeface="Arial MT"/>
              </a:rPr>
              <a:t>c</a:t>
            </a:r>
            <a:r>
              <a:rPr lang="en-US" sz="1600" spc="-10" dirty="0">
                <a:effectLst/>
                <a:latin typeface="+mn-lt"/>
                <a:ea typeface="Arial MT"/>
                <a:cs typeface="Arial MT"/>
              </a:rPr>
              <a:t>t</a:t>
            </a:r>
            <a:r>
              <a:rPr lang="en-US" sz="1600" spc="-20" dirty="0">
                <a:effectLst/>
                <a:latin typeface="+mn-lt"/>
                <a:ea typeface="Arial MT"/>
                <a:cs typeface="Arial MT"/>
              </a:rPr>
              <a:t>a</a:t>
            </a:r>
            <a:r>
              <a:rPr lang="en-US" sz="1600" spc="5" dirty="0">
                <a:effectLst/>
                <a:latin typeface="+mn-lt"/>
                <a:ea typeface="Arial MT"/>
                <a:cs typeface="Arial MT"/>
              </a:rPr>
              <a:t>n</a:t>
            </a:r>
            <a:r>
              <a:rPr lang="en-US" sz="1600" dirty="0">
                <a:effectLst/>
                <a:latin typeface="+mn-lt"/>
                <a:ea typeface="Arial MT"/>
                <a:cs typeface="Arial MT"/>
              </a:rPr>
              <a:t>ce</a:t>
            </a:r>
            <a:r>
              <a:rPr lang="en-US" sz="1600" spc="-5" dirty="0">
                <a:effectLst/>
                <a:latin typeface="+mn-lt"/>
                <a:ea typeface="Arial MT"/>
                <a:cs typeface="Arial MT"/>
              </a:rPr>
              <a:t> </a:t>
            </a:r>
            <a:r>
              <a:rPr lang="en-US" sz="1600" spc="5" dirty="0">
                <a:effectLst/>
                <a:latin typeface="+mn-lt"/>
                <a:ea typeface="Arial MT"/>
                <a:cs typeface="Arial MT"/>
              </a:rPr>
              <a:t>a</a:t>
            </a:r>
            <a:r>
              <a:rPr lang="en-US" sz="1600" dirty="0">
                <a:effectLst/>
                <a:latin typeface="+mn-lt"/>
                <a:ea typeface="Arial MT"/>
                <a:cs typeface="Arial MT"/>
              </a:rPr>
              <a:t>t</a:t>
            </a:r>
            <a:r>
              <a:rPr lang="en-US" sz="1600" spc="-20" dirty="0">
                <a:effectLst/>
                <a:latin typeface="+mn-lt"/>
                <a:ea typeface="Arial MT"/>
                <a:cs typeface="Arial MT"/>
              </a:rPr>
              <a:t> </a:t>
            </a:r>
            <a:r>
              <a:rPr lang="en-US" sz="1600" spc="5" dirty="0">
                <a:effectLst/>
                <a:latin typeface="+mn-lt"/>
                <a:ea typeface="Arial MT"/>
                <a:cs typeface="Arial MT"/>
              </a:rPr>
              <a:t>in</a:t>
            </a:r>
            <a:r>
              <a:rPr lang="en-US" sz="1600" spc="-10" dirty="0">
                <a:effectLst/>
                <a:latin typeface="+mn-lt"/>
                <a:ea typeface="Arial MT"/>
                <a:cs typeface="Arial MT"/>
              </a:rPr>
              <a:t>f</a:t>
            </a:r>
            <a:r>
              <a:rPr lang="en-US" sz="1600" spc="5" dirty="0">
                <a:effectLst/>
                <a:latin typeface="+mn-lt"/>
                <a:ea typeface="Arial MT"/>
                <a:cs typeface="Arial MT"/>
              </a:rPr>
              <a:t>i</a:t>
            </a:r>
            <a:r>
              <a:rPr lang="en-US" sz="1600" spc="-20" dirty="0">
                <a:effectLst/>
                <a:latin typeface="+mn-lt"/>
                <a:ea typeface="Arial MT"/>
                <a:cs typeface="Arial MT"/>
              </a:rPr>
              <a:t>n</a:t>
            </a:r>
            <a:r>
              <a:rPr lang="en-US" sz="1600" spc="5" dirty="0">
                <a:effectLst/>
                <a:latin typeface="+mn-lt"/>
                <a:ea typeface="Arial MT"/>
                <a:cs typeface="Arial MT"/>
              </a:rPr>
              <a:t>i</a:t>
            </a:r>
            <a:r>
              <a:rPr lang="en-US" sz="1600" spc="-10" dirty="0">
                <a:effectLst/>
                <a:latin typeface="+mn-lt"/>
                <a:ea typeface="Arial MT"/>
                <a:cs typeface="Arial MT"/>
              </a:rPr>
              <a:t>t</a:t>
            </a:r>
            <a:r>
              <a:rPr lang="en-US" sz="1600" dirty="0">
                <a:effectLst/>
                <a:latin typeface="+mn-lt"/>
                <a:ea typeface="Arial MT"/>
                <a:cs typeface="Arial MT"/>
              </a:rPr>
              <a:t>e</a:t>
            </a:r>
            <a:r>
              <a:rPr lang="en-US" sz="1600" spc="-5" dirty="0">
                <a:effectLst/>
                <a:latin typeface="+mn-lt"/>
                <a:ea typeface="Arial MT"/>
                <a:cs typeface="Arial MT"/>
              </a:rPr>
              <a:t> </a:t>
            </a:r>
            <a:r>
              <a:rPr lang="en-US" sz="1600" spc="5" dirty="0">
                <a:effectLst/>
                <a:latin typeface="+mn-lt"/>
                <a:ea typeface="Arial MT"/>
                <a:cs typeface="Arial MT"/>
              </a:rPr>
              <a:t>di</a:t>
            </a:r>
            <a:r>
              <a:rPr lang="en-US" sz="1600" spc="-20" dirty="0">
                <a:effectLst/>
                <a:latin typeface="+mn-lt"/>
                <a:ea typeface="Arial MT"/>
                <a:cs typeface="Arial MT"/>
              </a:rPr>
              <a:t>l</a:t>
            </a:r>
            <a:r>
              <a:rPr lang="en-US" sz="1600" spc="5" dirty="0">
                <a:effectLst/>
                <a:latin typeface="+mn-lt"/>
                <a:ea typeface="Arial MT"/>
                <a:cs typeface="Arial MT"/>
              </a:rPr>
              <a:t>u</a:t>
            </a:r>
            <a:r>
              <a:rPr lang="en-US" sz="1600" spc="-10" dirty="0">
                <a:effectLst/>
                <a:latin typeface="+mn-lt"/>
                <a:ea typeface="Arial MT"/>
                <a:cs typeface="Arial MT"/>
              </a:rPr>
              <a:t>t</a:t>
            </a:r>
            <a:r>
              <a:rPr lang="en-US" sz="1600" spc="5" dirty="0">
                <a:effectLst/>
                <a:latin typeface="+mn-lt"/>
                <a:ea typeface="Arial MT"/>
                <a:cs typeface="Arial MT"/>
              </a:rPr>
              <a:t>io</a:t>
            </a:r>
            <a:r>
              <a:rPr lang="en-US" sz="1600" dirty="0">
                <a:effectLst/>
                <a:latin typeface="+mn-lt"/>
                <a:ea typeface="Arial MT"/>
                <a:cs typeface="Arial MT"/>
              </a:rPr>
              <a:t>n.</a:t>
            </a:r>
            <a:endParaRPr lang="en-IN" sz="1600" dirty="0">
              <a:effectLst/>
              <a:latin typeface="+mn-lt"/>
              <a:ea typeface="Arial MT"/>
              <a:cs typeface="Arial MT"/>
            </a:endParaRPr>
          </a:p>
          <a:p>
            <a:endParaRPr lang="en-US" sz="1600" dirty="0">
              <a:latin typeface="+mn-lt"/>
            </a:endParaRPr>
          </a:p>
          <a:p>
            <a:r>
              <a:rPr lang="en-US" sz="1600" dirty="0">
                <a:latin typeface="+mn-lt"/>
              </a:rPr>
              <a:t>                =</a:t>
            </a:r>
            <a:r>
              <a:rPr lang="en-US" sz="1600" dirty="0">
                <a:effectLst/>
                <a:latin typeface="+mn-lt"/>
                <a:ea typeface="Arial MT"/>
                <a:cs typeface="Arial MT"/>
              </a:rPr>
              <a:t> M</a:t>
            </a:r>
            <a:r>
              <a:rPr lang="en-US" sz="1600" spc="5" dirty="0">
                <a:effectLst/>
                <a:latin typeface="+mn-lt"/>
                <a:ea typeface="Arial MT"/>
                <a:cs typeface="Arial MT"/>
              </a:rPr>
              <a:t>ola</a:t>
            </a:r>
            <a:r>
              <a:rPr lang="en-US" sz="1600" dirty="0">
                <a:effectLst/>
                <a:latin typeface="+mn-lt"/>
                <a:ea typeface="Arial MT"/>
                <a:cs typeface="Arial MT"/>
              </a:rPr>
              <a:t>r</a:t>
            </a:r>
            <a:r>
              <a:rPr lang="en-US" sz="1600" spc="-10" dirty="0">
                <a:effectLst/>
                <a:latin typeface="+mn-lt"/>
                <a:ea typeface="Arial MT"/>
                <a:cs typeface="Arial MT"/>
              </a:rPr>
              <a:t> </a:t>
            </a:r>
            <a:r>
              <a:rPr lang="en-US" sz="1600" dirty="0">
                <a:effectLst/>
                <a:latin typeface="+mn-lt"/>
                <a:ea typeface="Arial MT"/>
                <a:cs typeface="Arial MT"/>
              </a:rPr>
              <a:t>c</a:t>
            </a:r>
            <a:r>
              <a:rPr lang="en-US" sz="1600" spc="5" dirty="0">
                <a:effectLst/>
                <a:latin typeface="+mn-lt"/>
                <a:ea typeface="Arial MT"/>
                <a:cs typeface="Arial MT"/>
              </a:rPr>
              <a:t>ondu</a:t>
            </a:r>
            <a:r>
              <a:rPr lang="en-US" sz="1600" dirty="0">
                <a:effectLst/>
                <a:latin typeface="+mn-lt"/>
                <a:ea typeface="Arial MT"/>
                <a:cs typeface="Arial MT"/>
              </a:rPr>
              <a:t>c</a:t>
            </a:r>
            <a:r>
              <a:rPr lang="en-US" sz="1600" spc="-10" dirty="0">
                <a:effectLst/>
                <a:latin typeface="+mn-lt"/>
                <a:ea typeface="Arial MT"/>
                <a:cs typeface="Arial MT"/>
              </a:rPr>
              <a:t>t</a:t>
            </a:r>
            <a:r>
              <a:rPr lang="en-US" sz="1600" spc="-20" dirty="0">
                <a:effectLst/>
                <a:latin typeface="+mn-lt"/>
                <a:ea typeface="Arial MT"/>
                <a:cs typeface="Arial MT"/>
              </a:rPr>
              <a:t>a</a:t>
            </a:r>
            <a:r>
              <a:rPr lang="en-US" sz="1600" spc="5" dirty="0">
                <a:effectLst/>
                <a:latin typeface="+mn-lt"/>
                <a:ea typeface="Arial MT"/>
                <a:cs typeface="Arial MT"/>
              </a:rPr>
              <a:t>n</a:t>
            </a:r>
            <a:r>
              <a:rPr lang="en-US" sz="1600" dirty="0">
                <a:effectLst/>
                <a:latin typeface="+mn-lt"/>
                <a:ea typeface="Arial MT"/>
                <a:cs typeface="Arial MT"/>
              </a:rPr>
              <a:t>ce</a:t>
            </a:r>
            <a:r>
              <a:rPr lang="en-US" sz="1600" spc="-5" dirty="0">
                <a:effectLst/>
                <a:latin typeface="+mn-lt"/>
                <a:ea typeface="Arial MT"/>
                <a:cs typeface="Arial MT"/>
              </a:rPr>
              <a:t> </a:t>
            </a:r>
            <a:r>
              <a:rPr lang="en-US" sz="1600" spc="5" dirty="0">
                <a:effectLst/>
                <a:latin typeface="+mn-lt"/>
                <a:ea typeface="Arial MT"/>
                <a:cs typeface="Arial MT"/>
              </a:rPr>
              <a:t>a</a:t>
            </a:r>
            <a:r>
              <a:rPr lang="en-US" sz="1600" dirty="0">
                <a:effectLst/>
                <a:latin typeface="+mn-lt"/>
                <a:ea typeface="Arial MT"/>
                <a:cs typeface="Arial MT"/>
              </a:rPr>
              <a:t>t</a:t>
            </a:r>
            <a:r>
              <a:rPr lang="en-US" sz="1600" spc="-20" dirty="0">
                <a:effectLst/>
                <a:latin typeface="+mn-lt"/>
                <a:ea typeface="Arial MT"/>
                <a:cs typeface="Arial MT"/>
              </a:rPr>
              <a:t> </a:t>
            </a:r>
            <a:r>
              <a:rPr lang="en-US" sz="1600" spc="-5" dirty="0">
                <a:effectLst/>
                <a:latin typeface="+mn-lt"/>
                <a:ea typeface="Arial MT"/>
                <a:cs typeface="Arial MT"/>
              </a:rPr>
              <a:t> </a:t>
            </a:r>
            <a:r>
              <a:rPr lang="en-US" sz="1600" spc="5" dirty="0">
                <a:latin typeface="+mn-lt"/>
                <a:ea typeface="Arial MT"/>
                <a:cs typeface="Arial MT"/>
              </a:rPr>
              <a:t>given concentration.</a:t>
            </a:r>
          </a:p>
          <a:p>
            <a:endParaRPr lang="en-US" sz="1600" dirty="0">
              <a:latin typeface="+mn-lt"/>
            </a:endParaRPr>
          </a:p>
          <a:p>
            <a:r>
              <a:rPr lang="en-US" sz="2000" dirty="0">
                <a:latin typeface="+mn-lt"/>
              </a:rPr>
              <a:t>      </a:t>
            </a:r>
            <a:r>
              <a:rPr lang="en-US" sz="2000" b="1" dirty="0">
                <a:latin typeface="+mn-lt"/>
              </a:rPr>
              <a:t>C</a:t>
            </a:r>
            <a:r>
              <a:rPr lang="en-US" sz="2000" dirty="0">
                <a:latin typeface="+mn-lt"/>
              </a:rPr>
              <a:t>=    </a:t>
            </a:r>
            <a:r>
              <a:rPr lang="en-US" sz="1800" dirty="0">
                <a:latin typeface="+mn-lt"/>
              </a:rPr>
              <a:t>Concentration of Electrolyte.</a:t>
            </a:r>
          </a:p>
          <a:p>
            <a:endParaRPr lang="en-US" sz="1600" dirty="0">
              <a:latin typeface="+mn-lt"/>
            </a:endParaRPr>
          </a:p>
          <a:p>
            <a:r>
              <a:rPr lang="en-US" sz="2000" dirty="0">
                <a:latin typeface="+mn-lt"/>
              </a:rPr>
              <a:t>      </a:t>
            </a:r>
            <a:r>
              <a:rPr lang="en-US" sz="2000" b="1" dirty="0">
                <a:effectLst/>
                <a:latin typeface="+mn-lt"/>
                <a:ea typeface="Arial MT"/>
                <a:cs typeface="Arial MT"/>
              </a:rPr>
              <a:t>A</a:t>
            </a:r>
            <a:r>
              <a:rPr lang="en-US" sz="1600" spc="-35" dirty="0">
                <a:effectLst/>
                <a:latin typeface="+mn-lt"/>
                <a:ea typeface="Arial MT"/>
                <a:cs typeface="Arial MT"/>
              </a:rPr>
              <a:t> </a:t>
            </a:r>
            <a:r>
              <a:rPr lang="en-US" sz="1600" dirty="0">
                <a:effectLst/>
                <a:latin typeface="+mn-lt"/>
                <a:ea typeface="Arial MT"/>
                <a:cs typeface="Arial MT"/>
              </a:rPr>
              <a:t>=</a:t>
            </a:r>
            <a:r>
              <a:rPr lang="en-US" sz="1600" spc="-35" dirty="0">
                <a:effectLst/>
                <a:latin typeface="+mn-lt"/>
                <a:ea typeface="Arial MT"/>
                <a:cs typeface="Arial MT"/>
              </a:rPr>
              <a:t> </a:t>
            </a:r>
            <a:r>
              <a:rPr lang="en-US" sz="1600" dirty="0">
                <a:effectLst/>
                <a:latin typeface="+mn-lt"/>
                <a:ea typeface="Arial MT"/>
                <a:cs typeface="Arial MT"/>
              </a:rPr>
              <a:t>Constant</a:t>
            </a:r>
            <a:r>
              <a:rPr lang="en-US" sz="1600" spc="-40" dirty="0">
                <a:effectLst/>
                <a:latin typeface="+mn-lt"/>
                <a:ea typeface="Arial MT"/>
                <a:cs typeface="Arial MT"/>
              </a:rPr>
              <a:t> </a:t>
            </a:r>
            <a:r>
              <a:rPr lang="en-US" sz="1600" dirty="0">
                <a:effectLst/>
                <a:latin typeface="+mn-lt"/>
                <a:ea typeface="Arial MT"/>
                <a:cs typeface="Arial MT"/>
              </a:rPr>
              <a:t>depending</a:t>
            </a:r>
            <a:r>
              <a:rPr lang="en-US" sz="1600" spc="-30" dirty="0">
                <a:effectLst/>
                <a:latin typeface="+mn-lt"/>
                <a:ea typeface="Arial MT"/>
                <a:cs typeface="Arial MT"/>
              </a:rPr>
              <a:t> </a:t>
            </a:r>
            <a:r>
              <a:rPr lang="en-US" sz="1600" dirty="0">
                <a:effectLst/>
                <a:latin typeface="+mn-lt"/>
                <a:ea typeface="Arial MT"/>
                <a:cs typeface="Arial MT"/>
              </a:rPr>
              <a:t>on</a:t>
            </a:r>
            <a:r>
              <a:rPr lang="en-US" sz="1600" spc="-30" dirty="0">
                <a:effectLst/>
                <a:latin typeface="+mn-lt"/>
                <a:ea typeface="Arial MT"/>
                <a:cs typeface="Arial MT"/>
              </a:rPr>
              <a:t> </a:t>
            </a:r>
            <a:r>
              <a:rPr lang="en-US" sz="1600" dirty="0">
                <a:effectLst/>
                <a:latin typeface="+mn-lt"/>
                <a:ea typeface="Arial MT"/>
                <a:cs typeface="Arial MT"/>
              </a:rPr>
              <a:t>the</a:t>
            </a:r>
            <a:r>
              <a:rPr lang="en-US" sz="1600" spc="-25" dirty="0">
                <a:effectLst/>
                <a:latin typeface="+mn-lt"/>
                <a:ea typeface="Arial MT"/>
                <a:cs typeface="Arial MT"/>
              </a:rPr>
              <a:t> </a:t>
            </a:r>
            <a:r>
              <a:rPr lang="en-US" sz="1600" dirty="0">
                <a:effectLst/>
                <a:latin typeface="+mn-lt"/>
                <a:ea typeface="Arial MT"/>
                <a:cs typeface="Arial MT"/>
              </a:rPr>
              <a:t>type</a:t>
            </a:r>
            <a:r>
              <a:rPr lang="en-US" sz="1600" spc="-30" dirty="0">
                <a:effectLst/>
                <a:latin typeface="+mn-lt"/>
                <a:ea typeface="Arial MT"/>
                <a:cs typeface="Arial MT"/>
              </a:rPr>
              <a:t> </a:t>
            </a:r>
            <a:r>
              <a:rPr lang="en-US" sz="1600" dirty="0">
                <a:effectLst/>
                <a:latin typeface="+mn-lt"/>
                <a:ea typeface="Arial MT"/>
                <a:cs typeface="Arial MT"/>
              </a:rPr>
              <a:t>of</a:t>
            </a:r>
            <a:r>
              <a:rPr lang="en-US" sz="1600" spc="-45" dirty="0">
                <a:effectLst/>
                <a:latin typeface="+mn-lt"/>
                <a:ea typeface="Arial MT"/>
                <a:cs typeface="Arial MT"/>
              </a:rPr>
              <a:t> </a:t>
            </a:r>
            <a:r>
              <a:rPr lang="en-US" sz="1600" dirty="0">
                <a:effectLst/>
                <a:latin typeface="+mn-lt"/>
                <a:ea typeface="Arial MT"/>
                <a:cs typeface="Arial MT"/>
              </a:rPr>
              <a:t>electrolyte</a:t>
            </a:r>
            <a:r>
              <a:rPr lang="en-US" sz="1600" spc="-25" dirty="0">
                <a:effectLst/>
                <a:latin typeface="+mn-lt"/>
                <a:ea typeface="Arial MT"/>
                <a:cs typeface="Arial MT"/>
              </a:rPr>
              <a:t> </a:t>
            </a:r>
            <a:r>
              <a:rPr lang="en-US" sz="1600" dirty="0">
                <a:effectLst/>
                <a:latin typeface="+mn-lt"/>
                <a:ea typeface="Arial MT"/>
                <a:cs typeface="Arial MT"/>
              </a:rPr>
              <a:t>i.e.</a:t>
            </a:r>
            <a:r>
              <a:rPr lang="en-US" sz="1600" spc="-45" dirty="0">
                <a:effectLst/>
                <a:latin typeface="+mn-lt"/>
                <a:ea typeface="Arial MT"/>
                <a:cs typeface="Arial MT"/>
              </a:rPr>
              <a:t> </a:t>
            </a:r>
            <a:r>
              <a:rPr lang="en-US" sz="1600" dirty="0">
                <a:effectLst/>
                <a:latin typeface="+mn-lt"/>
                <a:ea typeface="Arial MT"/>
                <a:cs typeface="Arial MT"/>
              </a:rPr>
              <a:t>on</a:t>
            </a:r>
            <a:r>
              <a:rPr lang="en-US" sz="1600" spc="-30" dirty="0">
                <a:effectLst/>
                <a:latin typeface="+mn-lt"/>
                <a:ea typeface="Arial MT"/>
                <a:cs typeface="Arial MT"/>
              </a:rPr>
              <a:t> </a:t>
            </a:r>
            <a:r>
              <a:rPr lang="en-US" sz="1600" dirty="0">
                <a:effectLst/>
                <a:latin typeface="+mn-lt"/>
                <a:ea typeface="Arial MT"/>
                <a:cs typeface="Arial MT"/>
              </a:rPr>
              <a:t>the</a:t>
            </a:r>
            <a:r>
              <a:rPr lang="en-US" sz="1600" spc="-25" dirty="0">
                <a:effectLst/>
                <a:latin typeface="+mn-lt"/>
                <a:ea typeface="Arial MT"/>
                <a:cs typeface="Arial MT"/>
              </a:rPr>
              <a:t> </a:t>
            </a:r>
            <a:r>
              <a:rPr lang="en-US" sz="1600" dirty="0">
                <a:effectLst/>
                <a:latin typeface="+mn-lt"/>
                <a:ea typeface="Arial MT"/>
                <a:cs typeface="Arial MT"/>
              </a:rPr>
              <a:t>charges</a:t>
            </a:r>
            <a:r>
              <a:rPr lang="en-US" sz="1600" spc="-35" dirty="0">
                <a:effectLst/>
                <a:latin typeface="+mn-lt"/>
                <a:ea typeface="Arial MT"/>
                <a:cs typeface="Arial MT"/>
              </a:rPr>
              <a:t> </a:t>
            </a:r>
            <a:r>
              <a:rPr lang="en-US" sz="1600" dirty="0">
                <a:effectLst/>
                <a:latin typeface="+mn-lt"/>
                <a:ea typeface="Arial MT"/>
                <a:cs typeface="Arial MT"/>
              </a:rPr>
              <a:t>of</a:t>
            </a:r>
            <a:r>
              <a:rPr lang="en-US" sz="1600" spc="-45" dirty="0">
                <a:effectLst/>
                <a:latin typeface="+mn-lt"/>
                <a:ea typeface="Arial MT"/>
                <a:cs typeface="Arial MT"/>
              </a:rPr>
              <a:t> </a:t>
            </a:r>
            <a:r>
              <a:rPr lang="en-US" sz="1600" dirty="0">
                <a:effectLst/>
                <a:latin typeface="+mn-lt"/>
                <a:ea typeface="Arial MT"/>
                <a:cs typeface="Arial MT"/>
              </a:rPr>
              <a:t>Cation</a:t>
            </a:r>
            <a:r>
              <a:rPr lang="en-US" sz="1600" spc="285" dirty="0">
                <a:effectLst/>
                <a:latin typeface="+mn-lt"/>
                <a:ea typeface="Arial MT"/>
                <a:cs typeface="Arial MT"/>
              </a:rPr>
              <a:t> </a:t>
            </a:r>
            <a:r>
              <a:rPr lang="en-US" sz="1600" dirty="0">
                <a:effectLst/>
                <a:latin typeface="+mn-lt"/>
                <a:ea typeface="Arial MT"/>
                <a:cs typeface="Arial MT"/>
              </a:rPr>
              <a:t>or</a:t>
            </a:r>
            <a:r>
              <a:rPr lang="en-US" sz="1600" spc="-320" dirty="0">
                <a:effectLst/>
                <a:latin typeface="+mn-lt"/>
                <a:ea typeface="Arial MT"/>
                <a:cs typeface="Arial MT"/>
              </a:rPr>
              <a:t>        </a:t>
            </a:r>
            <a:r>
              <a:rPr lang="en-US" sz="1600" dirty="0">
                <a:effectLst/>
                <a:latin typeface="+mn-lt"/>
                <a:ea typeface="Arial MT"/>
                <a:cs typeface="Arial MT"/>
              </a:rPr>
              <a:t>anion</a:t>
            </a:r>
            <a:r>
              <a:rPr lang="en-US" sz="1600" spc="-5" dirty="0">
                <a:effectLst/>
                <a:latin typeface="+mn-lt"/>
                <a:ea typeface="Arial MT"/>
                <a:cs typeface="Arial MT"/>
              </a:rPr>
              <a:t> </a:t>
            </a:r>
            <a:r>
              <a:rPr lang="en-US" sz="1600" dirty="0">
                <a:effectLst/>
                <a:latin typeface="+mn-lt"/>
                <a:ea typeface="Arial MT"/>
                <a:cs typeface="Arial MT"/>
              </a:rPr>
              <a:t>produced</a:t>
            </a:r>
            <a:r>
              <a:rPr lang="en-US" sz="1600" spc="-5" dirty="0">
                <a:effectLst/>
                <a:latin typeface="+mn-lt"/>
                <a:ea typeface="Arial MT"/>
                <a:cs typeface="Arial MT"/>
              </a:rPr>
              <a:t> </a:t>
            </a:r>
            <a:r>
              <a:rPr lang="en-US" sz="1600" dirty="0">
                <a:effectLst/>
                <a:latin typeface="+mn-lt"/>
                <a:ea typeface="Arial MT"/>
                <a:cs typeface="Arial MT"/>
              </a:rPr>
              <a:t>by</a:t>
            </a:r>
            <a:r>
              <a:rPr lang="en-US" sz="1600" spc="-10" dirty="0">
                <a:effectLst/>
                <a:latin typeface="+mn-lt"/>
                <a:ea typeface="Arial MT"/>
                <a:cs typeface="Arial MT"/>
              </a:rPr>
              <a:t> </a:t>
            </a:r>
            <a:r>
              <a:rPr lang="en-US" sz="1600" dirty="0">
                <a:effectLst/>
                <a:latin typeface="+mn-lt"/>
                <a:ea typeface="Arial MT"/>
                <a:cs typeface="Arial MT"/>
              </a:rPr>
              <a:t>dissociation</a:t>
            </a:r>
            <a:r>
              <a:rPr lang="en-US" sz="1600" spc="-5"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electrolyte.</a:t>
            </a:r>
            <a:endParaRPr lang="en-IN" sz="1600" dirty="0">
              <a:latin typeface="+mn-lt"/>
              <a:ea typeface="Arial MT"/>
              <a:cs typeface="Arial MT"/>
            </a:endParaRPr>
          </a:p>
          <a:p>
            <a:r>
              <a:rPr lang="en-US" sz="1600" dirty="0">
                <a:effectLst/>
                <a:latin typeface="+mn-lt"/>
                <a:ea typeface="Arial MT"/>
                <a:cs typeface="Arial MT"/>
              </a:rPr>
              <a:t>For</a:t>
            </a:r>
            <a:r>
              <a:rPr lang="en-US" sz="1600" spc="-10" dirty="0">
                <a:effectLst/>
                <a:latin typeface="+mn-lt"/>
                <a:ea typeface="Arial MT"/>
                <a:cs typeface="Arial MT"/>
              </a:rPr>
              <a:t> </a:t>
            </a:r>
            <a:r>
              <a:rPr lang="en-US" sz="1600" dirty="0">
                <a:effectLst/>
                <a:latin typeface="+mn-lt"/>
                <a:ea typeface="Arial MT"/>
                <a:cs typeface="Arial MT"/>
              </a:rPr>
              <a:t>NaCl type A</a:t>
            </a:r>
            <a:r>
              <a:rPr lang="en-US" sz="1600" spc="-5" dirty="0">
                <a:effectLst/>
                <a:latin typeface="+mn-lt"/>
                <a:ea typeface="Arial MT"/>
                <a:cs typeface="Arial MT"/>
              </a:rPr>
              <a:t> </a:t>
            </a:r>
            <a:r>
              <a:rPr lang="en-US" sz="1600" dirty="0">
                <a:effectLst/>
                <a:latin typeface="+mn-lt"/>
                <a:ea typeface="Arial MT"/>
                <a:cs typeface="Arial MT"/>
              </a:rPr>
              <a:t>=</a:t>
            </a:r>
            <a:r>
              <a:rPr lang="en-US" sz="1600" spc="-5" dirty="0">
                <a:effectLst/>
                <a:latin typeface="+mn-lt"/>
                <a:ea typeface="Arial MT"/>
                <a:cs typeface="Arial MT"/>
              </a:rPr>
              <a:t> </a:t>
            </a:r>
            <a:r>
              <a:rPr lang="en-US" sz="1600" dirty="0">
                <a:effectLst/>
                <a:latin typeface="+mn-lt"/>
                <a:ea typeface="Arial MT"/>
                <a:cs typeface="Arial MT"/>
              </a:rPr>
              <a:t>1-1,</a:t>
            </a:r>
            <a:r>
              <a:rPr lang="en-US" sz="1600" spc="-15" dirty="0">
                <a:effectLst/>
                <a:latin typeface="+mn-lt"/>
                <a:ea typeface="Arial MT"/>
                <a:cs typeface="Arial MT"/>
              </a:rPr>
              <a:t> For </a:t>
            </a:r>
            <a:r>
              <a:rPr lang="en-US" sz="1600" dirty="0">
                <a:effectLst/>
                <a:latin typeface="+mn-lt"/>
                <a:ea typeface="Arial MT"/>
                <a:cs typeface="Arial MT"/>
              </a:rPr>
              <a:t>CaCl</a:t>
            </a:r>
            <a:r>
              <a:rPr lang="en-US" sz="1600" baseline="-25000" dirty="0">
                <a:effectLst/>
                <a:latin typeface="+mn-lt"/>
                <a:ea typeface="Arial MT"/>
                <a:cs typeface="Arial MT"/>
              </a:rPr>
              <a:t>2</a:t>
            </a:r>
            <a:r>
              <a:rPr lang="en-US" sz="1600" spc="110" dirty="0">
                <a:effectLst/>
                <a:latin typeface="+mn-lt"/>
                <a:ea typeface="Arial MT"/>
                <a:cs typeface="Arial MT"/>
              </a:rPr>
              <a:t> </a:t>
            </a:r>
            <a:r>
              <a:rPr lang="en-US" sz="1600" dirty="0">
                <a:effectLst/>
                <a:latin typeface="+mn-lt"/>
                <a:ea typeface="Arial MT"/>
                <a:cs typeface="Arial MT"/>
              </a:rPr>
              <a:t>type A</a:t>
            </a:r>
            <a:r>
              <a:rPr lang="en-US" sz="1600" spc="-5" dirty="0">
                <a:effectLst/>
                <a:latin typeface="+mn-lt"/>
                <a:ea typeface="Arial MT"/>
                <a:cs typeface="Arial MT"/>
              </a:rPr>
              <a:t> </a:t>
            </a:r>
            <a:r>
              <a:rPr lang="en-US" sz="1600" dirty="0">
                <a:effectLst/>
                <a:latin typeface="+mn-lt"/>
                <a:ea typeface="Arial MT"/>
                <a:cs typeface="Arial MT"/>
              </a:rPr>
              <a:t>=</a:t>
            </a:r>
            <a:r>
              <a:rPr lang="en-US" sz="1600" spc="-5" dirty="0">
                <a:effectLst/>
                <a:latin typeface="+mn-lt"/>
                <a:ea typeface="Arial MT"/>
                <a:cs typeface="Arial MT"/>
              </a:rPr>
              <a:t> </a:t>
            </a:r>
            <a:r>
              <a:rPr lang="en-US" sz="1600" dirty="0">
                <a:effectLst/>
                <a:latin typeface="+mn-lt"/>
                <a:ea typeface="Arial MT"/>
                <a:cs typeface="Arial MT"/>
              </a:rPr>
              <a:t>2-1.</a:t>
            </a:r>
            <a:endParaRPr lang="en-IN" sz="1600" dirty="0">
              <a:effectLst/>
              <a:latin typeface="+mn-lt"/>
              <a:ea typeface="Arial MT"/>
              <a:cs typeface="Arial MT"/>
            </a:endParaRPr>
          </a:p>
          <a:p>
            <a:r>
              <a:rPr lang="en-US" sz="1600" dirty="0">
                <a:latin typeface="+mn-lt"/>
              </a:rPr>
              <a:t>  </a:t>
            </a:r>
          </a:p>
          <a:p>
            <a:endParaRPr lang="en-US" sz="1600" dirty="0">
              <a:latin typeface="+mn-lt"/>
            </a:endParaRPr>
          </a:p>
          <a:p>
            <a:endParaRPr lang="en-US" dirty="0"/>
          </a:p>
          <a:p>
            <a:endParaRPr lang="en-US" dirty="0"/>
          </a:p>
          <a:p>
            <a:endParaRPr lang="en-IN" dirty="0"/>
          </a:p>
        </p:txBody>
      </p:sp>
      <p:graphicFrame>
        <p:nvGraphicFramePr>
          <p:cNvPr id="8" name="Object 7">
            <a:extLst>
              <a:ext uri="{FF2B5EF4-FFF2-40B4-BE49-F238E27FC236}">
                <a16:creationId xmlns:a16="http://schemas.microsoft.com/office/drawing/2014/main" id="{38F732A2-D69D-4E60-B6F9-113A03FF7CDA}"/>
              </a:ext>
            </a:extLst>
          </p:cNvPr>
          <p:cNvGraphicFramePr>
            <a:graphicFrameLocks noChangeAspect="1"/>
          </p:cNvGraphicFramePr>
          <p:nvPr>
            <p:extLst>
              <p:ext uri="{D42A27DB-BD31-4B8C-83A1-F6EECF244321}">
                <p14:modId xmlns:p14="http://schemas.microsoft.com/office/powerpoint/2010/main" val="2275434069"/>
              </p:ext>
            </p:extLst>
          </p:nvPr>
        </p:nvGraphicFramePr>
        <p:xfrm>
          <a:off x="916640" y="1591462"/>
          <a:ext cx="353955" cy="465137"/>
        </p:xfrm>
        <a:graphic>
          <a:graphicData uri="http://schemas.openxmlformats.org/presentationml/2006/ole">
            <mc:AlternateContent xmlns:mc="http://schemas.openxmlformats.org/markup-compatibility/2006">
              <mc:Choice xmlns:v="urn:schemas-microsoft-com:vml" Requires="v">
                <p:oleObj spid="_x0000_s12289" name="Equation" r:id="rId4" imgW="228600" imgH="241200" progId="Equation.DSMT4">
                  <p:embed/>
                </p:oleObj>
              </mc:Choice>
              <mc:Fallback>
                <p:oleObj name="Equation" r:id="rId4" imgW="228600" imgH="241200" progId="Equation.DSMT4">
                  <p:embed/>
                  <p:pic>
                    <p:nvPicPr>
                      <p:cNvPr id="8" name="Object 7">
                        <a:extLst>
                          <a:ext uri="{FF2B5EF4-FFF2-40B4-BE49-F238E27FC236}">
                            <a16:creationId xmlns:a16="http://schemas.microsoft.com/office/drawing/2014/main" id="{38F732A2-D69D-4E60-B6F9-113A03FF7CDA}"/>
                          </a:ext>
                        </a:extLst>
                      </p:cNvPr>
                      <p:cNvPicPr/>
                      <p:nvPr/>
                    </p:nvPicPr>
                    <p:blipFill>
                      <a:blip r:embed="rId5"/>
                      <a:stretch>
                        <a:fillRect/>
                      </a:stretch>
                    </p:blipFill>
                    <p:spPr>
                      <a:xfrm>
                        <a:off x="916640" y="1591462"/>
                        <a:ext cx="353955" cy="4651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EEC023FC-6BCB-40B1-A20A-7F23707C9457}"/>
              </a:ext>
            </a:extLst>
          </p:cNvPr>
          <p:cNvGraphicFramePr>
            <a:graphicFrameLocks noChangeAspect="1"/>
          </p:cNvGraphicFramePr>
          <p:nvPr>
            <p:extLst>
              <p:ext uri="{D42A27DB-BD31-4B8C-83A1-F6EECF244321}">
                <p14:modId xmlns:p14="http://schemas.microsoft.com/office/powerpoint/2010/main" val="1286273869"/>
              </p:ext>
            </p:extLst>
          </p:nvPr>
        </p:nvGraphicFramePr>
        <p:xfrm>
          <a:off x="1182687" y="1149611"/>
          <a:ext cx="2146858" cy="505143"/>
        </p:xfrm>
        <a:graphic>
          <a:graphicData uri="http://schemas.openxmlformats.org/presentationml/2006/ole">
            <mc:AlternateContent xmlns:mc="http://schemas.openxmlformats.org/markup-compatibility/2006">
              <mc:Choice xmlns:v="urn:schemas-microsoft-com:vml" Requires="v">
                <p:oleObj spid="_x0000_s12290" name="Equation" r:id="rId6" imgW="1079280" imgH="253800" progId="Equation.DSMT4">
                  <p:embed/>
                </p:oleObj>
              </mc:Choice>
              <mc:Fallback>
                <p:oleObj name="Equation" r:id="rId6" imgW="1079280" imgH="253800" progId="Equation.DSMT4">
                  <p:embed/>
                  <p:pic>
                    <p:nvPicPr>
                      <p:cNvPr id="11" name="Object 10">
                        <a:extLst>
                          <a:ext uri="{FF2B5EF4-FFF2-40B4-BE49-F238E27FC236}">
                            <a16:creationId xmlns:a16="http://schemas.microsoft.com/office/drawing/2014/main" id="{EEC023FC-6BCB-40B1-A20A-7F23707C9457}"/>
                          </a:ext>
                        </a:extLst>
                      </p:cNvPr>
                      <p:cNvPicPr/>
                      <p:nvPr/>
                    </p:nvPicPr>
                    <p:blipFill>
                      <a:blip r:embed="rId7"/>
                      <a:stretch>
                        <a:fillRect/>
                      </a:stretch>
                    </p:blipFill>
                    <p:spPr>
                      <a:xfrm>
                        <a:off x="1182687" y="1149611"/>
                        <a:ext cx="2146858" cy="50514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EF7D0D0-366D-487A-B85E-270F71C06706}"/>
              </a:ext>
            </a:extLst>
          </p:cNvPr>
          <p:cNvGraphicFramePr>
            <a:graphicFrameLocks noChangeAspect="1"/>
          </p:cNvGraphicFramePr>
          <p:nvPr>
            <p:extLst>
              <p:ext uri="{D42A27DB-BD31-4B8C-83A1-F6EECF244321}">
                <p14:modId xmlns:p14="http://schemas.microsoft.com/office/powerpoint/2010/main" val="1208550457"/>
              </p:ext>
            </p:extLst>
          </p:nvPr>
        </p:nvGraphicFramePr>
        <p:xfrm>
          <a:off x="897278" y="2106614"/>
          <a:ext cx="425337" cy="465136"/>
        </p:xfrm>
        <a:graphic>
          <a:graphicData uri="http://schemas.openxmlformats.org/presentationml/2006/ole">
            <mc:AlternateContent xmlns:mc="http://schemas.openxmlformats.org/markup-compatibility/2006">
              <mc:Choice xmlns:v="urn:schemas-microsoft-com:vml" Requires="v">
                <p:oleObj spid="_x0000_s12291" name="Equation" r:id="rId8" imgW="228600" imgH="241200" progId="Equation.DSMT4">
                  <p:embed/>
                </p:oleObj>
              </mc:Choice>
              <mc:Fallback>
                <p:oleObj name="Equation" r:id="rId8" imgW="228600" imgH="241200" progId="Equation.DSMT4">
                  <p:embed/>
                  <p:pic>
                    <p:nvPicPr>
                      <p:cNvPr id="12" name="Object 11">
                        <a:extLst>
                          <a:ext uri="{FF2B5EF4-FFF2-40B4-BE49-F238E27FC236}">
                            <a16:creationId xmlns:a16="http://schemas.microsoft.com/office/drawing/2014/main" id="{6EF7D0D0-366D-487A-B85E-270F71C06706}"/>
                          </a:ext>
                        </a:extLst>
                      </p:cNvPr>
                      <p:cNvPicPr/>
                      <p:nvPr/>
                    </p:nvPicPr>
                    <p:blipFill>
                      <a:blip r:embed="rId9"/>
                      <a:stretch>
                        <a:fillRect/>
                      </a:stretch>
                    </p:blipFill>
                    <p:spPr>
                      <a:xfrm>
                        <a:off x="897278" y="2106614"/>
                        <a:ext cx="425337" cy="465136"/>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962A5CB4-788D-48EE-8116-AB4449969869}"/>
              </a:ext>
            </a:extLst>
          </p:cNvPr>
          <p:cNvSpPr txBox="1"/>
          <p:nvPr/>
        </p:nvSpPr>
        <p:spPr>
          <a:xfrm>
            <a:off x="3223647" y="107097"/>
            <a:ext cx="2286000" cy="338554"/>
          </a:xfrm>
          <a:prstGeom prst="rect">
            <a:avLst/>
          </a:prstGeom>
          <a:noFill/>
        </p:spPr>
        <p:txBody>
          <a:bodyPr wrap="square">
            <a:spAutoFit/>
          </a:bodyPr>
          <a:lstStyle/>
          <a:p>
            <a:r>
              <a:rPr lang="en-IN" altLang="en-US" sz="1600" b="1" u="sng" dirty="0">
                <a:solidFill>
                  <a:srgbClr val="FF0000"/>
                </a:solidFill>
                <a:latin typeface="+mn-lt"/>
                <a:cs typeface="Calibri" panose="020F0502020204030204" pitchFamily="34" charset="0"/>
              </a:rPr>
              <a:t>Debye-</a:t>
            </a:r>
            <a:r>
              <a:rPr lang="en-IN" altLang="en-US" sz="1600" b="1" u="sng" dirty="0" err="1">
                <a:solidFill>
                  <a:srgbClr val="FF0000"/>
                </a:solidFill>
                <a:latin typeface="+mn-lt"/>
                <a:cs typeface="Calibri" panose="020F0502020204030204" pitchFamily="34" charset="0"/>
              </a:rPr>
              <a:t>Huckel</a:t>
            </a:r>
            <a:r>
              <a:rPr lang="en-IN" altLang="en-US" sz="1600" b="1" u="sng" dirty="0">
                <a:solidFill>
                  <a:srgbClr val="FF0000"/>
                </a:solidFill>
                <a:latin typeface="+mn-lt"/>
                <a:cs typeface="Calibri" panose="020F0502020204030204" pitchFamily="34" charset="0"/>
              </a:rPr>
              <a:t> Equation</a:t>
            </a:r>
            <a:endParaRPr lang="en-IN" sz="1600" dirty="0">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76;p16">
            <a:extLst>
              <a:ext uri="{FF2B5EF4-FFF2-40B4-BE49-F238E27FC236}">
                <a16:creationId xmlns:a16="http://schemas.microsoft.com/office/drawing/2014/main" id="{284CB102-862D-46B6-8C8E-CBD7CC709AF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41AB034-3D66-4AA5-9648-D31E9E41738B}"/>
              </a:ext>
            </a:extLst>
          </p:cNvPr>
          <p:cNvSpPr txBox="1"/>
          <p:nvPr/>
        </p:nvSpPr>
        <p:spPr>
          <a:xfrm>
            <a:off x="3835830" y="754519"/>
            <a:ext cx="5084313" cy="3908762"/>
          </a:xfrm>
          <a:prstGeom prst="rect">
            <a:avLst/>
          </a:prstGeom>
          <a:noFill/>
        </p:spPr>
        <p:txBody>
          <a:bodyPr wrap="square">
            <a:spAutoFit/>
          </a:bodyPr>
          <a:lstStyle/>
          <a:p>
            <a:pPr marL="285750" indent="-285750">
              <a:buFont typeface="Wingdings" panose="05000000000000000000" pitchFamily="2" charset="2"/>
              <a:buChar char="Ø"/>
            </a:pPr>
            <a:r>
              <a:rPr lang="en-US" sz="1600" dirty="0"/>
              <a:t>It is possible to determine the molar conductance at infinite dilution in case of strong electrolyte by extrapolation of curve of      vs       .</a:t>
            </a:r>
          </a:p>
          <a:p>
            <a:endParaRPr lang="en-US" sz="1600" dirty="0"/>
          </a:p>
          <a:p>
            <a:pPr marL="285750" indent="-285750">
              <a:buFont typeface="Wingdings" panose="05000000000000000000" pitchFamily="2" charset="2"/>
              <a:buChar char="Ø"/>
            </a:pPr>
            <a:r>
              <a:rPr lang="en-US" sz="1600" dirty="0"/>
              <a:t>On contrary, the value of molar conductance of weak electrolyte at infinite dilution cannot be determined by extrapolation of the curve as the curve becomes almost parallel to y-axis when concentration approaches to zero. </a:t>
            </a:r>
          </a:p>
          <a:p>
            <a:endParaRPr lang="en-US" sz="1600" dirty="0"/>
          </a:p>
          <a:p>
            <a:pPr marL="285750" indent="-285750">
              <a:buFont typeface="Wingdings" panose="05000000000000000000" pitchFamily="2" charset="2"/>
              <a:buChar char="Ø"/>
            </a:pPr>
            <a:r>
              <a:rPr lang="en-US" sz="1600" dirty="0"/>
              <a:t>So molar conductance of weak electrolyte at infinite dilution is determined by infinite dilution.</a:t>
            </a:r>
          </a:p>
          <a:p>
            <a:pPr marL="285750" indent="-285750">
              <a:buFont typeface="Wingdings" panose="05000000000000000000" pitchFamily="2" charset="2"/>
              <a:buChar char="Ø"/>
            </a:pPr>
            <a:endParaRPr lang="en-US" dirty="0"/>
          </a:p>
          <a:p>
            <a:endParaRPr lang="en-US" dirty="0"/>
          </a:p>
          <a:p>
            <a:endParaRPr lang="en-US" dirty="0"/>
          </a:p>
          <a:p>
            <a:endParaRPr lang="en-US" dirty="0"/>
          </a:p>
        </p:txBody>
      </p:sp>
      <p:graphicFrame>
        <p:nvGraphicFramePr>
          <p:cNvPr id="5" name="Object 4">
            <a:extLst>
              <a:ext uri="{FF2B5EF4-FFF2-40B4-BE49-F238E27FC236}">
                <a16:creationId xmlns:a16="http://schemas.microsoft.com/office/drawing/2014/main" id="{696011B3-22A9-47EC-B4A7-DA063CCB0699}"/>
              </a:ext>
            </a:extLst>
          </p:cNvPr>
          <p:cNvGraphicFramePr>
            <a:graphicFrameLocks noChangeAspect="1"/>
          </p:cNvGraphicFramePr>
          <p:nvPr>
            <p:extLst>
              <p:ext uri="{D42A27DB-BD31-4B8C-83A1-F6EECF244321}">
                <p14:modId xmlns:p14="http://schemas.microsoft.com/office/powerpoint/2010/main" val="954336145"/>
              </p:ext>
            </p:extLst>
          </p:nvPr>
        </p:nvGraphicFramePr>
        <p:xfrm>
          <a:off x="6377987" y="1242196"/>
          <a:ext cx="315153" cy="381874"/>
        </p:xfrm>
        <a:graphic>
          <a:graphicData uri="http://schemas.openxmlformats.org/presentationml/2006/ole">
            <mc:AlternateContent xmlns:mc="http://schemas.openxmlformats.org/markup-compatibility/2006">
              <mc:Choice xmlns:v="urn:schemas-microsoft-com:vml" Requires="v">
                <p:oleObj spid="_x0000_s13313" name="Equation" r:id="rId5" imgW="228600" imgH="228600" progId="Equation.DSMT4">
                  <p:embed/>
                </p:oleObj>
              </mc:Choice>
              <mc:Fallback>
                <p:oleObj name="Equation" r:id="rId5" imgW="228600" imgH="228600" progId="Equation.DSMT4">
                  <p:embed/>
                  <p:pic>
                    <p:nvPicPr>
                      <p:cNvPr id="5" name="Object 4">
                        <a:extLst>
                          <a:ext uri="{FF2B5EF4-FFF2-40B4-BE49-F238E27FC236}">
                            <a16:creationId xmlns:a16="http://schemas.microsoft.com/office/drawing/2014/main" id="{696011B3-22A9-47EC-B4A7-DA063CCB0699}"/>
                          </a:ext>
                        </a:extLst>
                      </p:cNvPr>
                      <p:cNvPicPr/>
                      <p:nvPr/>
                    </p:nvPicPr>
                    <p:blipFill>
                      <a:blip r:embed="rId6"/>
                      <a:stretch>
                        <a:fillRect/>
                      </a:stretch>
                    </p:blipFill>
                    <p:spPr>
                      <a:xfrm>
                        <a:off x="6377987" y="1242196"/>
                        <a:ext cx="315153" cy="381874"/>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E4CD622-B6CB-4651-820E-C133FD875895}"/>
              </a:ext>
            </a:extLst>
          </p:cNvPr>
          <p:cNvGraphicFramePr>
            <a:graphicFrameLocks noChangeAspect="1"/>
          </p:cNvGraphicFramePr>
          <p:nvPr>
            <p:extLst>
              <p:ext uri="{D42A27DB-BD31-4B8C-83A1-F6EECF244321}">
                <p14:modId xmlns:p14="http://schemas.microsoft.com/office/powerpoint/2010/main" val="3182577784"/>
              </p:ext>
            </p:extLst>
          </p:nvPr>
        </p:nvGraphicFramePr>
        <p:xfrm>
          <a:off x="6928010" y="1258631"/>
          <a:ext cx="315153" cy="316349"/>
        </p:xfrm>
        <a:graphic>
          <a:graphicData uri="http://schemas.openxmlformats.org/presentationml/2006/ole">
            <mc:AlternateContent xmlns:mc="http://schemas.openxmlformats.org/markup-compatibility/2006">
              <mc:Choice xmlns:v="urn:schemas-microsoft-com:vml" Requires="v">
                <p:oleObj spid="_x0000_s13314" name="Equation" r:id="rId7" imgW="266400" imgH="228600" progId="Equation.DSMT4">
                  <p:embed/>
                </p:oleObj>
              </mc:Choice>
              <mc:Fallback>
                <p:oleObj name="Equation" r:id="rId7" imgW="266400" imgH="228600" progId="Equation.DSMT4">
                  <p:embed/>
                  <p:pic>
                    <p:nvPicPr>
                      <p:cNvPr id="6" name="Object 5">
                        <a:extLst>
                          <a:ext uri="{FF2B5EF4-FFF2-40B4-BE49-F238E27FC236}">
                            <a16:creationId xmlns:a16="http://schemas.microsoft.com/office/drawing/2014/main" id="{1E4CD622-B6CB-4651-820E-C133FD875895}"/>
                          </a:ext>
                        </a:extLst>
                      </p:cNvPr>
                      <p:cNvPicPr/>
                      <p:nvPr/>
                    </p:nvPicPr>
                    <p:blipFill>
                      <a:blip r:embed="rId8"/>
                      <a:stretch>
                        <a:fillRect/>
                      </a:stretch>
                    </p:blipFill>
                    <p:spPr>
                      <a:xfrm>
                        <a:off x="6928010" y="1258631"/>
                        <a:ext cx="315153" cy="316349"/>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9C0D05BE-E2B2-49D6-8FCB-3E1BF32987E7}"/>
              </a:ext>
            </a:extLst>
          </p:cNvPr>
          <p:cNvPicPr>
            <a:picLocks noChangeAspect="1"/>
          </p:cNvPicPr>
          <p:nvPr/>
        </p:nvPicPr>
        <p:blipFill>
          <a:blip r:embed="rId9"/>
          <a:stretch>
            <a:fillRect/>
          </a:stretch>
        </p:blipFill>
        <p:spPr>
          <a:xfrm>
            <a:off x="164343" y="664732"/>
            <a:ext cx="3570460" cy="3278994"/>
          </a:xfrm>
          <a:prstGeom prst="rect">
            <a:avLst/>
          </a:prstGeom>
        </p:spPr>
      </p:pic>
      <p:sp>
        <p:nvSpPr>
          <p:cNvPr id="7" name="TextBox 6">
            <a:extLst>
              <a:ext uri="{FF2B5EF4-FFF2-40B4-BE49-F238E27FC236}">
                <a16:creationId xmlns:a16="http://schemas.microsoft.com/office/drawing/2014/main" id="{BB36D260-2186-404B-B1DF-5D5A084C1100}"/>
              </a:ext>
            </a:extLst>
          </p:cNvPr>
          <p:cNvSpPr txBox="1"/>
          <p:nvPr/>
        </p:nvSpPr>
        <p:spPr>
          <a:xfrm>
            <a:off x="208487" y="4046636"/>
            <a:ext cx="6056581" cy="523220"/>
          </a:xfrm>
          <a:prstGeom prst="rect">
            <a:avLst/>
          </a:prstGeom>
          <a:noFill/>
        </p:spPr>
        <p:txBody>
          <a:bodyPr wrap="square" rtlCol="0">
            <a:spAutoFit/>
          </a:bodyPr>
          <a:lstStyle/>
          <a:p>
            <a:r>
              <a:rPr lang="en-US" b="1" u="sng" dirty="0"/>
              <a:t>Variation of Molar conductance with Concentration(       vs      graph ) for Strong and Weak Electrolyte </a:t>
            </a:r>
            <a:r>
              <a:rPr lang="en-US" b="1" dirty="0"/>
              <a:t>(Slope of the graph=- A)</a:t>
            </a:r>
            <a:endParaRPr lang="en-IN" b="1" dirty="0"/>
          </a:p>
        </p:txBody>
      </p:sp>
      <p:sp>
        <p:nvSpPr>
          <p:cNvPr id="9" name="TextBox 8">
            <a:extLst>
              <a:ext uri="{FF2B5EF4-FFF2-40B4-BE49-F238E27FC236}">
                <a16:creationId xmlns:a16="http://schemas.microsoft.com/office/drawing/2014/main" id="{53615307-EC23-440B-916A-CB691E369735}"/>
              </a:ext>
            </a:extLst>
          </p:cNvPr>
          <p:cNvSpPr txBox="1"/>
          <p:nvPr/>
        </p:nvSpPr>
        <p:spPr>
          <a:xfrm>
            <a:off x="481584" y="90057"/>
            <a:ext cx="8410956" cy="584775"/>
          </a:xfrm>
          <a:prstGeom prst="rect">
            <a:avLst/>
          </a:prstGeom>
          <a:noFill/>
        </p:spPr>
        <p:txBody>
          <a:bodyPr wrap="square">
            <a:spAutoFit/>
          </a:bodyPr>
          <a:lstStyle/>
          <a:p>
            <a:r>
              <a:rPr lang="en-US" sz="1600" b="1" u="sng" dirty="0">
                <a:solidFill>
                  <a:srgbClr val="FF0000"/>
                </a:solidFill>
                <a:latin typeface="+mn-lt"/>
              </a:rPr>
              <a:t>Variation of Molar conductance with Dilution for Strong and Weak Electrolyte and measurement of limiting molar conductance</a:t>
            </a:r>
            <a:endParaRPr lang="en-IN" sz="1600" b="1" u="sng" dirty="0">
              <a:solidFill>
                <a:srgbClr val="FF0000"/>
              </a:solidFill>
              <a:latin typeface="+mn-lt"/>
            </a:endParaRPr>
          </a:p>
        </p:txBody>
      </p:sp>
      <p:graphicFrame>
        <p:nvGraphicFramePr>
          <p:cNvPr id="8" name="Object 7">
            <a:extLst>
              <a:ext uri="{FF2B5EF4-FFF2-40B4-BE49-F238E27FC236}">
                <a16:creationId xmlns:a16="http://schemas.microsoft.com/office/drawing/2014/main" id="{2056936A-93CE-44BB-A1EB-512D0480E131}"/>
              </a:ext>
            </a:extLst>
          </p:cNvPr>
          <p:cNvGraphicFramePr>
            <a:graphicFrameLocks noChangeAspect="1"/>
          </p:cNvGraphicFramePr>
          <p:nvPr>
            <p:extLst>
              <p:ext uri="{D42A27DB-BD31-4B8C-83A1-F6EECF244321}">
                <p14:modId xmlns:p14="http://schemas.microsoft.com/office/powerpoint/2010/main" val="2743280459"/>
              </p:ext>
            </p:extLst>
          </p:nvPr>
        </p:nvGraphicFramePr>
        <p:xfrm>
          <a:off x="4657769" y="4054215"/>
          <a:ext cx="292894" cy="354710"/>
        </p:xfrm>
        <a:graphic>
          <a:graphicData uri="http://schemas.openxmlformats.org/presentationml/2006/ole">
            <mc:AlternateContent xmlns:mc="http://schemas.openxmlformats.org/markup-compatibility/2006">
              <mc:Choice xmlns:v="urn:schemas-microsoft-com:vml" Requires="v">
                <p:oleObj spid="_x0000_s13315" name="Equation" r:id="rId10" imgW="315574" imgH="382508" progId="Equation.DSMT4">
                  <p:embed/>
                </p:oleObj>
              </mc:Choice>
              <mc:Fallback>
                <p:oleObj name="Equation" r:id="rId10" imgW="315574" imgH="382508" progId="Equation.DSMT4">
                  <p:embed/>
                  <p:pic>
                    <p:nvPicPr>
                      <p:cNvPr id="8" name="Object 7">
                        <a:extLst>
                          <a:ext uri="{FF2B5EF4-FFF2-40B4-BE49-F238E27FC236}">
                            <a16:creationId xmlns:a16="http://schemas.microsoft.com/office/drawing/2014/main" id="{2056936A-93CE-44BB-A1EB-512D0480E131}"/>
                          </a:ext>
                        </a:extLst>
                      </p:cNvPr>
                      <p:cNvPicPr/>
                      <p:nvPr/>
                    </p:nvPicPr>
                    <p:blipFill>
                      <a:blip r:embed="rId11"/>
                      <a:stretch>
                        <a:fillRect/>
                      </a:stretch>
                    </p:blipFill>
                    <p:spPr>
                      <a:xfrm>
                        <a:off x="4657769" y="4054215"/>
                        <a:ext cx="292894" cy="35471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C21909E-583F-419E-8AEC-8809A0BC8C71}"/>
              </a:ext>
            </a:extLst>
          </p:cNvPr>
          <p:cNvGraphicFramePr>
            <a:graphicFrameLocks noChangeAspect="1"/>
          </p:cNvGraphicFramePr>
          <p:nvPr>
            <p:extLst>
              <p:ext uri="{D42A27DB-BD31-4B8C-83A1-F6EECF244321}">
                <p14:modId xmlns:p14="http://schemas.microsoft.com/office/powerpoint/2010/main" val="824215418"/>
              </p:ext>
            </p:extLst>
          </p:nvPr>
        </p:nvGraphicFramePr>
        <p:xfrm>
          <a:off x="5166582" y="4069170"/>
          <a:ext cx="292894" cy="263841"/>
        </p:xfrm>
        <a:graphic>
          <a:graphicData uri="http://schemas.openxmlformats.org/presentationml/2006/ole">
            <mc:AlternateContent xmlns:mc="http://schemas.openxmlformats.org/markup-compatibility/2006">
              <mc:Choice xmlns:v="urn:schemas-microsoft-com:vml" Requires="v">
                <p:oleObj spid="_x0000_s13316" name="Equation" r:id="rId12" imgW="315574" imgH="315452" progId="Equation.DSMT4">
                  <p:embed/>
                </p:oleObj>
              </mc:Choice>
              <mc:Fallback>
                <p:oleObj name="Equation" r:id="rId12" imgW="315574" imgH="315452" progId="Equation.DSMT4">
                  <p:embed/>
                  <p:pic>
                    <p:nvPicPr>
                      <p:cNvPr id="10" name="Object 9">
                        <a:extLst>
                          <a:ext uri="{FF2B5EF4-FFF2-40B4-BE49-F238E27FC236}">
                            <a16:creationId xmlns:a16="http://schemas.microsoft.com/office/drawing/2014/main" id="{FC21909E-583F-419E-8AEC-8809A0BC8C71}"/>
                          </a:ext>
                        </a:extLst>
                      </p:cNvPr>
                      <p:cNvPicPr/>
                      <p:nvPr/>
                    </p:nvPicPr>
                    <p:blipFill>
                      <a:blip r:embed="rId13"/>
                      <a:stretch>
                        <a:fillRect/>
                      </a:stretch>
                    </p:blipFill>
                    <p:spPr>
                      <a:xfrm>
                        <a:off x="5166582" y="4069170"/>
                        <a:ext cx="292894" cy="263841"/>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76;p16">
            <a:extLst>
              <a:ext uri="{FF2B5EF4-FFF2-40B4-BE49-F238E27FC236}">
                <a16:creationId xmlns:a16="http://schemas.microsoft.com/office/drawing/2014/main" id="{284CB102-862D-46B6-8C8E-CBD7CC709AF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C45D942-1737-4FB6-9F90-A5DB090D088D}"/>
              </a:ext>
            </a:extLst>
          </p:cNvPr>
          <p:cNvSpPr txBox="1"/>
          <p:nvPr/>
        </p:nvSpPr>
        <p:spPr>
          <a:xfrm>
            <a:off x="469727" y="538566"/>
            <a:ext cx="8457297" cy="5509200"/>
          </a:xfrm>
          <a:prstGeom prst="rect">
            <a:avLst/>
          </a:prstGeom>
          <a:noFill/>
        </p:spPr>
        <p:txBody>
          <a:bodyPr wrap="square" rtlCol="0">
            <a:spAutoFit/>
          </a:bodyPr>
          <a:lstStyle/>
          <a:p>
            <a:pPr marL="285750" indent="-285750">
              <a:buFont typeface="Wingdings" panose="05000000000000000000" pitchFamily="2" charset="2"/>
              <a:buChar char="Ø"/>
            </a:pPr>
            <a:r>
              <a:rPr lang="en-US" sz="1600" b="1" u="sng" dirty="0">
                <a:effectLst/>
                <a:latin typeface="+mn-lt"/>
                <a:ea typeface="Arial MT"/>
                <a:cs typeface="Arial MT"/>
              </a:rPr>
              <a:t>Kohlrausch’s</a:t>
            </a:r>
            <a:r>
              <a:rPr lang="en-US" sz="1600" b="1" u="sng" spc="-40" dirty="0">
                <a:effectLst/>
                <a:latin typeface="+mn-lt"/>
                <a:ea typeface="Arial MT"/>
                <a:cs typeface="Arial MT"/>
              </a:rPr>
              <a:t> </a:t>
            </a:r>
            <a:r>
              <a:rPr lang="en-US" sz="1600" b="1" u="sng" dirty="0">
                <a:effectLst/>
                <a:latin typeface="+mn-lt"/>
                <a:ea typeface="Arial MT"/>
                <a:cs typeface="Arial MT"/>
              </a:rPr>
              <a:t>law</a:t>
            </a:r>
            <a:r>
              <a:rPr lang="en-US" sz="1600" b="1" u="sng" spc="-35" dirty="0">
                <a:effectLst/>
                <a:latin typeface="+mn-lt"/>
                <a:ea typeface="Arial MT"/>
                <a:cs typeface="Arial MT"/>
              </a:rPr>
              <a:t> </a:t>
            </a:r>
            <a:r>
              <a:rPr lang="en-US" sz="1600" b="1" u="sng" dirty="0">
                <a:effectLst/>
                <a:latin typeface="+mn-lt"/>
                <a:ea typeface="Arial MT"/>
                <a:cs typeface="Arial MT"/>
              </a:rPr>
              <a:t>states</a:t>
            </a:r>
            <a:r>
              <a:rPr lang="en-US" sz="1600" b="1" u="sng" spc="-40" dirty="0">
                <a:effectLst/>
                <a:latin typeface="+mn-lt"/>
                <a:ea typeface="Arial MT"/>
                <a:cs typeface="Arial MT"/>
              </a:rPr>
              <a:t> </a:t>
            </a:r>
            <a:r>
              <a:rPr lang="en-US" sz="1600" b="1" u="sng" dirty="0">
                <a:effectLst/>
                <a:latin typeface="+mn-lt"/>
                <a:ea typeface="Arial MT"/>
                <a:cs typeface="Arial MT"/>
              </a:rPr>
              <a:t>that</a:t>
            </a:r>
            <a:r>
              <a:rPr lang="en-US" sz="1600" b="1" u="sng" spc="250" dirty="0">
                <a:effectLst/>
                <a:latin typeface="+mn-lt"/>
                <a:ea typeface="Arial MT"/>
                <a:cs typeface="Arial MT"/>
              </a:rPr>
              <a:t> </a:t>
            </a:r>
            <a:r>
              <a:rPr lang="en-US" sz="1600" b="1" u="sng" dirty="0">
                <a:effectLst/>
                <a:latin typeface="+mn-lt"/>
                <a:ea typeface="Arial MT"/>
                <a:cs typeface="Arial MT"/>
              </a:rPr>
              <a:t>‘The</a:t>
            </a:r>
            <a:r>
              <a:rPr lang="en-US" sz="1600" b="1" u="sng" spc="-35" dirty="0">
                <a:effectLst/>
                <a:latin typeface="+mn-lt"/>
                <a:ea typeface="Arial MT"/>
                <a:cs typeface="Arial MT"/>
              </a:rPr>
              <a:t> </a:t>
            </a:r>
            <a:r>
              <a:rPr lang="en-US" sz="1600" b="1" u="sng" dirty="0">
                <a:effectLst/>
                <a:latin typeface="+mn-lt"/>
                <a:ea typeface="Arial MT"/>
                <a:cs typeface="Arial MT"/>
              </a:rPr>
              <a:t>limiting</a:t>
            </a:r>
            <a:r>
              <a:rPr lang="en-US" sz="1600" b="1" u="sng" spc="-35" dirty="0">
                <a:effectLst/>
                <a:latin typeface="+mn-lt"/>
                <a:ea typeface="Arial MT"/>
                <a:cs typeface="Arial MT"/>
              </a:rPr>
              <a:t> </a:t>
            </a:r>
            <a:r>
              <a:rPr lang="en-US" sz="1600" b="1" u="sng" dirty="0">
                <a:effectLst/>
                <a:latin typeface="+mn-lt"/>
                <a:ea typeface="Arial MT"/>
                <a:cs typeface="Arial MT"/>
              </a:rPr>
              <a:t>molar</a:t>
            </a:r>
            <a:r>
              <a:rPr lang="en-US" sz="1600" b="1" u="sng" spc="-60" dirty="0">
                <a:effectLst/>
                <a:latin typeface="+mn-lt"/>
                <a:ea typeface="Arial MT"/>
                <a:cs typeface="Arial MT"/>
              </a:rPr>
              <a:t> </a:t>
            </a:r>
            <a:r>
              <a:rPr lang="en-US" sz="1600" b="1" u="sng" dirty="0">
                <a:effectLst/>
                <a:latin typeface="+mn-lt"/>
                <a:ea typeface="Arial MT"/>
                <a:cs typeface="Arial MT"/>
              </a:rPr>
              <a:t>conductance</a:t>
            </a:r>
            <a:r>
              <a:rPr lang="en-US" sz="1600" b="1" u="sng" spc="-35" dirty="0">
                <a:effectLst/>
                <a:latin typeface="+mn-lt"/>
                <a:ea typeface="Arial MT"/>
                <a:cs typeface="Arial MT"/>
              </a:rPr>
              <a:t> </a:t>
            </a:r>
            <a:r>
              <a:rPr lang="en-US" sz="1600" b="1" u="sng" dirty="0">
                <a:effectLst/>
                <a:latin typeface="+mn-lt"/>
                <a:ea typeface="Arial MT"/>
                <a:cs typeface="Arial MT"/>
              </a:rPr>
              <a:t>of</a:t>
            </a:r>
            <a:r>
              <a:rPr lang="en-US" sz="1600" b="1" u="sng" spc="-50" dirty="0">
                <a:effectLst/>
                <a:latin typeface="+mn-lt"/>
                <a:ea typeface="Arial MT"/>
                <a:cs typeface="Arial MT"/>
              </a:rPr>
              <a:t> </a:t>
            </a:r>
            <a:r>
              <a:rPr lang="en-US" sz="1600" b="1" u="sng" dirty="0">
                <a:effectLst/>
                <a:latin typeface="+mn-lt"/>
                <a:ea typeface="Arial MT"/>
                <a:cs typeface="Arial MT"/>
              </a:rPr>
              <a:t>an</a:t>
            </a:r>
            <a:r>
              <a:rPr lang="en-US" sz="1600" b="1" u="sng" spc="-35" dirty="0">
                <a:effectLst/>
                <a:latin typeface="+mn-lt"/>
                <a:ea typeface="Arial MT"/>
                <a:cs typeface="Arial MT"/>
              </a:rPr>
              <a:t> </a:t>
            </a:r>
            <a:r>
              <a:rPr lang="en-US" sz="1600" b="1" u="sng" dirty="0">
                <a:effectLst/>
                <a:latin typeface="+mn-lt"/>
                <a:ea typeface="Arial MT"/>
                <a:cs typeface="Arial MT"/>
              </a:rPr>
              <a:t>electrolyte</a:t>
            </a:r>
            <a:r>
              <a:rPr lang="en-US" sz="1600" b="1" u="sng" spc="-30" dirty="0">
                <a:effectLst/>
                <a:latin typeface="+mn-lt"/>
                <a:ea typeface="Arial MT"/>
                <a:cs typeface="Arial MT"/>
              </a:rPr>
              <a:t> </a:t>
            </a:r>
            <a:r>
              <a:rPr lang="en-US" sz="1600" b="1" u="sng" dirty="0">
                <a:effectLst/>
                <a:latin typeface="+mn-lt"/>
                <a:ea typeface="Arial MT"/>
                <a:cs typeface="Arial MT"/>
              </a:rPr>
              <a:t>is</a:t>
            </a:r>
            <a:r>
              <a:rPr lang="en-US" sz="1600" b="1" u="sng" spc="-35" dirty="0">
                <a:effectLst/>
                <a:latin typeface="+mn-lt"/>
                <a:ea typeface="Arial MT"/>
                <a:cs typeface="Arial MT"/>
              </a:rPr>
              <a:t> </a:t>
            </a:r>
            <a:r>
              <a:rPr lang="en-US" sz="1600" b="1" u="sng" dirty="0">
                <a:effectLst/>
                <a:latin typeface="+mn-lt"/>
                <a:ea typeface="Arial MT"/>
                <a:cs typeface="Arial MT"/>
              </a:rPr>
              <a:t>the</a:t>
            </a:r>
            <a:r>
              <a:rPr lang="en-US" sz="1600" b="1" u="sng" spc="-35" dirty="0">
                <a:effectLst/>
                <a:latin typeface="+mn-lt"/>
                <a:ea typeface="Arial MT"/>
                <a:cs typeface="Arial MT"/>
              </a:rPr>
              <a:t> </a:t>
            </a:r>
            <a:r>
              <a:rPr lang="en-US" sz="1600" b="1" u="sng" dirty="0">
                <a:effectLst/>
                <a:latin typeface="+mn-lt"/>
                <a:ea typeface="Arial MT"/>
                <a:cs typeface="Arial MT"/>
              </a:rPr>
              <a:t>sum</a:t>
            </a:r>
            <a:r>
              <a:rPr lang="en-US" sz="1600" b="1" u="sng" spc="-320" dirty="0">
                <a:effectLst/>
                <a:latin typeface="+mn-lt"/>
                <a:ea typeface="Arial MT"/>
                <a:cs typeface="Arial MT"/>
              </a:rPr>
              <a:t>    </a:t>
            </a:r>
            <a:r>
              <a:rPr lang="en-US" sz="1600" b="1" u="sng" dirty="0">
                <a:effectLst/>
                <a:latin typeface="+mn-lt"/>
                <a:ea typeface="Arial MT"/>
                <a:cs typeface="Arial MT"/>
              </a:rPr>
              <a:t>of</a:t>
            </a:r>
            <a:r>
              <a:rPr lang="en-US" sz="1600" b="1" u="sng" spc="-25" dirty="0">
                <a:effectLst/>
                <a:latin typeface="+mn-lt"/>
                <a:ea typeface="Arial MT"/>
                <a:cs typeface="Arial MT"/>
              </a:rPr>
              <a:t> </a:t>
            </a:r>
            <a:r>
              <a:rPr lang="en-US" sz="1600" b="1" u="sng" dirty="0">
                <a:effectLst/>
                <a:latin typeface="+mn-lt"/>
                <a:ea typeface="Arial MT"/>
                <a:cs typeface="Arial MT"/>
              </a:rPr>
              <a:t>individual</a:t>
            </a:r>
            <a:r>
              <a:rPr lang="en-US" sz="1600" b="1" u="sng" spc="-5" dirty="0">
                <a:effectLst/>
                <a:latin typeface="+mn-lt"/>
                <a:ea typeface="Arial MT"/>
                <a:cs typeface="Arial MT"/>
              </a:rPr>
              <a:t> </a:t>
            </a:r>
            <a:r>
              <a:rPr lang="en-US" sz="1600" b="1" u="sng" dirty="0">
                <a:effectLst/>
                <a:latin typeface="+mn-lt"/>
                <a:ea typeface="Arial MT"/>
                <a:cs typeface="Arial MT"/>
              </a:rPr>
              <a:t>contributions</a:t>
            </a:r>
            <a:r>
              <a:rPr lang="en-US" sz="1600" b="1" u="sng" spc="-15"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the</a:t>
            </a:r>
            <a:r>
              <a:rPr lang="en-US" sz="1600" b="1" u="sng" spc="5" dirty="0">
                <a:effectLst/>
                <a:latin typeface="+mn-lt"/>
                <a:ea typeface="Arial MT"/>
                <a:cs typeface="Arial MT"/>
              </a:rPr>
              <a:t> </a:t>
            </a:r>
            <a:r>
              <a:rPr lang="en-US" sz="1600" b="1" u="sng" dirty="0">
                <a:effectLst/>
                <a:latin typeface="+mn-lt"/>
                <a:ea typeface="Arial MT"/>
                <a:cs typeface="Arial MT"/>
              </a:rPr>
              <a:t>cation and</a:t>
            </a:r>
            <a:r>
              <a:rPr lang="en-US" sz="1600" b="1" u="sng" spc="-10" dirty="0">
                <a:effectLst/>
                <a:latin typeface="+mn-lt"/>
                <a:ea typeface="Arial MT"/>
                <a:cs typeface="Arial MT"/>
              </a:rPr>
              <a:t> </a:t>
            </a:r>
            <a:r>
              <a:rPr lang="en-US" sz="1600" b="1" u="sng" dirty="0">
                <a:effectLst/>
                <a:latin typeface="+mn-lt"/>
                <a:ea typeface="Arial MT"/>
                <a:cs typeface="Arial MT"/>
              </a:rPr>
              <a:t>anion of</a:t>
            </a:r>
            <a:r>
              <a:rPr lang="en-US" sz="1600" b="1" u="sng" spc="-20" dirty="0">
                <a:effectLst/>
                <a:latin typeface="+mn-lt"/>
                <a:ea typeface="Arial MT"/>
                <a:cs typeface="Arial MT"/>
              </a:rPr>
              <a:t> </a:t>
            </a:r>
            <a:r>
              <a:rPr lang="en-US" sz="1600" b="1" u="sng" dirty="0">
                <a:effectLst/>
                <a:latin typeface="+mn-lt"/>
                <a:ea typeface="Arial MT"/>
                <a:cs typeface="Arial MT"/>
              </a:rPr>
              <a:t>the</a:t>
            </a:r>
            <a:r>
              <a:rPr lang="en-US" sz="1600" b="1" u="sng" spc="-10" dirty="0">
                <a:effectLst/>
                <a:latin typeface="+mn-lt"/>
                <a:ea typeface="Arial MT"/>
                <a:cs typeface="Arial MT"/>
              </a:rPr>
              <a:t> </a:t>
            </a:r>
            <a:r>
              <a:rPr lang="en-US" sz="1600" b="1" u="sng" dirty="0">
                <a:effectLst/>
                <a:latin typeface="+mn-lt"/>
                <a:ea typeface="Arial MT"/>
                <a:cs typeface="Arial MT"/>
              </a:rPr>
              <a:t>electrolyte</a:t>
            </a:r>
            <a:r>
              <a:rPr lang="en-US" sz="1600" b="1" u="sng" spc="5" dirty="0">
                <a:effectLst/>
                <a:latin typeface="+mn-lt"/>
                <a:ea typeface="Arial MT"/>
                <a:cs typeface="Arial MT"/>
              </a:rPr>
              <a:t> </a:t>
            </a:r>
            <a:r>
              <a:rPr lang="en-US" sz="1600" b="1" u="sng" dirty="0">
                <a:effectLst/>
                <a:latin typeface="+mn-lt"/>
                <a:ea typeface="Arial MT"/>
                <a:cs typeface="Arial MT"/>
              </a:rPr>
              <a:t>at</a:t>
            </a:r>
            <a:r>
              <a:rPr lang="en-US" sz="1600" b="1" u="sng" spc="-25" dirty="0">
                <a:effectLst/>
                <a:latin typeface="+mn-lt"/>
                <a:ea typeface="Arial MT"/>
                <a:cs typeface="Arial MT"/>
              </a:rPr>
              <a:t> </a:t>
            </a:r>
            <a:r>
              <a:rPr lang="en-US" sz="1600" b="1" u="sng" dirty="0">
                <a:effectLst/>
                <a:latin typeface="+mn-lt"/>
                <a:ea typeface="Arial MT"/>
                <a:cs typeface="Arial MT"/>
              </a:rPr>
              <a:t>infinite</a:t>
            </a:r>
            <a:r>
              <a:rPr lang="en-US" sz="1600" b="1" u="sng" spc="-5" dirty="0">
                <a:effectLst/>
                <a:latin typeface="+mn-lt"/>
                <a:ea typeface="Arial MT"/>
                <a:cs typeface="Arial MT"/>
              </a:rPr>
              <a:t> </a:t>
            </a:r>
            <a:r>
              <a:rPr lang="en-US" sz="1600" b="1" u="sng" dirty="0">
                <a:effectLst/>
                <a:latin typeface="+mn-lt"/>
                <a:ea typeface="Arial MT"/>
                <a:cs typeface="Arial MT"/>
              </a:rPr>
              <a:t>dilution’.</a:t>
            </a: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r>
              <a:rPr lang="en-US" sz="1600" dirty="0">
                <a:latin typeface="+mn-lt"/>
              </a:rPr>
              <a:t> Where         = Limiting molar conductance of an electrolyte.</a:t>
            </a:r>
          </a:p>
          <a:p>
            <a:pPr marL="285750" indent="-285750">
              <a:buFont typeface="Wingdings" panose="05000000000000000000" pitchFamily="2" charset="2"/>
              <a:buChar char="Ø"/>
            </a:pPr>
            <a:endParaRPr lang="en-US" sz="1600" dirty="0">
              <a:latin typeface="+mn-lt"/>
            </a:endParaRPr>
          </a:p>
          <a:p>
            <a:r>
              <a:rPr lang="en-US" sz="1600" dirty="0">
                <a:latin typeface="+mn-lt"/>
              </a:rPr>
              <a:t>                      = Limiting molar conductance of cation.</a:t>
            </a:r>
          </a:p>
          <a:p>
            <a:r>
              <a:rPr lang="en-US" sz="1600" dirty="0">
                <a:latin typeface="+mn-lt"/>
              </a:rPr>
              <a:t>                       </a:t>
            </a:r>
          </a:p>
          <a:p>
            <a:r>
              <a:rPr lang="en-US" sz="1600" dirty="0">
                <a:latin typeface="+mn-lt"/>
              </a:rPr>
              <a:t>                       = Limiting molar conductance of Anion.                 </a:t>
            </a:r>
          </a:p>
          <a:p>
            <a:r>
              <a:rPr lang="en-US" sz="1600" dirty="0">
                <a:latin typeface="+mn-lt"/>
              </a:rPr>
              <a:t>                  </a:t>
            </a:r>
          </a:p>
          <a:p>
            <a:r>
              <a:rPr lang="en-US" sz="1600" dirty="0">
                <a:latin typeface="+mn-lt"/>
              </a:rPr>
              <a:t>                       = Number on cations as per the chemical formula of the electrolyte.</a:t>
            </a:r>
          </a:p>
          <a:p>
            <a:pPr marL="285750" indent="-285750">
              <a:buFont typeface="Wingdings" panose="05000000000000000000" pitchFamily="2" charset="2"/>
              <a:buChar char="Ø"/>
            </a:pPr>
            <a:endParaRPr lang="en-US" sz="1600" dirty="0">
              <a:latin typeface="+mn-lt"/>
            </a:endParaRPr>
          </a:p>
          <a:p>
            <a:r>
              <a:rPr lang="en-US" sz="1600" dirty="0">
                <a:latin typeface="+mn-lt"/>
              </a:rPr>
              <a:t>                        = Number on Anions as per the chemical formula of the electrolyte.</a:t>
            </a: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r>
              <a:rPr lang="en-US" sz="1600" dirty="0">
                <a:latin typeface="+mn-lt"/>
              </a:rPr>
              <a:t>For Example:</a:t>
            </a:r>
          </a:p>
          <a:p>
            <a:pPr marL="285750" indent="-285750">
              <a:buFont typeface="Wingdings" panose="05000000000000000000" pitchFamily="2" charset="2"/>
              <a:buChar char="Ø"/>
            </a:pPr>
            <a:endParaRPr lang="en-US" sz="1600" dirty="0">
              <a:latin typeface="+mn-lt"/>
            </a:endParaRPr>
          </a:p>
          <a:p>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IN" sz="1600" dirty="0">
              <a:latin typeface="+mn-lt"/>
            </a:endParaRPr>
          </a:p>
        </p:txBody>
      </p:sp>
      <p:graphicFrame>
        <p:nvGraphicFramePr>
          <p:cNvPr id="4" name="Object 3">
            <a:extLst>
              <a:ext uri="{FF2B5EF4-FFF2-40B4-BE49-F238E27FC236}">
                <a16:creationId xmlns:a16="http://schemas.microsoft.com/office/drawing/2014/main" id="{3B5A8D16-0AA5-4343-8008-1D0B1A457415}"/>
              </a:ext>
            </a:extLst>
          </p:cNvPr>
          <p:cNvGraphicFramePr>
            <a:graphicFrameLocks noChangeAspect="1"/>
          </p:cNvGraphicFramePr>
          <p:nvPr>
            <p:extLst>
              <p:ext uri="{D42A27DB-BD31-4B8C-83A1-F6EECF244321}">
                <p14:modId xmlns:p14="http://schemas.microsoft.com/office/powerpoint/2010/main" val="3471888884"/>
              </p:ext>
            </p:extLst>
          </p:nvPr>
        </p:nvGraphicFramePr>
        <p:xfrm>
          <a:off x="951290" y="1107951"/>
          <a:ext cx="2363787" cy="493712"/>
        </p:xfrm>
        <a:graphic>
          <a:graphicData uri="http://schemas.openxmlformats.org/presentationml/2006/ole">
            <mc:AlternateContent xmlns:mc="http://schemas.openxmlformats.org/markup-compatibility/2006">
              <mc:Choice xmlns:v="urn:schemas-microsoft-com:vml" Requires="v">
                <p:oleObj spid="_x0000_s14337" name="Equation" r:id="rId4" imgW="1155600" imgH="241200" progId="Equation.DSMT4">
                  <p:embed/>
                </p:oleObj>
              </mc:Choice>
              <mc:Fallback>
                <p:oleObj name="Equation" r:id="rId4" imgW="1155600" imgH="241200" progId="Equation.DSMT4">
                  <p:embed/>
                  <p:pic>
                    <p:nvPicPr>
                      <p:cNvPr id="4" name="Object 3">
                        <a:extLst>
                          <a:ext uri="{FF2B5EF4-FFF2-40B4-BE49-F238E27FC236}">
                            <a16:creationId xmlns:a16="http://schemas.microsoft.com/office/drawing/2014/main" id="{3B5A8D16-0AA5-4343-8008-1D0B1A457415}"/>
                          </a:ext>
                        </a:extLst>
                      </p:cNvPr>
                      <p:cNvPicPr/>
                      <p:nvPr/>
                    </p:nvPicPr>
                    <p:blipFill>
                      <a:blip r:embed="rId5"/>
                      <a:stretch>
                        <a:fillRect/>
                      </a:stretch>
                    </p:blipFill>
                    <p:spPr>
                      <a:xfrm>
                        <a:off x="951290" y="1107951"/>
                        <a:ext cx="2363787" cy="493712"/>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A2046A2-EC85-4B2E-83E9-D6A18EEBF307}"/>
              </a:ext>
            </a:extLst>
          </p:cNvPr>
          <p:cNvGraphicFramePr>
            <a:graphicFrameLocks noChangeAspect="1"/>
          </p:cNvGraphicFramePr>
          <p:nvPr>
            <p:extLst>
              <p:ext uri="{D42A27DB-BD31-4B8C-83A1-F6EECF244321}">
                <p14:modId xmlns:p14="http://schemas.microsoft.com/office/powerpoint/2010/main" val="2372815462"/>
              </p:ext>
            </p:extLst>
          </p:nvPr>
        </p:nvGraphicFramePr>
        <p:xfrm>
          <a:off x="1161812" y="1714134"/>
          <a:ext cx="422275" cy="444500"/>
        </p:xfrm>
        <a:graphic>
          <a:graphicData uri="http://schemas.openxmlformats.org/presentationml/2006/ole">
            <mc:AlternateContent xmlns:mc="http://schemas.openxmlformats.org/markup-compatibility/2006">
              <mc:Choice xmlns:v="urn:schemas-microsoft-com:vml" Requires="v">
                <p:oleObj spid="_x0000_s14338" name="Equation" r:id="rId6" imgW="228600" imgH="241200" progId="Equation.DSMT4">
                  <p:embed/>
                </p:oleObj>
              </mc:Choice>
              <mc:Fallback>
                <p:oleObj name="Equation" r:id="rId6" imgW="228600" imgH="241200" progId="Equation.DSMT4">
                  <p:embed/>
                  <p:pic>
                    <p:nvPicPr>
                      <p:cNvPr id="5" name="Object 4">
                        <a:extLst>
                          <a:ext uri="{FF2B5EF4-FFF2-40B4-BE49-F238E27FC236}">
                            <a16:creationId xmlns:a16="http://schemas.microsoft.com/office/drawing/2014/main" id="{8A2046A2-EC85-4B2E-83E9-D6A18EEBF307}"/>
                          </a:ext>
                        </a:extLst>
                      </p:cNvPr>
                      <p:cNvPicPr/>
                      <p:nvPr/>
                    </p:nvPicPr>
                    <p:blipFill>
                      <a:blip r:embed="rId7"/>
                      <a:stretch>
                        <a:fillRect/>
                      </a:stretch>
                    </p:blipFill>
                    <p:spPr>
                      <a:xfrm>
                        <a:off x="1161812" y="1714134"/>
                        <a:ext cx="422275" cy="4445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F33B9B9A-D14D-4118-AEAB-8429ACB56D95}"/>
              </a:ext>
            </a:extLst>
          </p:cNvPr>
          <p:cNvGraphicFramePr>
            <a:graphicFrameLocks noChangeAspect="1"/>
          </p:cNvGraphicFramePr>
          <p:nvPr>
            <p:extLst>
              <p:ext uri="{D42A27DB-BD31-4B8C-83A1-F6EECF244321}">
                <p14:modId xmlns:p14="http://schemas.microsoft.com/office/powerpoint/2010/main" val="910644794"/>
              </p:ext>
            </p:extLst>
          </p:nvPr>
        </p:nvGraphicFramePr>
        <p:xfrm>
          <a:off x="1191685" y="2209172"/>
          <a:ext cx="361407" cy="403925"/>
        </p:xfrm>
        <a:graphic>
          <a:graphicData uri="http://schemas.openxmlformats.org/presentationml/2006/ole">
            <mc:AlternateContent xmlns:mc="http://schemas.openxmlformats.org/markup-compatibility/2006">
              <mc:Choice xmlns:v="urn:schemas-microsoft-com:vml" Requires="v">
                <p:oleObj spid="_x0000_s14339" name="Equation" r:id="rId8" imgW="215640" imgH="241200" progId="Equation.DSMT4">
                  <p:embed/>
                </p:oleObj>
              </mc:Choice>
              <mc:Fallback>
                <p:oleObj name="Equation" r:id="rId8" imgW="215640" imgH="241200" progId="Equation.DSMT4">
                  <p:embed/>
                  <p:pic>
                    <p:nvPicPr>
                      <p:cNvPr id="6" name="Object 5">
                        <a:extLst>
                          <a:ext uri="{FF2B5EF4-FFF2-40B4-BE49-F238E27FC236}">
                            <a16:creationId xmlns:a16="http://schemas.microsoft.com/office/drawing/2014/main" id="{F33B9B9A-D14D-4118-AEAB-8429ACB56D95}"/>
                          </a:ext>
                        </a:extLst>
                      </p:cNvPr>
                      <p:cNvPicPr/>
                      <p:nvPr/>
                    </p:nvPicPr>
                    <p:blipFill>
                      <a:blip r:embed="rId9"/>
                      <a:stretch>
                        <a:fillRect/>
                      </a:stretch>
                    </p:blipFill>
                    <p:spPr>
                      <a:xfrm>
                        <a:off x="1191685" y="2209172"/>
                        <a:ext cx="361407" cy="4039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D578622-7885-4B3B-98C4-384AAB0059CC}"/>
              </a:ext>
            </a:extLst>
          </p:cNvPr>
          <p:cNvGraphicFramePr>
            <a:graphicFrameLocks noChangeAspect="1"/>
          </p:cNvGraphicFramePr>
          <p:nvPr>
            <p:extLst>
              <p:ext uri="{D42A27DB-BD31-4B8C-83A1-F6EECF244321}">
                <p14:modId xmlns:p14="http://schemas.microsoft.com/office/powerpoint/2010/main" val="1296972102"/>
              </p:ext>
            </p:extLst>
          </p:nvPr>
        </p:nvGraphicFramePr>
        <p:xfrm>
          <a:off x="1225846" y="2699971"/>
          <a:ext cx="361406" cy="403924"/>
        </p:xfrm>
        <a:graphic>
          <a:graphicData uri="http://schemas.openxmlformats.org/presentationml/2006/ole">
            <mc:AlternateContent xmlns:mc="http://schemas.openxmlformats.org/markup-compatibility/2006">
              <mc:Choice xmlns:v="urn:schemas-microsoft-com:vml" Requires="v">
                <p:oleObj spid="_x0000_s14340" name="Equation" r:id="rId10" imgW="215640" imgH="241200" progId="Equation.DSMT4">
                  <p:embed/>
                </p:oleObj>
              </mc:Choice>
              <mc:Fallback>
                <p:oleObj name="Equation" r:id="rId10" imgW="215640" imgH="241200" progId="Equation.DSMT4">
                  <p:embed/>
                  <p:pic>
                    <p:nvPicPr>
                      <p:cNvPr id="7" name="Object 6">
                        <a:extLst>
                          <a:ext uri="{FF2B5EF4-FFF2-40B4-BE49-F238E27FC236}">
                            <a16:creationId xmlns:a16="http://schemas.microsoft.com/office/drawing/2014/main" id="{0D578622-7885-4B3B-98C4-384AAB0059CC}"/>
                          </a:ext>
                        </a:extLst>
                      </p:cNvPr>
                      <p:cNvPicPr/>
                      <p:nvPr/>
                    </p:nvPicPr>
                    <p:blipFill>
                      <a:blip r:embed="rId11"/>
                      <a:stretch>
                        <a:fillRect/>
                      </a:stretch>
                    </p:blipFill>
                    <p:spPr>
                      <a:xfrm>
                        <a:off x="1225846" y="2699971"/>
                        <a:ext cx="361406" cy="403924"/>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173033F6-DFA7-4020-9321-2465F3A46B12}"/>
              </a:ext>
            </a:extLst>
          </p:cNvPr>
          <p:cNvGraphicFramePr>
            <a:graphicFrameLocks noChangeAspect="1"/>
          </p:cNvGraphicFramePr>
          <p:nvPr>
            <p:extLst>
              <p:ext uri="{D42A27DB-BD31-4B8C-83A1-F6EECF244321}">
                <p14:modId xmlns:p14="http://schemas.microsoft.com/office/powerpoint/2010/main" val="2631991496"/>
              </p:ext>
            </p:extLst>
          </p:nvPr>
        </p:nvGraphicFramePr>
        <p:xfrm>
          <a:off x="1234384" y="3095908"/>
          <a:ext cx="361405" cy="566347"/>
        </p:xfrm>
        <a:graphic>
          <a:graphicData uri="http://schemas.openxmlformats.org/presentationml/2006/ole">
            <mc:AlternateContent xmlns:mc="http://schemas.openxmlformats.org/markup-compatibility/2006">
              <mc:Choice xmlns:v="urn:schemas-microsoft-com:vml" Requires="v">
                <p:oleObj spid="_x0000_s14341" name="Equation" r:id="rId12" imgW="164880" imgH="228600" progId="Equation.DSMT4">
                  <p:embed/>
                </p:oleObj>
              </mc:Choice>
              <mc:Fallback>
                <p:oleObj name="Equation" r:id="rId12" imgW="164880" imgH="228600" progId="Equation.DSMT4">
                  <p:embed/>
                  <p:pic>
                    <p:nvPicPr>
                      <p:cNvPr id="8" name="Object 7">
                        <a:extLst>
                          <a:ext uri="{FF2B5EF4-FFF2-40B4-BE49-F238E27FC236}">
                            <a16:creationId xmlns:a16="http://schemas.microsoft.com/office/drawing/2014/main" id="{173033F6-DFA7-4020-9321-2465F3A46B12}"/>
                          </a:ext>
                        </a:extLst>
                      </p:cNvPr>
                      <p:cNvPicPr/>
                      <p:nvPr/>
                    </p:nvPicPr>
                    <p:blipFill>
                      <a:blip r:embed="rId13"/>
                      <a:stretch>
                        <a:fillRect/>
                      </a:stretch>
                    </p:blipFill>
                    <p:spPr>
                      <a:xfrm>
                        <a:off x="1234384" y="3095908"/>
                        <a:ext cx="361405" cy="56634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2A8A872-8D29-4F4C-947D-47A59BE926CF}"/>
              </a:ext>
            </a:extLst>
          </p:cNvPr>
          <p:cNvGraphicFramePr>
            <a:graphicFrameLocks noChangeAspect="1"/>
          </p:cNvGraphicFramePr>
          <p:nvPr>
            <p:extLst>
              <p:ext uri="{D42A27DB-BD31-4B8C-83A1-F6EECF244321}">
                <p14:modId xmlns:p14="http://schemas.microsoft.com/office/powerpoint/2010/main" val="3105858694"/>
              </p:ext>
            </p:extLst>
          </p:nvPr>
        </p:nvGraphicFramePr>
        <p:xfrm>
          <a:off x="1234384" y="3590822"/>
          <a:ext cx="361406" cy="566347"/>
        </p:xfrm>
        <a:graphic>
          <a:graphicData uri="http://schemas.openxmlformats.org/presentationml/2006/ole">
            <mc:AlternateContent xmlns:mc="http://schemas.openxmlformats.org/markup-compatibility/2006">
              <mc:Choice xmlns:v="urn:schemas-microsoft-com:vml" Requires="v">
                <p:oleObj spid="_x0000_s14342" name="Equation" r:id="rId14" imgW="164880" imgH="228600" progId="Equation.DSMT4">
                  <p:embed/>
                </p:oleObj>
              </mc:Choice>
              <mc:Fallback>
                <p:oleObj name="Equation" r:id="rId14" imgW="164880" imgH="228600" progId="Equation.DSMT4">
                  <p:embed/>
                  <p:pic>
                    <p:nvPicPr>
                      <p:cNvPr id="9" name="Object 8">
                        <a:extLst>
                          <a:ext uri="{FF2B5EF4-FFF2-40B4-BE49-F238E27FC236}">
                            <a16:creationId xmlns:a16="http://schemas.microsoft.com/office/drawing/2014/main" id="{62A8A872-8D29-4F4C-947D-47A59BE926CF}"/>
                          </a:ext>
                        </a:extLst>
                      </p:cNvPr>
                      <p:cNvPicPr/>
                      <p:nvPr/>
                    </p:nvPicPr>
                    <p:blipFill>
                      <a:blip r:embed="rId15"/>
                      <a:stretch>
                        <a:fillRect/>
                      </a:stretch>
                    </p:blipFill>
                    <p:spPr>
                      <a:xfrm>
                        <a:off x="1234384" y="3590822"/>
                        <a:ext cx="361406" cy="56634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68C771D-4E4E-434D-8388-8C9BDC7056E5}"/>
              </a:ext>
            </a:extLst>
          </p:cNvPr>
          <p:cNvGraphicFramePr>
            <a:graphicFrameLocks noChangeAspect="1"/>
          </p:cNvGraphicFramePr>
          <p:nvPr>
            <p:extLst>
              <p:ext uri="{D42A27DB-BD31-4B8C-83A1-F6EECF244321}">
                <p14:modId xmlns:p14="http://schemas.microsoft.com/office/powerpoint/2010/main" val="202108734"/>
              </p:ext>
            </p:extLst>
          </p:nvPr>
        </p:nvGraphicFramePr>
        <p:xfrm>
          <a:off x="2220922" y="4035549"/>
          <a:ext cx="2477453" cy="783789"/>
        </p:xfrm>
        <a:graphic>
          <a:graphicData uri="http://schemas.openxmlformats.org/presentationml/2006/ole">
            <mc:AlternateContent xmlns:mc="http://schemas.openxmlformats.org/markup-compatibility/2006">
              <mc:Choice xmlns:v="urn:schemas-microsoft-com:vml" Requires="v">
                <p:oleObj spid="_x0000_s14343" name="Equation" r:id="rId16" imgW="1790640" imgH="558720" progId="Equation.DSMT4">
                  <p:embed/>
                </p:oleObj>
              </mc:Choice>
              <mc:Fallback>
                <p:oleObj name="Equation" r:id="rId16" imgW="1790640" imgH="558720" progId="Equation.DSMT4">
                  <p:embed/>
                  <p:pic>
                    <p:nvPicPr>
                      <p:cNvPr id="10" name="Object 9">
                        <a:extLst>
                          <a:ext uri="{FF2B5EF4-FFF2-40B4-BE49-F238E27FC236}">
                            <a16:creationId xmlns:a16="http://schemas.microsoft.com/office/drawing/2014/main" id="{368C771D-4E4E-434D-8388-8C9BDC7056E5}"/>
                          </a:ext>
                        </a:extLst>
                      </p:cNvPr>
                      <p:cNvPicPr/>
                      <p:nvPr/>
                    </p:nvPicPr>
                    <p:blipFill>
                      <a:blip r:embed="rId17"/>
                      <a:stretch>
                        <a:fillRect/>
                      </a:stretch>
                    </p:blipFill>
                    <p:spPr>
                      <a:xfrm>
                        <a:off x="2220922" y="4035549"/>
                        <a:ext cx="2477453" cy="783789"/>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F43467D-3079-4ADE-AD30-E68347AB2B6A}"/>
              </a:ext>
            </a:extLst>
          </p:cNvPr>
          <p:cNvGraphicFramePr>
            <a:graphicFrameLocks noChangeAspect="1"/>
          </p:cNvGraphicFramePr>
          <p:nvPr>
            <p:extLst>
              <p:ext uri="{D42A27DB-BD31-4B8C-83A1-F6EECF244321}">
                <p14:modId xmlns:p14="http://schemas.microsoft.com/office/powerpoint/2010/main" val="1404710531"/>
              </p:ext>
            </p:extLst>
          </p:nvPr>
        </p:nvGraphicFramePr>
        <p:xfrm>
          <a:off x="4730229" y="4035549"/>
          <a:ext cx="3034971" cy="477746"/>
        </p:xfrm>
        <a:graphic>
          <a:graphicData uri="http://schemas.openxmlformats.org/presentationml/2006/ole">
            <mc:AlternateContent xmlns:mc="http://schemas.openxmlformats.org/markup-compatibility/2006">
              <mc:Choice xmlns:v="urn:schemas-microsoft-com:vml" Requires="v">
                <p:oleObj spid="_x0000_s14344" name="Equation" r:id="rId18" imgW="1854000" imgH="291960" progId="Equation.DSMT4">
                  <p:embed/>
                </p:oleObj>
              </mc:Choice>
              <mc:Fallback>
                <p:oleObj name="Equation" r:id="rId18" imgW="1854000" imgH="291960" progId="Equation.DSMT4">
                  <p:embed/>
                  <p:pic>
                    <p:nvPicPr>
                      <p:cNvPr id="11" name="Object 10">
                        <a:extLst>
                          <a:ext uri="{FF2B5EF4-FFF2-40B4-BE49-F238E27FC236}">
                            <a16:creationId xmlns:a16="http://schemas.microsoft.com/office/drawing/2014/main" id="{4F43467D-3079-4ADE-AD30-E68347AB2B6A}"/>
                          </a:ext>
                        </a:extLst>
                      </p:cNvPr>
                      <p:cNvPicPr/>
                      <p:nvPr/>
                    </p:nvPicPr>
                    <p:blipFill>
                      <a:blip r:embed="rId19"/>
                      <a:stretch>
                        <a:fillRect/>
                      </a:stretch>
                    </p:blipFill>
                    <p:spPr>
                      <a:xfrm>
                        <a:off x="4730229" y="4035549"/>
                        <a:ext cx="3034971" cy="477746"/>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C42221B1-9654-4ED0-8B78-FA3D67A26004}"/>
              </a:ext>
            </a:extLst>
          </p:cNvPr>
          <p:cNvSpPr txBox="1"/>
          <p:nvPr/>
        </p:nvSpPr>
        <p:spPr>
          <a:xfrm>
            <a:off x="2286000" y="230789"/>
            <a:ext cx="4572000" cy="400110"/>
          </a:xfrm>
          <a:prstGeom prst="rect">
            <a:avLst/>
          </a:prstGeom>
          <a:noFill/>
        </p:spPr>
        <p:txBody>
          <a:bodyPr wrap="square">
            <a:spAutoFit/>
          </a:bodyPr>
          <a:lstStyle/>
          <a:p>
            <a:pPr algn="ctr"/>
            <a:r>
              <a:rPr lang="en-US" sz="2000" b="1" u="sng" dirty="0">
                <a:solidFill>
                  <a:srgbClr val="FF0000"/>
                </a:solidFill>
                <a:effectLst/>
                <a:latin typeface="+mn-lt"/>
                <a:ea typeface="Arial MT"/>
                <a:cs typeface="Arial MT"/>
              </a:rPr>
              <a:t>Kohlrausch’s</a:t>
            </a:r>
            <a:r>
              <a:rPr lang="en-US" sz="2000" b="1" u="sng" spc="-40" dirty="0">
                <a:solidFill>
                  <a:srgbClr val="FF0000"/>
                </a:solidFill>
                <a:effectLst/>
                <a:latin typeface="+mn-lt"/>
                <a:ea typeface="Arial MT"/>
                <a:cs typeface="Arial MT"/>
              </a:rPr>
              <a:t> </a:t>
            </a:r>
            <a:r>
              <a:rPr lang="en-US" sz="2000" b="1" u="sng" dirty="0">
                <a:solidFill>
                  <a:srgbClr val="FF0000"/>
                </a:solidFill>
                <a:effectLst/>
                <a:latin typeface="+mn-lt"/>
                <a:ea typeface="Arial MT"/>
                <a:cs typeface="Arial MT"/>
              </a:rPr>
              <a:t>law</a:t>
            </a:r>
            <a:r>
              <a:rPr lang="en-US" sz="2000" b="1" u="sng" spc="-35" dirty="0">
                <a:solidFill>
                  <a:srgbClr val="FF0000"/>
                </a:solidFill>
                <a:effectLst/>
                <a:latin typeface="+mn-lt"/>
                <a:ea typeface="Arial MT"/>
                <a:cs typeface="Arial MT"/>
              </a:rPr>
              <a:t> </a:t>
            </a:r>
            <a:endParaRPr lang="en-IN" sz="2000" b="1" u="sng" dirty="0">
              <a:solidFill>
                <a:srgbClr val="FF0000"/>
              </a:solidFill>
            </a:endParaRPr>
          </a:p>
        </p:txBody>
      </p:sp>
    </p:spTree>
    <p:extLst>
      <p:ext uri="{BB962C8B-B14F-4D97-AF65-F5344CB8AC3E}">
        <p14:creationId xmlns:p14="http://schemas.microsoft.com/office/powerpoint/2010/main" val="379045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76;p16">
            <a:extLst>
              <a:ext uri="{FF2B5EF4-FFF2-40B4-BE49-F238E27FC236}">
                <a16:creationId xmlns:a16="http://schemas.microsoft.com/office/drawing/2014/main" id="{284CB102-862D-46B6-8C8E-CBD7CC709AF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454F8D4-ECE8-45AC-AC58-98AACBD804E9}"/>
              </a:ext>
            </a:extLst>
          </p:cNvPr>
          <p:cNvSpPr txBox="1"/>
          <p:nvPr/>
        </p:nvSpPr>
        <p:spPr>
          <a:xfrm>
            <a:off x="364211" y="395489"/>
            <a:ext cx="8051370" cy="6093976"/>
          </a:xfrm>
          <a:prstGeom prst="rect">
            <a:avLst/>
          </a:prstGeom>
          <a:noFill/>
        </p:spPr>
        <p:txBody>
          <a:bodyPr wrap="square">
            <a:spAutoFit/>
          </a:bodyPr>
          <a:lstStyle/>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r>
              <a:rPr lang="en-US" sz="1400" b="1" u="none" strike="noStrike" spc="-10" dirty="0">
                <a:effectLst/>
                <a:uFill>
                  <a:solidFill>
                    <a:srgbClr val="000000"/>
                  </a:solidFill>
                </a:uFill>
                <a:latin typeface="Arial" panose="020B0604020202020204" pitchFamily="34" charset="0"/>
                <a:ea typeface="Arial" panose="020B0604020202020204" pitchFamily="34" charset="0"/>
              </a:rPr>
              <a:t>Calculation</a:t>
            </a:r>
            <a:r>
              <a:rPr lang="en-US" sz="1400" b="1" u="none" strike="noStrike" spc="-35" dirty="0">
                <a:effectLst/>
                <a:uFill>
                  <a:solidFill>
                    <a:srgbClr val="000000"/>
                  </a:solidFill>
                </a:uFill>
                <a:latin typeface="Arial" panose="020B0604020202020204" pitchFamily="34" charset="0"/>
                <a:ea typeface="Arial" panose="020B0604020202020204" pitchFamily="34" charset="0"/>
              </a:rPr>
              <a:t> </a:t>
            </a:r>
            <a:r>
              <a:rPr lang="en-US" sz="1400" b="1" u="none" strike="noStrike" spc="-10" dirty="0">
                <a:effectLst/>
                <a:uFill>
                  <a:solidFill>
                    <a:srgbClr val="000000"/>
                  </a:solidFill>
                </a:uFill>
                <a:latin typeface="Arial" panose="020B0604020202020204" pitchFamily="34" charset="0"/>
                <a:ea typeface="Arial" panose="020B0604020202020204" pitchFamily="34" charset="0"/>
              </a:rPr>
              <a:t>of limiting molar</a:t>
            </a:r>
            <a:r>
              <a:rPr lang="en-US" sz="1400" b="1" u="none" strike="noStrike" spc="-20" dirty="0">
                <a:effectLst/>
                <a:uFill>
                  <a:solidFill>
                    <a:srgbClr val="000000"/>
                  </a:solidFill>
                </a:uFill>
                <a:latin typeface="Arial" panose="020B0604020202020204" pitchFamily="34" charset="0"/>
                <a:ea typeface="Arial" panose="020B0604020202020204" pitchFamily="34" charset="0"/>
              </a:rPr>
              <a:t> </a:t>
            </a:r>
            <a:r>
              <a:rPr lang="en-US" sz="1400" b="1" u="none" strike="noStrike" spc="-10" dirty="0">
                <a:effectLst/>
                <a:uFill>
                  <a:solidFill>
                    <a:srgbClr val="000000"/>
                  </a:solidFill>
                </a:uFill>
                <a:latin typeface="Arial" panose="020B0604020202020204" pitchFamily="34" charset="0"/>
                <a:ea typeface="Arial" panose="020B0604020202020204" pitchFamily="34" charset="0"/>
              </a:rPr>
              <a:t>conductance</a:t>
            </a:r>
            <a:r>
              <a:rPr lang="en-US" sz="1400" b="1" u="none" strike="noStrike" spc="-15" dirty="0">
                <a:effectLst/>
                <a:uFill>
                  <a:solidFill>
                    <a:srgbClr val="000000"/>
                  </a:solidFill>
                </a:uFill>
                <a:latin typeface="Arial" panose="020B0604020202020204" pitchFamily="34" charset="0"/>
                <a:ea typeface="Arial" panose="020B0604020202020204" pitchFamily="34" charset="0"/>
              </a:rPr>
              <a:t> </a:t>
            </a:r>
            <a:r>
              <a:rPr lang="en-US" sz="1400" b="1" u="none" strike="noStrike" spc="-10" dirty="0">
                <a:effectLst/>
                <a:uFill>
                  <a:solidFill>
                    <a:srgbClr val="000000"/>
                  </a:solidFill>
                </a:uFill>
                <a:latin typeface="Arial" panose="020B0604020202020204" pitchFamily="34" charset="0"/>
                <a:ea typeface="Arial" panose="020B0604020202020204" pitchFamily="34" charset="0"/>
              </a:rPr>
              <a:t>for</a:t>
            </a:r>
            <a:r>
              <a:rPr lang="en-US" sz="1400" b="1" u="none" strike="noStrike" spc="-20" dirty="0">
                <a:effectLst/>
                <a:uFill>
                  <a:solidFill>
                    <a:srgbClr val="000000"/>
                  </a:solidFill>
                </a:uFill>
                <a:latin typeface="Arial" panose="020B0604020202020204" pitchFamily="34" charset="0"/>
                <a:ea typeface="Arial" panose="020B0604020202020204" pitchFamily="34" charset="0"/>
              </a:rPr>
              <a:t> </a:t>
            </a:r>
            <a:r>
              <a:rPr lang="en-US" sz="1400" b="1" u="none" strike="noStrike" spc="-10" dirty="0">
                <a:effectLst/>
                <a:uFill>
                  <a:solidFill>
                    <a:srgbClr val="000000"/>
                  </a:solidFill>
                </a:uFill>
                <a:latin typeface="Arial" panose="020B0604020202020204" pitchFamily="34" charset="0"/>
                <a:ea typeface="Arial" panose="020B0604020202020204" pitchFamily="34" charset="0"/>
              </a:rPr>
              <a:t>weak</a:t>
            </a:r>
            <a:r>
              <a:rPr lang="en-US" sz="1400" b="1" u="none" strike="noStrike" spc="-20" dirty="0">
                <a:effectLst/>
                <a:uFill>
                  <a:solidFill>
                    <a:srgbClr val="000000"/>
                  </a:solidFill>
                </a:uFill>
                <a:latin typeface="Arial" panose="020B0604020202020204" pitchFamily="34" charset="0"/>
                <a:ea typeface="Arial" panose="020B0604020202020204" pitchFamily="34" charset="0"/>
              </a:rPr>
              <a:t> </a:t>
            </a:r>
            <a:r>
              <a:rPr lang="en-US" sz="1400" b="1" u="none" strike="noStrike" spc="-10" dirty="0">
                <a:effectLst/>
                <a:uFill>
                  <a:solidFill>
                    <a:srgbClr val="000000"/>
                  </a:solidFill>
                </a:uFill>
                <a:latin typeface="Arial" panose="020B0604020202020204" pitchFamily="34" charset="0"/>
                <a:ea typeface="Arial" panose="020B0604020202020204" pitchFamily="34" charset="0"/>
              </a:rPr>
              <a:t>electrolyte: </a:t>
            </a:r>
            <a:r>
              <a:rPr lang="en-US" sz="1600" dirty="0">
                <a:effectLst/>
                <a:latin typeface="+mn-lt"/>
                <a:ea typeface="Arial MT"/>
                <a:cs typeface="Arial MT"/>
              </a:rPr>
              <a:t>The</a:t>
            </a:r>
            <a:r>
              <a:rPr lang="en-US" sz="1600" spc="120" dirty="0">
                <a:effectLst/>
                <a:latin typeface="+mn-lt"/>
                <a:ea typeface="Arial MT"/>
                <a:cs typeface="Arial MT"/>
              </a:rPr>
              <a:t> </a:t>
            </a:r>
            <a:r>
              <a:rPr lang="en-US" sz="1600" dirty="0">
                <a:effectLst/>
                <a:latin typeface="+mn-lt"/>
                <a:ea typeface="Arial MT"/>
                <a:cs typeface="Arial MT"/>
              </a:rPr>
              <a:t>molar</a:t>
            </a:r>
            <a:r>
              <a:rPr lang="en-US" sz="1600" spc="115" dirty="0">
                <a:effectLst/>
                <a:latin typeface="+mn-lt"/>
                <a:ea typeface="Arial MT"/>
                <a:cs typeface="Arial MT"/>
              </a:rPr>
              <a:t> </a:t>
            </a:r>
            <a:r>
              <a:rPr lang="en-US" sz="1600" dirty="0">
                <a:effectLst/>
                <a:latin typeface="+mn-lt"/>
                <a:ea typeface="Arial MT"/>
                <a:cs typeface="Arial MT"/>
              </a:rPr>
              <a:t>conductance</a:t>
            </a:r>
            <a:r>
              <a:rPr lang="en-US" sz="1600" spc="120" dirty="0">
                <a:effectLst/>
                <a:latin typeface="+mn-lt"/>
                <a:ea typeface="Arial MT"/>
                <a:cs typeface="Arial MT"/>
              </a:rPr>
              <a:t> </a:t>
            </a:r>
            <a:r>
              <a:rPr lang="en-US" sz="1600" dirty="0">
                <a:effectLst/>
                <a:latin typeface="+mn-lt"/>
                <a:ea typeface="Arial MT"/>
                <a:cs typeface="Arial MT"/>
              </a:rPr>
              <a:t>of</a:t>
            </a:r>
            <a:r>
              <a:rPr lang="en-US" sz="1600" spc="105" dirty="0">
                <a:effectLst/>
                <a:latin typeface="+mn-lt"/>
                <a:ea typeface="Arial MT"/>
                <a:cs typeface="Arial MT"/>
              </a:rPr>
              <a:t> </a:t>
            </a:r>
            <a:r>
              <a:rPr lang="en-US" sz="1600" dirty="0">
                <a:effectLst/>
                <a:latin typeface="+mn-lt"/>
                <a:ea typeface="Arial MT"/>
                <a:cs typeface="Arial MT"/>
              </a:rPr>
              <a:t>weak</a:t>
            </a:r>
            <a:r>
              <a:rPr lang="en-US" sz="1600" spc="115" dirty="0">
                <a:effectLst/>
                <a:latin typeface="+mn-lt"/>
                <a:ea typeface="Arial MT"/>
                <a:cs typeface="Arial MT"/>
              </a:rPr>
              <a:t> </a:t>
            </a:r>
            <a:r>
              <a:rPr lang="en-US" sz="1600" dirty="0">
                <a:effectLst/>
                <a:latin typeface="+mn-lt"/>
                <a:ea typeface="Arial MT"/>
                <a:cs typeface="Arial MT"/>
              </a:rPr>
              <a:t>electrolyte</a:t>
            </a:r>
            <a:r>
              <a:rPr lang="en-US" sz="1600" spc="120" dirty="0">
                <a:effectLst/>
                <a:latin typeface="+mn-lt"/>
                <a:ea typeface="Arial MT"/>
                <a:cs typeface="Arial MT"/>
              </a:rPr>
              <a:t> </a:t>
            </a:r>
            <a:r>
              <a:rPr lang="en-US" sz="1600" dirty="0">
                <a:effectLst/>
                <a:latin typeface="+mn-lt"/>
                <a:ea typeface="Arial MT"/>
                <a:cs typeface="Arial MT"/>
              </a:rPr>
              <a:t>at</a:t>
            </a:r>
            <a:r>
              <a:rPr lang="en-US" sz="1600" spc="105" dirty="0">
                <a:effectLst/>
                <a:latin typeface="+mn-lt"/>
                <a:ea typeface="Arial MT"/>
                <a:cs typeface="Arial MT"/>
              </a:rPr>
              <a:t> </a:t>
            </a:r>
            <a:r>
              <a:rPr lang="en-US" sz="1600" dirty="0">
                <a:effectLst/>
                <a:latin typeface="+mn-lt"/>
                <a:ea typeface="Arial MT"/>
                <a:cs typeface="Arial MT"/>
              </a:rPr>
              <a:t>infinite</a:t>
            </a:r>
            <a:r>
              <a:rPr lang="en-US" sz="1600" spc="120" dirty="0">
                <a:effectLst/>
                <a:latin typeface="+mn-lt"/>
                <a:ea typeface="Arial MT"/>
                <a:cs typeface="Arial MT"/>
              </a:rPr>
              <a:t> </a:t>
            </a:r>
            <a:r>
              <a:rPr lang="en-US" sz="1600" dirty="0">
                <a:effectLst/>
                <a:latin typeface="+mn-lt"/>
                <a:ea typeface="Arial MT"/>
                <a:cs typeface="Arial MT"/>
              </a:rPr>
              <a:t>dilution</a:t>
            </a:r>
            <a:r>
              <a:rPr lang="en-US" sz="1600" spc="120" dirty="0">
                <a:effectLst/>
                <a:latin typeface="+mn-lt"/>
                <a:ea typeface="Arial MT"/>
                <a:cs typeface="Arial MT"/>
              </a:rPr>
              <a:t> </a:t>
            </a:r>
            <a:r>
              <a:rPr lang="en-US" sz="1600" dirty="0">
                <a:effectLst/>
                <a:latin typeface="+mn-lt"/>
                <a:ea typeface="Arial MT"/>
                <a:cs typeface="Arial MT"/>
              </a:rPr>
              <a:t>can’t</a:t>
            </a:r>
            <a:r>
              <a:rPr lang="en-US" sz="1600" spc="105" dirty="0">
                <a:effectLst/>
                <a:latin typeface="+mn-lt"/>
                <a:ea typeface="Arial MT"/>
                <a:cs typeface="Arial MT"/>
              </a:rPr>
              <a:t> </a:t>
            </a:r>
            <a:r>
              <a:rPr lang="en-US" sz="1600" dirty="0">
                <a:effectLst/>
                <a:latin typeface="+mn-lt"/>
                <a:ea typeface="Arial MT"/>
                <a:cs typeface="Arial MT"/>
              </a:rPr>
              <a:t>be</a:t>
            </a:r>
            <a:r>
              <a:rPr lang="en-US" sz="1600" spc="120" dirty="0">
                <a:effectLst/>
                <a:latin typeface="+mn-lt"/>
                <a:ea typeface="Arial MT"/>
                <a:cs typeface="Arial MT"/>
              </a:rPr>
              <a:t> </a:t>
            </a:r>
            <a:r>
              <a:rPr lang="en-US" sz="1600" dirty="0">
                <a:effectLst/>
                <a:latin typeface="+mn-lt"/>
                <a:ea typeface="Arial MT"/>
                <a:cs typeface="Arial MT"/>
              </a:rPr>
              <a:t>obtained</a:t>
            </a:r>
            <a:r>
              <a:rPr lang="en-US" sz="1600" spc="-320" dirty="0">
                <a:effectLst/>
                <a:latin typeface="+mn-lt"/>
                <a:ea typeface="Arial MT"/>
                <a:cs typeface="Arial MT"/>
              </a:rPr>
              <a:t>        </a:t>
            </a:r>
            <a:r>
              <a:rPr lang="en-US" sz="1600" dirty="0">
                <a:effectLst/>
                <a:latin typeface="+mn-lt"/>
                <a:ea typeface="Arial MT"/>
                <a:cs typeface="Arial MT"/>
              </a:rPr>
              <a:t>experimentally.</a:t>
            </a:r>
            <a:r>
              <a:rPr lang="en-US" sz="1600" spc="-20" dirty="0">
                <a:effectLst/>
                <a:latin typeface="+mn-lt"/>
                <a:ea typeface="Arial MT"/>
                <a:cs typeface="Arial MT"/>
              </a:rPr>
              <a:t> </a:t>
            </a:r>
            <a:r>
              <a:rPr lang="en-US" sz="1600" dirty="0">
                <a:effectLst/>
                <a:latin typeface="+mn-lt"/>
                <a:ea typeface="Arial MT"/>
                <a:cs typeface="Arial MT"/>
              </a:rPr>
              <a:t>It</a:t>
            </a:r>
            <a:r>
              <a:rPr lang="en-US" sz="1600" spc="-20" dirty="0">
                <a:effectLst/>
                <a:latin typeface="+mn-lt"/>
                <a:ea typeface="Arial MT"/>
                <a:cs typeface="Arial MT"/>
              </a:rPr>
              <a:t> </a:t>
            </a:r>
            <a:r>
              <a:rPr lang="en-US" sz="1600" dirty="0">
                <a:effectLst/>
                <a:latin typeface="+mn-lt"/>
                <a:ea typeface="Arial MT"/>
                <a:cs typeface="Arial MT"/>
              </a:rPr>
              <a:t>can</a:t>
            </a:r>
            <a:r>
              <a:rPr lang="en-US" sz="1600" spc="-5" dirty="0">
                <a:effectLst/>
                <a:latin typeface="+mn-lt"/>
                <a:ea typeface="Arial MT"/>
                <a:cs typeface="Arial MT"/>
              </a:rPr>
              <a:t> </a:t>
            </a:r>
            <a:r>
              <a:rPr lang="en-US" sz="1600" dirty="0">
                <a:effectLst/>
                <a:latin typeface="+mn-lt"/>
                <a:ea typeface="Arial MT"/>
                <a:cs typeface="Arial MT"/>
              </a:rPr>
              <a:t>be</a:t>
            </a:r>
            <a:r>
              <a:rPr lang="en-US" sz="1600" spc="-5" dirty="0">
                <a:effectLst/>
                <a:latin typeface="+mn-lt"/>
                <a:ea typeface="Arial MT"/>
                <a:cs typeface="Arial MT"/>
              </a:rPr>
              <a:t> </a:t>
            </a:r>
            <a:r>
              <a:rPr lang="en-US" sz="1600" dirty="0">
                <a:effectLst/>
                <a:latin typeface="+mn-lt"/>
                <a:ea typeface="Arial MT"/>
                <a:cs typeface="Arial MT"/>
              </a:rPr>
              <a:t>obtained</a:t>
            </a:r>
            <a:r>
              <a:rPr lang="en-US" sz="1600" spc="-5" dirty="0">
                <a:effectLst/>
                <a:latin typeface="+mn-lt"/>
                <a:ea typeface="Arial MT"/>
                <a:cs typeface="Arial MT"/>
              </a:rPr>
              <a:t> </a:t>
            </a:r>
            <a:r>
              <a:rPr lang="en-US" sz="1600" dirty="0">
                <a:effectLst/>
                <a:latin typeface="+mn-lt"/>
                <a:ea typeface="Arial MT"/>
                <a:cs typeface="Arial MT"/>
              </a:rPr>
              <a:t>indirectly</a:t>
            </a:r>
            <a:r>
              <a:rPr lang="en-US" sz="1600" spc="-10" dirty="0">
                <a:effectLst/>
                <a:latin typeface="+mn-lt"/>
                <a:ea typeface="Arial MT"/>
                <a:cs typeface="Arial MT"/>
              </a:rPr>
              <a:t> </a:t>
            </a:r>
            <a:r>
              <a:rPr lang="en-US" sz="1600" dirty="0">
                <a:effectLst/>
                <a:latin typeface="+mn-lt"/>
                <a:ea typeface="Arial MT"/>
                <a:cs typeface="Arial MT"/>
              </a:rPr>
              <a:t>by</a:t>
            </a:r>
            <a:r>
              <a:rPr lang="en-US" sz="1600" spc="-35" dirty="0">
                <a:effectLst/>
                <a:latin typeface="+mn-lt"/>
                <a:ea typeface="Arial MT"/>
                <a:cs typeface="Arial MT"/>
              </a:rPr>
              <a:t> </a:t>
            </a:r>
            <a:r>
              <a:rPr lang="en-US" sz="1600" dirty="0">
                <a:effectLst/>
                <a:latin typeface="+mn-lt"/>
                <a:ea typeface="Arial MT"/>
                <a:cs typeface="Arial MT"/>
              </a:rPr>
              <a:t>applying</a:t>
            </a:r>
            <a:r>
              <a:rPr lang="en-US" sz="1600" spc="-5" dirty="0">
                <a:effectLst/>
                <a:latin typeface="+mn-lt"/>
                <a:ea typeface="Arial MT"/>
                <a:cs typeface="Arial MT"/>
              </a:rPr>
              <a:t> </a:t>
            </a:r>
            <a:r>
              <a:rPr lang="en-US" sz="1600" dirty="0">
                <a:effectLst/>
                <a:latin typeface="+mn-lt"/>
                <a:ea typeface="Arial MT"/>
                <a:cs typeface="Arial MT"/>
              </a:rPr>
              <a:t>Kohlrausch’s</a:t>
            </a:r>
            <a:r>
              <a:rPr lang="en-US" sz="1600" spc="-10" dirty="0">
                <a:effectLst/>
                <a:latin typeface="+mn-lt"/>
                <a:ea typeface="Arial MT"/>
                <a:cs typeface="Arial MT"/>
              </a:rPr>
              <a:t> </a:t>
            </a:r>
            <a:r>
              <a:rPr lang="en-US" sz="1600" dirty="0">
                <a:effectLst/>
                <a:latin typeface="+mn-lt"/>
                <a:ea typeface="Arial MT"/>
                <a:cs typeface="Arial MT"/>
              </a:rPr>
              <a:t>Law:</a:t>
            </a:r>
          </a:p>
          <a:p>
            <a:pPr lvl="0">
              <a:spcBef>
                <a:spcPts val="500"/>
              </a:spcBef>
              <a:spcAft>
                <a:spcPts val="0"/>
              </a:spcAft>
              <a:buSzPts val="1200"/>
              <a:tabLst>
                <a:tab pos="1498600" algn="l"/>
                <a:tab pos="1499235" algn="l"/>
              </a:tabLst>
            </a:pPr>
            <a:r>
              <a:rPr lang="en-US" sz="1600" dirty="0">
                <a:latin typeface="+mn-lt"/>
                <a:ea typeface="Arial MT"/>
                <a:cs typeface="Arial MT"/>
              </a:rPr>
              <a:t>For example :molar conductance of CH</a:t>
            </a:r>
            <a:r>
              <a:rPr lang="en-US" sz="1600" baseline="-25000" dirty="0">
                <a:latin typeface="+mn-lt"/>
                <a:ea typeface="Arial MT"/>
                <a:cs typeface="Arial MT"/>
              </a:rPr>
              <a:t>3</a:t>
            </a:r>
            <a:r>
              <a:rPr lang="en-US" sz="1600" dirty="0">
                <a:latin typeface="+mn-lt"/>
                <a:ea typeface="Arial MT"/>
                <a:cs typeface="Arial MT"/>
              </a:rPr>
              <a:t>COOH can be determined in the following way;</a:t>
            </a:r>
          </a:p>
          <a:p>
            <a:pPr lvl="0">
              <a:spcBef>
                <a:spcPts val="500"/>
              </a:spcBef>
              <a:spcAft>
                <a:spcPts val="0"/>
              </a:spcAft>
              <a:buSzPts val="1200"/>
              <a:tabLst>
                <a:tab pos="1498600" algn="l"/>
                <a:tab pos="1499235" algn="l"/>
              </a:tabLst>
            </a:pPr>
            <a:r>
              <a:rPr lang="en-US" dirty="0">
                <a:latin typeface="Arial MT"/>
                <a:ea typeface="Arial MT"/>
                <a:cs typeface="Arial MT"/>
              </a:rPr>
              <a:t>                      </a:t>
            </a: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sz="1400" dirty="0">
              <a:effectLst/>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dirty="0">
              <a:latin typeface="Arial MT"/>
              <a:ea typeface="Arial MT"/>
              <a:cs typeface="Arial MT"/>
            </a:endParaRPr>
          </a:p>
          <a:p>
            <a:pPr lvl="0">
              <a:spcBef>
                <a:spcPts val="500"/>
              </a:spcBef>
              <a:spcAft>
                <a:spcPts val="0"/>
              </a:spcAft>
              <a:buSzPts val="1200"/>
              <a:tabLst>
                <a:tab pos="1498600" algn="l"/>
                <a:tab pos="1499235" algn="l"/>
              </a:tabLst>
            </a:pPr>
            <a:endParaRPr lang="en-US" dirty="0">
              <a:latin typeface="Arial MT"/>
              <a:ea typeface="Arial MT"/>
              <a:cs typeface="Arial MT"/>
            </a:endParaRPr>
          </a:p>
          <a:p>
            <a:pPr lvl="0">
              <a:spcBef>
                <a:spcPts val="1060"/>
              </a:spcBef>
              <a:spcAft>
                <a:spcPts val="0"/>
              </a:spcAft>
              <a:buSzPts val="1200"/>
              <a:tabLst>
                <a:tab pos="1498600" algn="l"/>
                <a:tab pos="1499235" algn="l"/>
              </a:tabLst>
            </a:pPr>
            <a:r>
              <a:rPr lang="en-US" sz="1600" dirty="0">
                <a:latin typeface="+mn-lt"/>
                <a:ea typeface="Arial MT"/>
                <a:cs typeface="Arial MT"/>
              </a:rPr>
              <a:t>(ii)</a:t>
            </a:r>
            <a:r>
              <a:rPr lang="en-US" sz="1600" dirty="0">
                <a:effectLst/>
                <a:latin typeface="+mn-lt"/>
                <a:ea typeface="Arial MT"/>
                <a:cs typeface="Arial MT"/>
              </a:rPr>
              <a:t> </a:t>
            </a:r>
            <a:r>
              <a:rPr lang="en-US" sz="1600" b="1" spc="-10" dirty="0">
                <a:effectLst/>
                <a:uFill>
                  <a:solidFill>
                    <a:srgbClr val="000000"/>
                  </a:solidFill>
                </a:uFill>
                <a:latin typeface="+mn-lt"/>
                <a:ea typeface="Arial" panose="020B0604020202020204" pitchFamily="34" charset="0"/>
              </a:rPr>
              <a:t>Calculation</a:t>
            </a:r>
            <a:r>
              <a:rPr lang="en-US" sz="1600" b="1" spc="-35" dirty="0">
                <a:effectLst/>
                <a:uFill>
                  <a:solidFill>
                    <a:srgbClr val="000000"/>
                  </a:solidFill>
                </a:uFill>
                <a:latin typeface="+mn-lt"/>
                <a:ea typeface="Arial" panose="020B0604020202020204" pitchFamily="34" charset="0"/>
              </a:rPr>
              <a:t> </a:t>
            </a:r>
            <a:r>
              <a:rPr lang="en-US" sz="1600" b="1" spc="-10" dirty="0">
                <a:effectLst/>
                <a:uFill>
                  <a:solidFill>
                    <a:srgbClr val="000000"/>
                  </a:solidFill>
                </a:uFill>
                <a:latin typeface="+mn-lt"/>
                <a:ea typeface="Arial" panose="020B0604020202020204" pitchFamily="34" charset="0"/>
              </a:rPr>
              <a:t>of degree</a:t>
            </a:r>
            <a:r>
              <a:rPr lang="en-US" sz="1600" b="1" spc="-15" dirty="0">
                <a:effectLst/>
                <a:uFill>
                  <a:solidFill>
                    <a:srgbClr val="000000"/>
                  </a:solidFill>
                </a:uFill>
                <a:latin typeface="+mn-lt"/>
                <a:ea typeface="Arial" panose="020B0604020202020204" pitchFamily="34" charset="0"/>
              </a:rPr>
              <a:t> </a:t>
            </a:r>
            <a:r>
              <a:rPr lang="en-US" sz="1600" b="1" spc="-10" dirty="0">
                <a:effectLst/>
                <a:uFill>
                  <a:solidFill>
                    <a:srgbClr val="000000"/>
                  </a:solidFill>
                </a:uFill>
                <a:latin typeface="+mn-lt"/>
                <a:ea typeface="Arial" panose="020B0604020202020204" pitchFamily="34" charset="0"/>
              </a:rPr>
              <a:t>of</a:t>
            </a:r>
            <a:r>
              <a:rPr lang="en-US" sz="1600" b="1" spc="-25" dirty="0">
                <a:effectLst/>
                <a:uFill>
                  <a:solidFill>
                    <a:srgbClr val="000000"/>
                  </a:solidFill>
                </a:uFill>
                <a:latin typeface="+mn-lt"/>
                <a:ea typeface="Arial" panose="020B0604020202020204" pitchFamily="34" charset="0"/>
              </a:rPr>
              <a:t> </a:t>
            </a:r>
            <a:r>
              <a:rPr lang="en-US" sz="1600" b="1" spc="-10" dirty="0">
                <a:effectLst/>
                <a:uFill>
                  <a:solidFill>
                    <a:srgbClr val="000000"/>
                  </a:solidFill>
                </a:uFill>
                <a:latin typeface="+mn-lt"/>
                <a:ea typeface="Arial" panose="020B0604020202020204" pitchFamily="34" charset="0"/>
              </a:rPr>
              <a:t>dissociation</a:t>
            </a:r>
            <a:r>
              <a:rPr lang="en-IN" sz="1600" b="1" spc="-10" dirty="0">
                <a:effectLst/>
                <a:uFill>
                  <a:solidFill>
                    <a:srgbClr val="000000"/>
                  </a:solidFill>
                </a:uFill>
                <a:latin typeface="+mn-lt"/>
                <a:ea typeface="Arial" panose="020B0604020202020204" pitchFamily="34" charset="0"/>
              </a:rPr>
              <a:t>:</a:t>
            </a:r>
            <a:r>
              <a:rPr lang="en-US" sz="1600" dirty="0">
                <a:effectLst/>
                <a:latin typeface="+mn-lt"/>
                <a:ea typeface="Arial MT"/>
                <a:cs typeface="Arial MT"/>
              </a:rPr>
              <a:t>The</a:t>
            </a:r>
            <a:r>
              <a:rPr lang="en-US" sz="1600" spc="210" dirty="0">
                <a:effectLst/>
                <a:latin typeface="+mn-lt"/>
                <a:ea typeface="Arial MT"/>
                <a:cs typeface="Arial MT"/>
              </a:rPr>
              <a:t> </a:t>
            </a:r>
            <a:r>
              <a:rPr lang="en-US" sz="1600" dirty="0">
                <a:effectLst/>
                <a:latin typeface="+mn-lt"/>
                <a:ea typeface="Arial MT"/>
                <a:cs typeface="Arial MT"/>
              </a:rPr>
              <a:t>degree</a:t>
            </a:r>
            <a:r>
              <a:rPr lang="en-US" sz="1600" spc="215" dirty="0">
                <a:effectLst/>
                <a:latin typeface="+mn-lt"/>
                <a:ea typeface="Arial MT"/>
                <a:cs typeface="Arial MT"/>
              </a:rPr>
              <a:t> </a:t>
            </a:r>
            <a:r>
              <a:rPr lang="en-US" sz="1600" dirty="0">
                <a:effectLst/>
                <a:latin typeface="+mn-lt"/>
                <a:ea typeface="Arial MT"/>
                <a:cs typeface="Arial MT"/>
              </a:rPr>
              <a:t>of</a:t>
            </a:r>
            <a:r>
              <a:rPr lang="en-US" sz="1600" spc="200" dirty="0">
                <a:effectLst/>
                <a:latin typeface="+mn-lt"/>
                <a:ea typeface="Arial MT"/>
                <a:cs typeface="Arial MT"/>
              </a:rPr>
              <a:t> </a:t>
            </a:r>
            <a:r>
              <a:rPr lang="en-US" sz="1600" dirty="0">
                <a:effectLst/>
                <a:latin typeface="+mn-lt"/>
                <a:ea typeface="Arial MT"/>
                <a:cs typeface="Arial MT"/>
              </a:rPr>
              <a:t>dissociation</a:t>
            </a:r>
            <a:r>
              <a:rPr lang="en-US" sz="1600" spc="190" dirty="0">
                <a:effectLst/>
                <a:latin typeface="+mn-lt"/>
                <a:ea typeface="Arial MT"/>
                <a:cs typeface="Arial MT"/>
              </a:rPr>
              <a:t> </a:t>
            </a:r>
            <a:r>
              <a:rPr lang="en-US" sz="1600" dirty="0">
                <a:effectLst/>
                <a:latin typeface="+mn-lt"/>
                <a:ea typeface="Arial MT"/>
                <a:cs typeface="Arial MT"/>
              </a:rPr>
              <a:t>is</a:t>
            </a:r>
            <a:r>
              <a:rPr lang="en-US" sz="1600" spc="210" dirty="0">
                <a:effectLst/>
                <a:latin typeface="+mn-lt"/>
                <a:ea typeface="Arial MT"/>
                <a:cs typeface="Arial MT"/>
              </a:rPr>
              <a:t> </a:t>
            </a:r>
            <a:r>
              <a:rPr lang="en-US" sz="1600" dirty="0">
                <a:effectLst/>
                <a:latin typeface="+mn-lt"/>
                <a:ea typeface="Arial MT"/>
                <a:cs typeface="Arial MT"/>
              </a:rPr>
              <a:t>defined</a:t>
            </a:r>
            <a:r>
              <a:rPr lang="en-US" sz="1600" spc="215" dirty="0">
                <a:effectLst/>
                <a:latin typeface="+mn-lt"/>
                <a:ea typeface="Arial MT"/>
                <a:cs typeface="Arial MT"/>
              </a:rPr>
              <a:t> </a:t>
            </a:r>
            <a:r>
              <a:rPr lang="en-US" sz="1600" dirty="0">
                <a:effectLst/>
                <a:latin typeface="+mn-lt"/>
                <a:ea typeface="Arial MT"/>
                <a:cs typeface="Arial MT"/>
              </a:rPr>
              <a:t>as</a:t>
            </a:r>
            <a:r>
              <a:rPr lang="en-US" sz="1600" spc="210" dirty="0">
                <a:effectLst/>
                <a:latin typeface="+mn-lt"/>
                <a:ea typeface="Arial MT"/>
                <a:cs typeface="Arial MT"/>
              </a:rPr>
              <a:t> </a:t>
            </a:r>
            <a:r>
              <a:rPr lang="en-US" sz="1600" dirty="0">
                <a:effectLst/>
                <a:latin typeface="+mn-lt"/>
                <a:ea typeface="Arial MT"/>
                <a:cs typeface="Arial MT"/>
              </a:rPr>
              <a:t>the</a:t>
            </a:r>
            <a:r>
              <a:rPr lang="en-US" sz="1600" spc="215" dirty="0">
                <a:effectLst/>
                <a:latin typeface="+mn-lt"/>
                <a:ea typeface="Arial MT"/>
                <a:cs typeface="Arial MT"/>
              </a:rPr>
              <a:t> </a:t>
            </a:r>
            <a:r>
              <a:rPr lang="en-US" sz="1600" dirty="0">
                <a:effectLst/>
                <a:latin typeface="+mn-lt"/>
                <a:ea typeface="Arial MT"/>
                <a:cs typeface="Arial MT"/>
              </a:rPr>
              <a:t>fraction</a:t>
            </a:r>
            <a:r>
              <a:rPr lang="en-US" sz="1600" spc="215" dirty="0">
                <a:effectLst/>
                <a:latin typeface="+mn-lt"/>
                <a:ea typeface="Arial MT"/>
                <a:cs typeface="Arial MT"/>
              </a:rPr>
              <a:t> </a:t>
            </a:r>
            <a:r>
              <a:rPr lang="en-US" sz="1600" dirty="0">
                <a:effectLst/>
                <a:latin typeface="+mn-lt"/>
                <a:ea typeface="Arial MT"/>
                <a:cs typeface="Arial MT"/>
              </a:rPr>
              <a:t>of</a:t>
            </a:r>
            <a:r>
              <a:rPr lang="en-US" sz="1600" spc="200" dirty="0">
                <a:effectLst/>
                <a:latin typeface="+mn-lt"/>
                <a:ea typeface="Arial MT"/>
                <a:cs typeface="Arial MT"/>
              </a:rPr>
              <a:t> </a:t>
            </a:r>
            <a:r>
              <a:rPr lang="en-US" sz="1600" dirty="0">
                <a:effectLst/>
                <a:latin typeface="+mn-lt"/>
                <a:ea typeface="Arial MT"/>
                <a:cs typeface="Arial MT"/>
              </a:rPr>
              <a:t>total</a:t>
            </a:r>
            <a:r>
              <a:rPr lang="en-US" sz="1600" spc="215" dirty="0">
                <a:effectLst/>
                <a:latin typeface="+mn-lt"/>
                <a:ea typeface="Arial MT"/>
                <a:cs typeface="Arial MT"/>
              </a:rPr>
              <a:t> </a:t>
            </a:r>
            <a:r>
              <a:rPr lang="en-US" sz="1600" dirty="0">
                <a:effectLst/>
                <a:latin typeface="+mn-lt"/>
                <a:ea typeface="Arial MT"/>
                <a:cs typeface="Arial MT"/>
              </a:rPr>
              <a:t>no</a:t>
            </a:r>
            <a:r>
              <a:rPr lang="en-US" sz="1600" spc="215" dirty="0">
                <a:effectLst/>
                <a:latin typeface="+mn-lt"/>
                <a:ea typeface="Arial MT"/>
                <a:cs typeface="Arial MT"/>
              </a:rPr>
              <a:t> </a:t>
            </a:r>
            <a:r>
              <a:rPr lang="en-US" sz="1600" dirty="0">
                <a:effectLst/>
                <a:latin typeface="+mn-lt"/>
                <a:ea typeface="Arial MT"/>
                <a:cs typeface="Arial MT"/>
              </a:rPr>
              <a:t>of</a:t>
            </a:r>
            <a:r>
              <a:rPr lang="en-US" sz="1600" spc="200" dirty="0">
                <a:effectLst/>
                <a:latin typeface="+mn-lt"/>
                <a:ea typeface="Arial MT"/>
                <a:cs typeface="Arial MT"/>
              </a:rPr>
              <a:t> </a:t>
            </a:r>
            <a:r>
              <a:rPr lang="en-US" sz="1600" dirty="0">
                <a:effectLst/>
                <a:latin typeface="+mn-lt"/>
                <a:ea typeface="Arial MT"/>
                <a:cs typeface="Arial MT"/>
              </a:rPr>
              <a:t>molecules</a:t>
            </a:r>
            <a:r>
              <a:rPr lang="en-US" sz="1600" spc="210" dirty="0">
                <a:effectLst/>
                <a:latin typeface="+mn-lt"/>
                <a:ea typeface="Arial MT"/>
                <a:cs typeface="Arial MT"/>
              </a:rPr>
              <a:t> </a:t>
            </a:r>
            <a:r>
              <a:rPr lang="en-US" sz="1600" dirty="0">
                <a:effectLst/>
                <a:latin typeface="+mn-lt"/>
                <a:ea typeface="Arial MT"/>
                <a:cs typeface="Arial MT"/>
              </a:rPr>
              <a:t>which</a:t>
            </a:r>
            <a:r>
              <a:rPr lang="en-US" sz="1600" spc="-320" dirty="0">
                <a:effectLst/>
                <a:latin typeface="+mn-lt"/>
                <a:ea typeface="Arial MT"/>
                <a:cs typeface="Arial MT"/>
              </a:rPr>
              <a:t> </a:t>
            </a:r>
            <a:r>
              <a:rPr lang="en-US" sz="1600" dirty="0">
                <a:effectLst/>
                <a:latin typeface="+mn-lt"/>
                <a:ea typeface="Arial MT"/>
                <a:cs typeface="Arial MT"/>
              </a:rPr>
              <a:t>undergo</a:t>
            </a:r>
            <a:r>
              <a:rPr lang="en-US" sz="1600" spc="-5" dirty="0">
                <a:effectLst/>
                <a:latin typeface="+mn-lt"/>
                <a:ea typeface="Arial MT"/>
                <a:cs typeface="Arial MT"/>
              </a:rPr>
              <a:t> </a:t>
            </a:r>
            <a:r>
              <a:rPr lang="en-US" sz="1600" dirty="0">
                <a:effectLst/>
                <a:latin typeface="+mn-lt"/>
                <a:ea typeface="Arial MT"/>
                <a:cs typeface="Arial MT"/>
              </a:rPr>
              <a:t>dissociation.</a:t>
            </a:r>
            <a:r>
              <a:rPr lang="en-US" sz="1600" spc="-25" dirty="0">
                <a:effectLst/>
                <a:latin typeface="+mn-lt"/>
                <a:ea typeface="Arial MT"/>
                <a:cs typeface="Arial MT"/>
              </a:rPr>
              <a:t> </a:t>
            </a:r>
            <a:r>
              <a:rPr lang="en-US" sz="1600" dirty="0">
                <a:effectLst/>
                <a:latin typeface="+mn-lt"/>
                <a:ea typeface="Arial MT"/>
                <a:cs typeface="Arial MT"/>
              </a:rPr>
              <a:t>It</a:t>
            </a:r>
            <a:r>
              <a:rPr lang="en-US" sz="1600" spc="-20" dirty="0">
                <a:effectLst/>
                <a:latin typeface="+mn-lt"/>
                <a:ea typeface="Arial MT"/>
                <a:cs typeface="Arial MT"/>
              </a:rPr>
              <a:t> </a:t>
            </a:r>
            <a:r>
              <a:rPr lang="en-US" sz="1600" dirty="0">
                <a:effectLst/>
                <a:latin typeface="+mn-lt"/>
                <a:ea typeface="Arial MT"/>
                <a:cs typeface="Arial MT"/>
              </a:rPr>
              <a:t>can</a:t>
            </a:r>
            <a:r>
              <a:rPr lang="en-US" sz="1600" spc="-5" dirty="0">
                <a:effectLst/>
                <a:latin typeface="+mn-lt"/>
                <a:ea typeface="Arial MT"/>
                <a:cs typeface="Arial MT"/>
              </a:rPr>
              <a:t> </a:t>
            </a:r>
            <a:r>
              <a:rPr lang="en-US" sz="1600" dirty="0">
                <a:effectLst/>
                <a:latin typeface="+mn-lt"/>
                <a:ea typeface="Arial MT"/>
                <a:cs typeface="Arial MT"/>
              </a:rPr>
              <a:t>be</a:t>
            </a:r>
            <a:r>
              <a:rPr lang="en-US" sz="1600" spc="-5" dirty="0">
                <a:effectLst/>
                <a:latin typeface="+mn-lt"/>
                <a:ea typeface="Arial MT"/>
                <a:cs typeface="Arial MT"/>
              </a:rPr>
              <a:t> </a:t>
            </a:r>
            <a:r>
              <a:rPr lang="en-US" sz="1600" dirty="0">
                <a:effectLst/>
                <a:latin typeface="+mn-lt"/>
                <a:ea typeface="Arial MT"/>
                <a:cs typeface="Arial MT"/>
              </a:rPr>
              <a:t>obtained</a:t>
            </a:r>
            <a:r>
              <a:rPr lang="en-US" sz="1600" spc="-5" dirty="0">
                <a:effectLst/>
                <a:latin typeface="+mn-lt"/>
                <a:ea typeface="Arial MT"/>
                <a:cs typeface="Arial MT"/>
              </a:rPr>
              <a:t> </a:t>
            </a:r>
            <a:r>
              <a:rPr lang="en-US" sz="1600" dirty="0">
                <a:effectLst/>
                <a:latin typeface="+mn-lt"/>
                <a:ea typeface="Arial MT"/>
                <a:cs typeface="Arial MT"/>
              </a:rPr>
              <a:t>as:</a:t>
            </a:r>
          </a:p>
          <a:p>
            <a:pPr lvl="0">
              <a:spcBef>
                <a:spcPts val="1060"/>
              </a:spcBef>
              <a:spcAft>
                <a:spcPts val="0"/>
              </a:spcAft>
              <a:buSzPts val="1200"/>
              <a:tabLst>
                <a:tab pos="1498600" algn="l"/>
                <a:tab pos="1499235" algn="l"/>
              </a:tabLst>
            </a:pPr>
            <a:r>
              <a:rPr lang="en-IN" sz="1600" dirty="0">
                <a:effectLst/>
                <a:latin typeface="+mn-lt"/>
                <a:ea typeface="Arial MT"/>
                <a:cs typeface="Arial MT"/>
              </a:rPr>
              <a:t>                                                                                             </a:t>
            </a:r>
            <a:r>
              <a:rPr lang="en-IN" sz="2000" dirty="0">
                <a:effectLst/>
                <a:latin typeface="+mn-lt"/>
                <a:ea typeface="Arial MT"/>
                <a:cs typeface="Arial MT"/>
              </a:rPr>
              <a:t>or</a:t>
            </a:r>
            <a:r>
              <a:rPr lang="en-IN" sz="1600" dirty="0">
                <a:effectLst/>
                <a:latin typeface="+mn-lt"/>
                <a:ea typeface="Arial MT"/>
                <a:cs typeface="Arial MT"/>
              </a:rPr>
              <a:t> </a:t>
            </a:r>
          </a:p>
          <a:p>
            <a:pPr lvl="0">
              <a:spcBef>
                <a:spcPts val="500"/>
              </a:spcBef>
              <a:spcAft>
                <a:spcPts val="0"/>
              </a:spcAft>
              <a:buSzPts val="1200"/>
              <a:tabLst>
                <a:tab pos="1498600" algn="l"/>
                <a:tab pos="1499235" algn="l"/>
              </a:tabLst>
            </a:pPr>
            <a:endParaRPr lang="en-US" sz="1600" dirty="0">
              <a:effectLst/>
              <a:latin typeface="+mn-lt"/>
              <a:ea typeface="Arial MT"/>
              <a:cs typeface="Arial MT"/>
            </a:endParaRPr>
          </a:p>
          <a:p>
            <a:pPr lvl="0">
              <a:spcBef>
                <a:spcPts val="500"/>
              </a:spcBef>
              <a:spcAft>
                <a:spcPts val="0"/>
              </a:spcAft>
              <a:buSzPts val="1200"/>
              <a:tabLst>
                <a:tab pos="1498600" algn="l"/>
                <a:tab pos="1499235" algn="l"/>
              </a:tabLst>
            </a:pPr>
            <a:r>
              <a:rPr lang="en-US" dirty="0">
                <a:latin typeface="Arial MT"/>
                <a:ea typeface="Arial MT"/>
                <a:cs typeface="Arial MT"/>
              </a:rPr>
              <a:t>(iii) </a:t>
            </a:r>
            <a:r>
              <a:rPr lang="en-US" sz="1600" b="1" spc="-10" dirty="0">
                <a:effectLst/>
                <a:uFill>
                  <a:solidFill>
                    <a:srgbClr val="000000"/>
                  </a:solidFill>
                </a:uFill>
                <a:latin typeface="+mn-lt"/>
                <a:ea typeface="Arial" panose="020B0604020202020204" pitchFamily="34" charset="0"/>
              </a:rPr>
              <a:t>Calculation</a:t>
            </a:r>
            <a:r>
              <a:rPr lang="en-US" sz="1600" b="1" spc="-35" dirty="0">
                <a:effectLst/>
                <a:uFill>
                  <a:solidFill>
                    <a:srgbClr val="000000"/>
                  </a:solidFill>
                </a:uFill>
                <a:latin typeface="+mn-lt"/>
                <a:ea typeface="Arial" panose="020B0604020202020204" pitchFamily="34" charset="0"/>
              </a:rPr>
              <a:t> </a:t>
            </a:r>
            <a:r>
              <a:rPr lang="en-US" sz="1600" b="1" spc="-10" dirty="0">
                <a:effectLst/>
                <a:uFill>
                  <a:solidFill>
                    <a:srgbClr val="000000"/>
                  </a:solidFill>
                </a:uFill>
                <a:latin typeface="+mn-lt"/>
                <a:ea typeface="Arial" panose="020B0604020202020204" pitchFamily="34" charset="0"/>
              </a:rPr>
              <a:t>of dissociation constant of weak electrolyte</a:t>
            </a:r>
            <a:r>
              <a:rPr lang="en-US" sz="1400" b="1" spc="-10" dirty="0">
                <a:effectLst/>
                <a:uFill>
                  <a:solidFill>
                    <a:srgbClr val="000000"/>
                  </a:solidFill>
                </a:uFill>
                <a:latin typeface="+mn-lt"/>
                <a:ea typeface="Arial" panose="020B0604020202020204" pitchFamily="34" charset="0"/>
              </a:rPr>
              <a:t>(     ): </a:t>
            </a:r>
            <a:r>
              <a:rPr lang="en-US" sz="1600" spc="-10" dirty="0">
                <a:effectLst/>
                <a:uFill>
                  <a:solidFill>
                    <a:srgbClr val="000000"/>
                  </a:solidFill>
                </a:uFill>
                <a:latin typeface="+mn-lt"/>
                <a:ea typeface="Arial" panose="020B0604020202020204" pitchFamily="34" charset="0"/>
              </a:rPr>
              <a:t>By knowing the value of       and Concentration(‘C’) ,      value can be determined by the following formula</a:t>
            </a:r>
            <a:r>
              <a:rPr lang="en-US" sz="1600" b="1" spc="-10" dirty="0">
                <a:effectLst/>
                <a:uFill>
                  <a:solidFill>
                    <a:srgbClr val="000000"/>
                  </a:solidFill>
                </a:uFill>
                <a:latin typeface="+mn-lt"/>
                <a:ea typeface="Arial" panose="020B0604020202020204" pitchFamily="34" charset="0"/>
              </a:rPr>
              <a:t>:</a:t>
            </a:r>
          </a:p>
          <a:p>
            <a:pPr lvl="0">
              <a:spcBef>
                <a:spcPts val="500"/>
              </a:spcBef>
              <a:spcAft>
                <a:spcPts val="0"/>
              </a:spcAft>
              <a:buSzPts val="1200"/>
              <a:tabLst>
                <a:tab pos="1498600" algn="l"/>
                <a:tab pos="1499235" algn="l"/>
              </a:tabLst>
            </a:pPr>
            <a:endParaRPr lang="en-US" baseline="-25000" dirty="0">
              <a:latin typeface="Arial MT"/>
              <a:ea typeface="Arial MT"/>
              <a:cs typeface="Arial MT"/>
            </a:endParaRPr>
          </a:p>
          <a:p>
            <a:pPr lvl="0">
              <a:spcBef>
                <a:spcPts val="500"/>
              </a:spcBef>
              <a:spcAft>
                <a:spcPts val="0"/>
              </a:spcAft>
              <a:buSzPts val="1200"/>
              <a:tabLst>
                <a:tab pos="1498600" algn="l"/>
                <a:tab pos="1499235" algn="l"/>
              </a:tabLst>
            </a:pPr>
            <a:endParaRPr lang="en-US" sz="1400" dirty="0">
              <a:effectLst/>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dirty="0">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sz="1400" dirty="0">
              <a:effectLst/>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dirty="0">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US" sz="1400" dirty="0">
              <a:effectLst/>
              <a:latin typeface="Arial MT"/>
              <a:ea typeface="Arial MT"/>
              <a:cs typeface="Arial MT"/>
            </a:endParaRPr>
          </a:p>
          <a:p>
            <a:pPr marL="342900" lvl="0" indent="-342900">
              <a:spcBef>
                <a:spcPts val="500"/>
              </a:spcBef>
              <a:spcAft>
                <a:spcPts val="0"/>
              </a:spcAft>
              <a:buSzPts val="1200"/>
              <a:buFont typeface="Arial" panose="020B0604020202020204" pitchFamily="34" charset="0"/>
              <a:buAutoNum type="romanLcParenBoth"/>
              <a:tabLst>
                <a:tab pos="1498600" algn="l"/>
                <a:tab pos="1499235" algn="l"/>
              </a:tabLst>
            </a:pPr>
            <a:endParaRPr lang="en-IN" sz="1400" dirty="0">
              <a:effectLst/>
              <a:latin typeface="Arial MT"/>
              <a:ea typeface="Arial MT"/>
              <a:cs typeface="Arial MT"/>
            </a:endParaRPr>
          </a:p>
        </p:txBody>
      </p:sp>
      <p:graphicFrame>
        <p:nvGraphicFramePr>
          <p:cNvPr id="7" name="Object 6">
            <a:extLst>
              <a:ext uri="{FF2B5EF4-FFF2-40B4-BE49-F238E27FC236}">
                <a16:creationId xmlns:a16="http://schemas.microsoft.com/office/drawing/2014/main" id="{AB2663A4-7B86-4306-B921-06F4CED22746}"/>
              </a:ext>
            </a:extLst>
          </p:cNvPr>
          <p:cNvGraphicFramePr>
            <a:graphicFrameLocks noChangeAspect="1"/>
          </p:cNvGraphicFramePr>
          <p:nvPr>
            <p:extLst>
              <p:ext uri="{D42A27DB-BD31-4B8C-83A1-F6EECF244321}">
                <p14:modId xmlns:p14="http://schemas.microsoft.com/office/powerpoint/2010/main" val="3238305702"/>
              </p:ext>
            </p:extLst>
          </p:nvPr>
        </p:nvGraphicFramePr>
        <p:xfrm>
          <a:off x="1043175" y="1521342"/>
          <a:ext cx="3185655" cy="307600"/>
        </p:xfrm>
        <a:graphic>
          <a:graphicData uri="http://schemas.openxmlformats.org/presentationml/2006/ole">
            <mc:AlternateContent xmlns:mc="http://schemas.openxmlformats.org/markup-compatibility/2006">
              <mc:Choice xmlns:v="urn:schemas-microsoft-com:vml" Requires="v">
                <p:oleObj spid="_x0000_s15361" name="Equation" r:id="rId4" imgW="2806560" imgH="241200" progId="Equation.DSMT4">
                  <p:embed/>
                </p:oleObj>
              </mc:Choice>
              <mc:Fallback>
                <p:oleObj name="Equation" r:id="rId4" imgW="2806560" imgH="241200" progId="Equation.DSMT4">
                  <p:embed/>
                  <p:pic>
                    <p:nvPicPr>
                      <p:cNvPr id="7" name="Object 6">
                        <a:extLst>
                          <a:ext uri="{FF2B5EF4-FFF2-40B4-BE49-F238E27FC236}">
                            <a16:creationId xmlns:a16="http://schemas.microsoft.com/office/drawing/2014/main" id="{AB2663A4-7B86-4306-B921-06F4CED22746}"/>
                          </a:ext>
                        </a:extLst>
                      </p:cNvPr>
                      <p:cNvPicPr/>
                      <p:nvPr/>
                    </p:nvPicPr>
                    <p:blipFill>
                      <a:blip r:embed="rId5"/>
                      <a:stretch>
                        <a:fillRect/>
                      </a:stretch>
                    </p:blipFill>
                    <p:spPr>
                      <a:xfrm>
                        <a:off x="1043175" y="1521342"/>
                        <a:ext cx="3185655" cy="307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6E33AD4-8073-4548-868D-29A6DF1B8AA4}"/>
              </a:ext>
            </a:extLst>
          </p:cNvPr>
          <p:cNvGraphicFramePr>
            <a:graphicFrameLocks noChangeAspect="1"/>
          </p:cNvGraphicFramePr>
          <p:nvPr>
            <p:extLst>
              <p:ext uri="{D42A27DB-BD31-4B8C-83A1-F6EECF244321}">
                <p14:modId xmlns:p14="http://schemas.microsoft.com/office/powerpoint/2010/main" val="144557763"/>
              </p:ext>
            </p:extLst>
          </p:nvPr>
        </p:nvGraphicFramePr>
        <p:xfrm>
          <a:off x="2169762" y="1828942"/>
          <a:ext cx="5269194" cy="922149"/>
        </p:xfrm>
        <a:graphic>
          <a:graphicData uri="http://schemas.openxmlformats.org/presentationml/2006/ole">
            <mc:AlternateContent xmlns:mc="http://schemas.openxmlformats.org/markup-compatibility/2006">
              <mc:Choice xmlns:v="urn:schemas-microsoft-com:vml" Requires="v">
                <p:oleObj spid="_x0000_s15362" name="Equation" r:id="rId6" imgW="4736880" imgH="749160" progId="Equation.DSMT4">
                  <p:embed/>
                </p:oleObj>
              </mc:Choice>
              <mc:Fallback>
                <p:oleObj name="Equation" r:id="rId6" imgW="4736880" imgH="749160" progId="Equation.DSMT4">
                  <p:embed/>
                  <p:pic>
                    <p:nvPicPr>
                      <p:cNvPr id="8" name="Object 7">
                        <a:extLst>
                          <a:ext uri="{FF2B5EF4-FFF2-40B4-BE49-F238E27FC236}">
                            <a16:creationId xmlns:a16="http://schemas.microsoft.com/office/drawing/2014/main" id="{F6E33AD4-8073-4548-868D-29A6DF1B8AA4}"/>
                          </a:ext>
                        </a:extLst>
                      </p:cNvPr>
                      <p:cNvPicPr/>
                      <p:nvPr/>
                    </p:nvPicPr>
                    <p:blipFill>
                      <a:blip r:embed="rId7"/>
                      <a:stretch>
                        <a:fillRect/>
                      </a:stretch>
                    </p:blipFill>
                    <p:spPr>
                      <a:xfrm>
                        <a:off x="2169762" y="1828942"/>
                        <a:ext cx="5269194" cy="922149"/>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7F48F633-1528-40AB-AB9F-90C9D8282C53}"/>
              </a:ext>
            </a:extLst>
          </p:cNvPr>
          <p:cNvPicPr>
            <a:picLocks noChangeAspect="1"/>
          </p:cNvPicPr>
          <p:nvPr/>
        </p:nvPicPr>
        <p:blipFill>
          <a:blip r:embed="rId8"/>
          <a:stretch>
            <a:fillRect/>
          </a:stretch>
        </p:blipFill>
        <p:spPr>
          <a:xfrm>
            <a:off x="576018" y="3276724"/>
            <a:ext cx="4119967" cy="671567"/>
          </a:xfrm>
          <a:prstGeom prst="rect">
            <a:avLst/>
          </a:prstGeom>
        </p:spPr>
      </p:pic>
      <p:graphicFrame>
        <p:nvGraphicFramePr>
          <p:cNvPr id="11" name="Object 10">
            <a:extLst>
              <a:ext uri="{FF2B5EF4-FFF2-40B4-BE49-F238E27FC236}">
                <a16:creationId xmlns:a16="http://schemas.microsoft.com/office/drawing/2014/main" id="{B76CFAD1-8922-40A1-9EA8-B3AA98BCECE2}"/>
              </a:ext>
            </a:extLst>
          </p:cNvPr>
          <p:cNvGraphicFramePr>
            <a:graphicFrameLocks noChangeAspect="1"/>
          </p:cNvGraphicFramePr>
          <p:nvPr>
            <p:extLst>
              <p:ext uri="{D42A27DB-BD31-4B8C-83A1-F6EECF244321}">
                <p14:modId xmlns:p14="http://schemas.microsoft.com/office/powerpoint/2010/main" val="2449130746"/>
              </p:ext>
            </p:extLst>
          </p:nvPr>
        </p:nvGraphicFramePr>
        <p:xfrm>
          <a:off x="5143694" y="3202516"/>
          <a:ext cx="853053" cy="731188"/>
        </p:xfrm>
        <a:graphic>
          <a:graphicData uri="http://schemas.openxmlformats.org/presentationml/2006/ole">
            <mc:AlternateContent xmlns:mc="http://schemas.openxmlformats.org/markup-compatibility/2006">
              <mc:Choice xmlns:v="urn:schemas-microsoft-com:vml" Requires="v">
                <p:oleObj spid="_x0000_s15363" name="Equation" r:id="rId9" imgW="533160" imgH="457200" progId="Equation.DSMT4">
                  <p:embed/>
                </p:oleObj>
              </mc:Choice>
              <mc:Fallback>
                <p:oleObj name="Equation" r:id="rId9" imgW="533160" imgH="457200" progId="Equation.DSMT4">
                  <p:embed/>
                  <p:pic>
                    <p:nvPicPr>
                      <p:cNvPr id="11" name="Object 10">
                        <a:extLst>
                          <a:ext uri="{FF2B5EF4-FFF2-40B4-BE49-F238E27FC236}">
                            <a16:creationId xmlns:a16="http://schemas.microsoft.com/office/drawing/2014/main" id="{B76CFAD1-8922-40A1-9EA8-B3AA98BCECE2}"/>
                          </a:ext>
                        </a:extLst>
                      </p:cNvPr>
                      <p:cNvPicPr/>
                      <p:nvPr/>
                    </p:nvPicPr>
                    <p:blipFill>
                      <a:blip r:embed="rId10"/>
                      <a:stretch>
                        <a:fillRect/>
                      </a:stretch>
                    </p:blipFill>
                    <p:spPr>
                      <a:xfrm>
                        <a:off x="5143694" y="3202516"/>
                        <a:ext cx="853053" cy="73118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C6D1CB0-F05A-46F3-BCD1-0F84CBF342B3}"/>
              </a:ext>
            </a:extLst>
          </p:cNvPr>
          <p:cNvGraphicFramePr>
            <a:graphicFrameLocks noChangeAspect="1"/>
          </p:cNvGraphicFramePr>
          <p:nvPr>
            <p:extLst>
              <p:ext uri="{D42A27DB-BD31-4B8C-83A1-F6EECF244321}">
                <p14:modId xmlns:p14="http://schemas.microsoft.com/office/powerpoint/2010/main" val="2582635168"/>
              </p:ext>
            </p:extLst>
          </p:nvPr>
        </p:nvGraphicFramePr>
        <p:xfrm>
          <a:off x="7674544" y="4059233"/>
          <a:ext cx="409415" cy="224797"/>
        </p:xfrm>
        <a:graphic>
          <a:graphicData uri="http://schemas.openxmlformats.org/presentationml/2006/ole">
            <mc:AlternateContent xmlns:mc="http://schemas.openxmlformats.org/markup-compatibility/2006">
              <mc:Choice xmlns:v="urn:schemas-microsoft-com:vml" Requires="v">
                <p:oleObj spid="_x0000_s15364" name="Equation" r:id="rId11" imgW="152280" imgH="139680" progId="Equation.DSMT4">
                  <p:embed/>
                </p:oleObj>
              </mc:Choice>
              <mc:Fallback>
                <p:oleObj name="Equation" r:id="rId11" imgW="152280" imgH="139680" progId="Equation.DSMT4">
                  <p:embed/>
                  <p:pic>
                    <p:nvPicPr>
                      <p:cNvPr id="12" name="Object 11">
                        <a:extLst>
                          <a:ext uri="{FF2B5EF4-FFF2-40B4-BE49-F238E27FC236}">
                            <a16:creationId xmlns:a16="http://schemas.microsoft.com/office/drawing/2014/main" id="{3C6D1CB0-F05A-46F3-BCD1-0F84CBF342B3}"/>
                          </a:ext>
                        </a:extLst>
                      </p:cNvPr>
                      <p:cNvPicPr/>
                      <p:nvPr/>
                    </p:nvPicPr>
                    <p:blipFill>
                      <a:blip r:embed="rId12"/>
                      <a:stretch>
                        <a:fillRect/>
                      </a:stretch>
                    </p:blipFill>
                    <p:spPr>
                      <a:xfrm>
                        <a:off x="7674544" y="4059233"/>
                        <a:ext cx="409415" cy="224797"/>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AE6A7499-109B-40F4-8BE7-4A277B2B4879}"/>
              </a:ext>
            </a:extLst>
          </p:cNvPr>
          <p:cNvPicPr>
            <a:picLocks noChangeAspect="1"/>
          </p:cNvPicPr>
          <p:nvPr/>
        </p:nvPicPr>
        <p:blipFill>
          <a:blip r:embed="rId13"/>
          <a:stretch>
            <a:fillRect/>
          </a:stretch>
        </p:blipFill>
        <p:spPr>
          <a:xfrm>
            <a:off x="2594024" y="4473924"/>
            <a:ext cx="1280552" cy="625920"/>
          </a:xfrm>
          <a:prstGeom prst="rect">
            <a:avLst/>
          </a:prstGeom>
        </p:spPr>
      </p:pic>
      <p:graphicFrame>
        <p:nvGraphicFramePr>
          <p:cNvPr id="14" name="Object 13">
            <a:extLst>
              <a:ext uri="{FF2B5EF4-FFF2-40B4-BE49-F238E27FC236}">
                <a16:creationId xmlns:a16="http://schemas.microsoft.com/office/drawing/2014/main" id="{5A350A7C-34F6-4546-B2E5-CA3A434FE0CB}"/>
              </a:ext>
            </a:extLst>
          </p:cNvPr>
          <p:cNvGraphicFramePr>
            <a:graphicFrameLocks noChangeAspect="1"/>
          </p:cNvGraphicFramePr>
          <p:nvPr>
            <p:extLst>
              <p:ext uri="{D42A27DB-BD31-4B8C-83A1-F6EECF244321}">
                <p14:modId xmlns:p14="http://schemas.microsoft.com/office/powerpoint/2010/main" val="1192200585"/>
              </p:ext>
            </p:extLst>
          </p:nvPr>
        </p:nvGraphicFramePr>
        <p:xfrm>
          <a:off x="2020577" y="4243789"/>
          <a:ext cx="340101" cy="329452"/>
        </p:xfrm>
        <a:graphic>
          <a:graphicData uri="http://schemas.openxmlformats.org/presentationml/2006/ole">
            <mc:AlternateContent xmlns:mc="http://schemas.openxmlformats.org/markup-compatibility/2006">
              <mc:Choice xmlns:v="urn:schemas-microsoft-com:vml" Requires="v">
                <p:oleObj spid="_x0000_s15365" name="Equation" r:id="rId14" imgW="215640" imgH="228600" progId="Equation.DSMT4">
                  <p:embed/>
                </p:oleObj>
              </mc:Choice>
              <mc:Fallback>
                <p:oleObj name="Equation" r:id="rId14" imgW="215640" imgH="228600" progId="Equation.DSMT4">
                  <p:embed/>
                  <p:pic>
                    <p:nvPicPr>
                      <p:cNvPr id="14" name="Object 13">
                        <a:extLst>
                          <a:ext uri="{FF2B5EF4-FFF2-40B4-BE49-F238E27FC236}">
                            <a16:creationId xmlns:a16="http://schemas.microsoft.com/office/drawing/2014/main" id="{5A350A7C-34F6-4546-B2E5-CA3A434FE0CB}"/>
                          </a:ext>
                        </a:extLst>
                      </p:cNvPr>
                      <p:cNvPicPr/>
                      <p:nvPr/>
                    </p:nvPicPr>
                    <p:blipFill>
                      <a:blip r:embed="rId15"/>
                      <a:stretch>
                        <a:fillRect/>
                      </a:stretch>
                    </p:blipFill>
                    <p:spPr>
                      <a:xfrm>
                        <a:off x="2020577" y="4243789"/>
                        <a:ext cx="340101" cy="32945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2F93637-CDA9-4FD1-82A7-905752910734}"/>
              </a:ext>
            </a:extLst>
          </p:cNvPr>
          <p:cNvGraphicFramePr>
            <a:graphicFrameLocks noChangeAspect="1"/>
          </p:cNvGraphicFramePr>
          <p:nvPr>
            <p:extLst>
              <p:ext uri="{D42A27DB-BD31-4B8C-83A1-F6EECF244321}">
                <p14:modId xmlns:p14="http://schemas.microsoft.com/office/powerpoint/2010/main" val="3266865402"/>
              </p:ext>
            </p:extLst>
          </p:nvPr>
        </p:nvGraphicFramePr>
        <p:xfrm>
          <a:off x="5323770" y="4033436"/>
          <a:ext cx="246450" cy="300814"/>
        </p:xfrm>
        <a:graphic>
          <a:graphicData uri="http://schemas.openxmlformats.org/presentationml/2006/ole">
            <mc:AlternateContent xmlns:mc="http://schemas.openxmlformats.org/markup-compatibility/2006">
              <mc:Choice xmlns:v="urn:schemas-microsoft-com:vml" Requires="v">
                <p:oleObj spid="_x0000_s15366" name="Equation" r:id="rId16" imgW="215640" imgH="228600" progId="Equation.DSMT4">
                  <p:embed/>
                </p:oleObj>
              </mc:Choice>
              <mc:Fallback>
                <p:oleObj name="Equation" r:id="rId16" imgW="215640" imgH="228600" progId="Equation.DSMT4">
                  <p:embed/>
                  <p:pic>
                    <p:nvPicPr>
                      <p:cNvPr id="15" name="Object 14">
                        <a:extLst>
                          <a:ext uri="{FF2B5EF4-FFF2-40B4-BE49-F238E27FC236}">
                            <a16:creationId xmlns:a16="http://schemas.microsoft.com/office/drawing/2014/main" id="{E2F93637-CDA9-4FD1-82A7-905752910734}"/>
                          </a:ext>
                        </a:extLst>
                      </p:cNvPr>
                      <p:cNvPicPr/>
                      <p:nvPr/>
                    </p:nvPicPr>
                    <p:blipFill>
                      <a:blip r:embed="rId17"/>
                      <a:stretch>
                        <a:fillRect/>
                      </a:stretch>
                    </p:blipFill>
                    <p:spPr>
                      <a:xfrm>
                        <a:off x="5323770" y="4033436"/>
                        <a:ext cx="246450" cy="300814"/>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642D3C21-9F4D-4F79-BC46-1D46999450A6}"/>
              </a:ext>
            </a:extLst>
          </p:cNvPr>
          <p:cNvSpPr txBox="1"/>
          <p:nvPr/>
        </p:nvSpPr>
        <p:spPr>
          <a:xfrm>
            <a:off x="2103896" y="56935"/>
            <a:ext cx="4572000" cy="338554"/>
          </a:xfrm>
          <a:prstGeom prst="rect">
            <a:avLst/>
          </a:prstGeom>
          <a:noFill/>
        </p:spPr>
        <p:txBody>
          <a:bodyPr wrap="square">
            <a:spAutoFit/>
          </a:bodyPr>
          <a:lstStyle/>
          <a:p>
            <a:pPr algn="ctr"/>
            <a:r>
              <a:rPr lang="en-US" sz="1600" b="1" u="sng" dirty="0">
                <a:solidFill>
                  <a:srgbClr val="FF0000"/>
                </a:solidFill>
                <a:effectLst/>
                <a:latin typeface="+mn-lt"/>
                <a:ea typeface="Arial MT"/>
                <a:cs typeface="Arial MT"/>
              </a:rPr>
              <a:t>Application of Kohlrausch’s</a:t>
            </a:r>
            <a:r>
              <a:rPr lang="en-US" sz="1600" b="1" u="sng" spc="-40" dirty="0">
                <a:solidFill>
                  <a:srgbClr val="FF0000"/>
                </a:solidFill>
                <a:effectLst/>
                <a:latin typeface="+mn-lt"/>
                <a:ea typeface="Arial MT"/>
                <a:cs typeface="Arial MT"/>
              </a:rPr>
              <a:t> </a:t>
            </a:r>
            <a:r>
              <a:rPr lang="en-US" sz="1600" b="1" u="sng" dirty="0">
                <a:solidFill>
                  <a:srgbClr val="FF0000"/>
                </a:solidFill>
                <a:effectLst/>
                <a:latin typeface="+mn-lt"/>
                <a:ea typeface="Arial MT"/>
                <a:cs typeface="Arial MT"/>
              </a:rPr>
              <a:t>law</a:t>
            </a:r>
            <a:r>
              <a:rPr lang="en-US" sz="1600" b="1" u="sng" spc="-35" dirty="0">
                <a:solidFill>
                  <a:srgbClr val="FF0000"/>
                </a:solidFill>
                <a:effectLst/>
                <a:latin typeface="+mn-lt"/>
                <a:ea typeface="Arial MT"/>
                <a:cs typeface="Arial MT"/>
              </a:rPr>
              <a:t> </a:t>
            </a:r>
            <a:endParaRPr lang="en-IN" sz="1600" b="1" u="sng" dirty="0">
              <a:solidFill>
                <a:srgbClr val="FF0000"/>
              </a:solidFill>
            </a:endParaRPr>
          </a:p>
        </p:txBody>
      </p:sp>
    </p:spTree>
    <p:extLst>
      <p:ext uri="{BB962C8B-B14F-4D97-AF65-F5344CB8AC3E}">
        <p14:creationId xmlns:p14="http://schemas.microsoft.com/office/powerpoint/2010/main" val="178090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oogle Shape;76;p16">
            <a:extLst>
              <a:ext uri="{FF2B5EF4-FFF2-40B4-BE49-F238E27FC236}">
                <a16:creationId xmlns:a16="http://schemas.microsoft.com/office/drawing/2014/main" id="{284CB102-862D-46B6-8C8E-CBD7CC709AF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C6C2987-08DF-45D6-B7A6-EAB1083326AD}"/>
              </a:ext>
            </a:extLst>
          </p:cNvPr>
          <p:cNvSpPr txBox="1"/>
          <p:nvPr/>
        </p:nvSpPr>
        <p:spPr>
          <a:xfrm>
            <a:off x="484321" y="794436"/>
            <a:ext cx="8175357" cy="4165371"/>
          </a:xfrm>
          <a:prstGeom prst="rect">
            <a:avLst/>
          </a:prstGeom>
          <a:noFill/>
        </p:spPr>
        <p:txBody>
          <a:bodyPr wrap="square">
            <a:spAutoFit/>
          </a:bodyPr>
          <a:lstStyle/>
          <a:p>
            <a:pPr marL="342900" marR="429895" lvl="0" indent="-342900" algn="just">
              <a:lnSpc>
                <a:spcPct val="148000"/>
              </a:lnSpc>
              <a:spcBef>
                <a:spcPts val="500"/>
              </a:spcBef>
              <a:spcAft>
                <a:spcPts val="0"/>
              </a:spcAft>
              <a:buSzPts val="1200"/>
              <a:buFont typeface="Wingdings" panose="05000000000000000000" pitchFamily="2" charset="2"/>
              <a:buChar char="Ø"/>
              <a:tabLst>
                <a:tab pos="1042035" algn="l"/>
              </a:tabLst>
            </a:pPr>
            <a:r>
              <a:rPr lang="en-US" sz="1600" b="1" u="sng" spc="0" dirty="0">
                <a:effectLst/>
                <a:latin typeface="+mn-lt"/>
                <a:ea typeface="Arial MT"/>
                <a:cs typeface="Arial MT"/>
              </a:rPr>
              <a:t>The device in which electrical energy is used to bring about a non-spontaneous</a:t>
            </a:r>
            <a:r>
              <a:rPr lang="en-US" sz="1600" b="1" u="sng" spc="5" dirty="0">
                <a:effectLst/>
                <a:latin typeface="+mn-lt"/>
                <a:ea typeface="Arial MT"/>
                <a:cs typeface="Arial MT"/>
              </a:rPr>
              <a:t> </a:t>
            </a:r>
            <a:r>
              <a:rPr lang="en-US" sz="1600" b="1" u="sng" spc="0" dirty="0">
                <a:effectLst/>
                <a:latin typeface="+mn-lt"/>
                <a:ea typeface="Arial MT"/>
                <a:cs typeface="Arial MT"/>
              </a:rPr>
              <a:t>redox</a:t>
            </a:r>
            <a:r>
              <a:rPr lang="en-US" sz="1600" b="1" u="sng" spc="-15" dirty="0">
                <a:effectLst/>
                <a:latin typeface="+mn-lt"/>
                <a:ea typeface="Arial MT"/>
                <a:cs typeface="Arial MT"/>
              </a:rPr>
              <a:t> </a:t>
            </a:r>
            <a:r>
              <a:rPr lang="en-US" sz="1600" b="1" u="sng" spc="0" dirty="0">
                <a:effectLst/>
                <a:latin typeface="+mn-lt"/>
                <a:ea typeface="Arial MT"/>
                <a:cs typeface="Arial MT"/>
              </a:rPr>
              <a:t>reaction</a:t>
            </a:r>
            <a:r>
              <a:rPr lang="en-US" sz="1600" b="1" u="sng" spc="-5" dirty="0">
                <a:effectLst/>
                <a:latin typeface="+mn-lt"/>
                <a:ea typeface="Arial MT"/>
                <a:cs typeface="Arial MT"/>
              </a:rPr>
              <a:t> </a:t>
            </a:r>
            <a:r>
              <a:rPr lang="en-US" sz="1600" b="1" u="sng" spc="0" dirty="0">
                <a:effectLst/>
                <a:latin typeface="+mn-lt"/>
                <a:ea typeface="Arial MT"/>
                <a:cs typeface="Arial MT"/>
              </a:rPr>
              <a:t>is</a:t>
            </a:r>
            <a:r>
              <a:rPr lang="en-US" sz="1600" b="1" u="sng" spc="-10" dirty="0">
                <a:effectLst/>
                <a:latin typeface="+mn-lt"/>
                <a:ea typeface="Arial MT"/>
                <a:cs typeface="Arial MT"/>
              </a:rPr>
              <a:t> </a:t>
            </a:r>
            <a:r>
              <a:rPr lang="en-US" sz="1600" b="1" u="sng" spc="0" dirty="0">
                <a:effectLst/>
                <a:latin typeface="+mn-lt"/>
                <a:ea typeface="Arial MT"/>
                <a:cs typeface="Arial MT"/>
              </a:rPr>
              <a:t>called</a:t>
            </a:r>
            <a:r>
              <a:rPr lang="en-US" sz="1600" b="1" u="sng" spc="-5" dirty="0">
                <a:effectLst/>
                <a:latin typeface="+mn-lt"/>
                <a:ea typeface="Arial MT"/>
                <a:cs typeface="Arial MT"/>
              </a:rPr>
              <a:t> </a:t>
            </a:r>
            <a:r>
              <a:rPr lang="en-US" sz="1600" b="1" u="sng" dirty="0">
                <a:latin typeface="+mn-lt"/>
                <a:ea typeface="Arial MT"/>
                <a:cs typeface="Arial MT"/>
              </a:rPr>
              <a:t>E</a:t>
            </a:r>
            <a:r>
              <a:rPr lang="en-US" sz="1600" b="1" u="sng" spc="0" dirty="0">
                <a:effectLst/>
                <a:latin typeface="+mn-lt"/>
                <a:ea typeface="Arial MT"/>
                <a:cs typeface="Arial MT"/>
              </a:rPr>
              <a:t>lectrolytic</a:t>
            </a:r>
            <a:r>
              <a:rPr lang="en-US" sz="1600" b="1" u="sng" spc="-10" dirty="0">
                <a:effectLst/>
                <a:latin typeface="+mn-lt"/>
                <a:ea typeface="Arial MT"/>
                <a:cs typeface="Arial MT"/>
              </a:rPr>
              <a:t> </a:t>
            </a:r>
            <a:r>
              <a:rPr lang="en-US" sz="1600" b="1" u="sng" dirty="0">
                <a:latin typeface="+mn-lt"/>
                <a:ea typeface="Arial MT"/>
                <a:cs typeface="Arial MT"/>
              </a:rPr>
              <a:t>C</a:t>
            </a:r>
            <a:r>
              <a:rPr lang="en-US" sz="1600" b="1" u="sng" spc="0" dirty="0">
                <a:effectLst/>
                <a:latin typeface="+mn-lt"/>
                <a:ea typeface="Arial MT"/>
                <a:cs typeface="Arial MT"/>
              </a:rPr>
              <a:t>ell.</a:t>
            </a:r>
            <a:endParaRPr lang="en-IN" sz="1600" b="1" u="sng" spc="0" dirty="0">
              <a:effectLst/>
              <a:latin typeface="+mn-lt"/>
              <a:ea typeface="Arial MT"/>
              <a:cs typeface="Arial MT"/>
            </a:endParaRPr>
          </a:p>
          <a:p>
            <a:pPr marL="342900" marR="424180" lvl="0" indent="-342900" algn="just">
              <a:lnSpc>
                <a:spcPct val="100000"/>
              </a:lnSpc>
              <a:spcBef>
                <a:spcPts val="615"/>
              </a:spcBef>
              <a:spcAft>
                <a:spcPts val="0"/>
              </a:spcAft>
              <a:buSzPts val="1200"/>
              <a:buFont typeface="Wingdings" panose="05000000000000000000" pitchFamily="2" charset="2"/>
              <a:buChar char="Ø"/>
              <a:tabLst>
                <a:tab pos="1042035" algn="l"/>
              </a:tabLst>
            </a:pPr>
            <a:r>
              <a:rPr lang="en-US" sz="1600" b="1" u="sng" spc="0" dirty="0">
                <a:effectLst/>
                <a:latin typeface="+mn-lt"/>
                <a:ea typeface="Arial MT"/>
                <a:cs typeface="Arial MT"/>
              </a:rPr>
              <a:t>Two metallic electrodes are kept </a:t>
            </a:r>
            <a:r>
              <a:rPr lang="en-US" sz="1600" b="1" u="sng" dirty="0">
                <a:latin typeface="+mn-lt"/>
                <a:ea typeface="Arial MT"/>
                <a:cs typeface="Arial MT"/>
              </a:rPr>
              <a:t>immersed in an electrolyte</a:t>
            </a:r>
            <a:r>
              <a:rPr lang="en-US" sz="1600" b="1" u="sng" spc="0" dirty="0">
                <a:effectLst/>
                <a:latin typeface="+mn-lt"/>
                <a:ea typeface="Arial MT"/>
                <a:cs typeface="Arial MT"/>
              </a:rPr>
              <a:t>. The one connected to +</a:t>
            </a:r>
            <a:r>
              <a:rPr lang="en-US" sz="1600" b="1" u="sng" spc="0" dirty="0" err="1">
                <a:effectLst/>
                <a:latin typeface="+mn-lt"/>
                <a:ea typeface="Arial MT"/>
                <a:cs typeface="Arial MT"/>
              </a:rPr>
              <a:t>ve</a:t>
            </a:r>
            <a:r>
              <a:rPr lang="en-US" sz="1600" b="1" u="sng" spc="0" dirty="0">
                <a:effectLst/>
                <a:latin typeface="+mn-lt"/>
                <a:ea typeface="Arial MT"/>
                <a:cs typeface="Arial MT"/>
              </a:rPr>
              <a:t> terminal of the</a:t>
            </a:r>
            <a:r>
              <a:rPr lang="en-US" sz="1600" b="1" u="sng" spc="5" dirty="0">
                <a:effectLst/>
                <a:latin typeface="+mn-lt"/>
                <a:ea typeface="Arial MT"/>
                <a:cs typeface="Arial MT"/>
              </a:rPr>
              <a:t> </a:t>
            </a:r>
            <a:r>
              <a:rPr lang="en-US" sz="1600" b="1" u="sng" spc="0" dirty="0">
                <a:effectLst/>
                <a:latin typeface="+mn-lt"/>
                <a:ea typeface="Arial MT"/>
                <a:cs typeface="Arial MT"/>
              </a:rPr>
              <a:t>battery</a:t>
            </a:r>
            <a:r>
              <a:rPr lang="en-US" sz="1600" b="1" u="sng" spc="-45" dirty="0">
                <a:effectLst/>
                <a:latin typeface="+mn-lt"/>
                <a:ea typeface="Arial MT"/>
                <a:cs typeface="Arial MT"/>
              </a:rPr>
              <a:t> </a:t>
            </a:r>
            <a:r>
              <a:rPr lang="en-US" sz="1600" b="1" u="sng" spc="0" dirty="0">
                <a:effectLst/>
                <a:latin typeface="+mn-lt"/>
                <a:ea typeface="Arial MT"/>
                <a:cs typeface="Arial MT"/>
              </a:rPr>
              <a:t>is</a:t>
            </a:r>
            <a:r>
              <a:rPr lang="en-US" sz="1600" b="1" u="sng" spc="-45" dirty="0">
                <a:effectLst/>
                <a:latin typeface="+mn-lt"/>
                <a:ea typeface="Arial MT"/>
                <a:cs typeface="Arial MT"/>
              </a:rPr>
              <a:t> </a:t>
            </a:r>
            <a:r>
              <a:rPr lang="en-US" sz="1600" b="1" u="sng" spc="0" dirty="0">
                <a:effectLst/>
                <a:latin typeface="+mn-lt"/>
                <a:ea typeface="Arial MT"/>
                <a:cs typeface="Arial MT"/>
              </a:rPr>
              <a:t>called</a:t>
            </a:r>
            <a:r>
              <a:rPr lang="en-US" sz="1600" b="1" u="sng" spc="-40" dirty="0">
                <a:effectLst/>
                <a:latin typeface="+mn-lt"/>
                <a:ea typeface="Arial MT"/>
                <a:cs typeface="Arial MT"/>
              </a:rPr>
              <a:t> </a:t>
            </a:r>
            <a:r>
              <a:rPr lang="en-US" sz="1600" b="1" u="sng" spc="0" dirty="0">
                <a:effectLst/>
                <a:latin typeface="+mn-lt"/>
                <a:ea typeface="Arial MT"/>
                <a:cs typeface="Arial MT"/>
              </a:rPr>
              <a:t>anode</a:t>
            </a:r>
            <a:r>
              <a:rPr lang="en-US" sz="1600" b="1" u="sng" spc="-65" dirty="0">
                <a:effectLst/>
                <a:latin typeface="+mn-lt"/>
                <a:ea typeface="Arial MT"/>
                <a:cs typeface="Arial MT"/>
              </a:rPr>
              <a:t> </a:t>
            </a:r>
            <a:r>
              <a:rPr lang="en-US" sz="1600" b="1" u="sng" spc="0" dirty="0">
                <a:effectLst/>
                <a:latin typeface="+mn-lt"/>
                <a:ea typeface="Arial MT"/>
                <a:cs typeface="Arial MT"/>
              </a:rPr>
              <a:t>and</a:t>
            </a:r>
            <a:r>
              <a:rPr lang="en-US" sz="1600" b="1" u="sng" spc="-35" dirty="0">
                <a:effectLst/>
                <a:latin typeface="+mn-lt"/>
                <a:ea typeface="Arial MT"/>
                <a:cs typeface="Arial MT"/>
              </a:rPr>
              <a:t> </a:t>
            </a:r>
            <a:r>
              <a:rPr lang="en-US" sz="1600" b="1" u="sng" spc="0" dirty="0">
                <a:effectLst/>
                <a:latin typeface="+mn-lt"/>
                <a:ea typeface="Arial MT"/>
                <a:cs typeface="Arial MT"/>
              </a:rPr>
              <a:t>the</a:t>
            </a:r>
            <a:r>
              <a:rPr lang="en-US" sz="1600" b="1" u="sng" spc="-40" dirty="0">
                <a:effectLst/>
                <a:latin typeface="+mn-lt"/>
                <a:ea typeface="Arial MT"/>
                <a:cs typeface="Arial MT"/>
              </a:rPr>
              <a:t> </a:t>
            </a:r>
            <a:r>
              <a:rPr lang="en-US" sz="1600" b="1" u="sng" spc="0" dirty="0">
                <a:effectLst/>
                <a:latin typeface="+mn-lt"/>
                <a:ea typeface="Arial MT"/>
                <a:cs typeface="Arial MT"/>
              </a:rPr>
              <a:t>one</a:t>
            </a:r>
            <a:r>
              <a:rPr lang="en-US" sz="1600" b="1" u="sng" spc="-40" dirty="0">
                <a:effectLst/>
                <a:latin typeface="+mn-lt"/>
                <a:ea typeface="Arial MT"/>
                <a:cs typeface="Arial MT"/>
              </a:rPr>
              <a:t> </a:t>
            </a:r>
            <a:r>
              <a:rPr lang="en-US" sz="1600" b="1" u="sng" spc="0" dirty="0">
                <a:effectLst/>
                <a:latin typeface="+mn-lt"/>
                <a:ea typeface="Arial MT"/>
                <a:cs typeface="Arial MT"/>
              </a:rPr>
              <a:t>connected</a:t>
            </a:r>
            <a:r>
              <a:rPr lang="en-US" sz="1600" b="1" u="sng" spc="-15" dirty="0">
                <a:effectLst/>
                <a:latin typeface="+mn-lt"/>
                <a:ea typeface="Arial MT"/>
                <a:cs typeface="Arial MT"/>
              </a:rPr>
              <a:t> </a:t>
            </a:r>
            <a:r>
              <a:rPr lang="en-US" sz="1600" b="1" u="sng" spc="0" dirty="0">
                <a:effectLst/>
                <a:latin typeface="+mn-lt"/>
                <a:ea typeface="Arial MT"/>
                <a:cs typeface="Arial MT"/>
              </a:rPr>
              <a:t>–</a:t>
            </a:r>
            <a:r>
              <a:rPr lang="en-US" sz="1600" b="1" u="sng" spc="0" dirty="0" err="1">
                <a:effectLst/>
                <a:latin typeface="+mn-lt"/>
                <a:ea typeface="Arial MT"/>
                <a:cs typeface="Arial MT"/>
              </a:rPr>
              <a:t>ve</a:t>
            </a:r>
            <a:r>
              <a:rPr lang="en-US" sz="1600" b="1" u="sng" spc="-40" dirty="0">
                <a:effectLst/>
                <a:latin typeface="+mn-lt"/>
                <a:ea typeface="Arial MT"/>
                <a:cs typeface="Arial MT"/>
              </a:rPr>
              <a:t> </a:t>
            </a:r>
            <a:r>
              <a:rPr lang="en-US" sz="1600" b="1" u="sng" spc="0" dirty="0">
                <a:effectLst/>
                <a:latin typeface="+mn-lt"/>
                <a:ea typeface="Arial MT"/>
                <a:cs typeface="Arial MT"/>
              </a:rPr>
              <a:t>terminal</a:t>
            </a:r>
            <a:r>
              <a:rPr lang="en-US" sz="1600" b="1" u="sng" spc="-40" dirty="0">
                <a:effectLst/>
                <a:latin typeface="+mn-lt"/>
                <a:ea typeface="Arial MT"/>
                <a:cs typeface="Arial MT"/>
              </a:rPr>
              <a:t> </a:t>
            </a:r>
            <a:r>
              <a:rPr lang="en-US" sz="1600" b="1" u="sng" spc="0" dirty="0">
                <a:effectLst/>
                <a:latin typeface="+mn-lt"/>
                <a:ea typeface="Arial MT"/>
                <a:cs typeface="Arial MT"/>
              </a:rPr>
              <a:t>of</a:t>
            </a:r>
            <a:r>
              <a:rPr lang="en-US" sz="1600" b="1" u="sng" spc="-50" dirty="0">
                <a:effectLst/>
                <a:latin typeface="+mn-lt"/>
                <a:ea typeface="Arial MT"/>
                <a:cs typeface="Arial MT"/>
              </a:rPr>
              <a:t> </a:t>
            </a:r>
            <a:r>
              <a:rPr lang="en-US" sz="1600" b="1" u="sng" spc="0" dirty="0">
                <a:effectLst/>
                <a:latin typeface="+mn-lt"/>
                <a:ea typeface="Arial MT"/>
                <a:cs typeface="Arial MT"/>
              </a:rPr>
              <a:t>the</a:t>
            </a:r>
            <a:r>
              <a:rPr lang="en-US" sz="1600" b="1" u="sng" spc="-40" dirty="0">
                <a:effectLst/>
                <a:latin typeface="+mn-lt"/>
                <a:ea typeface="Arial MT"/>
                <a:cs typeface="Arial MT"/>
              </a:rPr>
              <a:t> </a:t>
            </a:r>
            <a:r>
              <a:rPr lang="en-US" sz="1600" b="1" u="sng" spc="0" dirty="0">
                <a:effectLst/>
                <a:latin typeface="+mn-lt"/>
                <a:ea typeface="Arial MT"/>
                <a:cs typeface="Arial MT"/>
              </a:rPr>
              <a:t>battery</a:t>
            </a:r>
            <a:r>
              <a:rPr lang="en-US" sz="1600" b="1" u="sng" spc="-45" dirty="0">
                <a:effectLst/>
                <a:latin typeface="+mn-lt"/>
                <a:ea typeface="Arial MT"/>
                <a:cs typeface="Arial MT"/>
              </a:rPr>
              <a:t> </a:t>
            </a:r>
            <a:r>
              <a:rPr lang="en-US" sz="1600" b="1" u="sng" spc="0" dirty="0">
                <a:effectLst/>
                <a:latin typeface="+mn-lt"/>
                <a:ea typeface="Arial MT"/>
                <a:cs typeface="Arial MT"/>
              </a:rPr>
              <a:t>is</a:t>
            </a:r>
            <a:r>
              <a:rPr lang="en-US" sz="1600" b="1" u="sng" spc="-45" dirty="0">
                <a:effectLst/>
                <a:latin typeface="+mn-lt"/>
                <a:ea typeface="Arial MT"/>
                <a:cs typeface="Arial MT"/>
              </a:rPr>
              <a:t> </a:t>
            </a:r>
            <a:r>
              <a:rPr lang="en-US" sz="1600" b="1" u="sng" spc="0" dirty="0">
                <a:effectLst/>
                <a:latin typeface="+mn-lt"/>
                <a:ea typeface="Arial MT"/>
                <a:cs typeface="Arial MT"/>
              </a:rPr>
              <a:t>called</a:t>
            </a:r>
            <a:r>
              <a:rPr lang="en-US" sz="1600" b="1" u="sng" spc="-320" dirty="0">
                <a:effectLst/>
                <a:latin typeface="+mn-lt"/>
                <a:ea typeface="Arial MT"/>
                <a:cs typeface="Arial MT"/>
              </a:rPr>
              <a:t> </a:t>
            </a:r>
            <a:r>
              <a:rPr lang="en-US" sz="1600" b="1" u="sng" spc="0" dirty="0">
                <a:effectLst/>
                <a:latin typeface="+mn-lt"/>
                <a:ea typeface="Arial MT"/>
                <a:cs typeface="Arial MT"/>
              </a:rPr>
              <a:t>cathode.</a:t>
            </a:r>
            <a:endParaRPr lang="en-IN" sz="1600" b="1" u="sng" spc="0" dirty="0">
              <a:effectLst/>
              <a:latin typeface="+mn-lt"/>
              <a:ea typeface="Arial MT"/>
              <a:cs typeface="Arial MT"/>
            </a:endParaRPr>
          </a:p>
          <a:p>
            <a:pPr marL="342900" marR="422275" lvl="0" indent="-342900" algn="just">
              <a:spcBef>
                <a:spcPts val="570"/>
              </a:spcBef>
              <a:spcAft>
                <a:spcPts val="0"/>
              </a:spcAft>
              <a:buSzPts val="1200"/>
              <a:buFont typeface="Wingdings" panose="05000000000000000000" pitchFamily="2" charset="2"/>
              <a:buChar char="Ø"/>
              <a:tabLst>
                <a:tab pos="1083310" algn="l"/>
              </a:tabLst>
            </a:pPr>
            <a:r>
              <a:rPr lang="en-US" sz="1600" b="1" u="sng" spc="0" dirty="0">
                <a:effectLst/>
                <a:latin typeface="+mn-lt"/>
                <a:ea typeface="Arial MT"/>
                <a:cs typeface="Arial MT"/>
              </a:rPr>
              <a:t>When no electric current is passed the ions of the electrolyte  move randomly and due to</a:t>
            </a:r>
            <a:r>
              <a:rPr lang="en-US" sz="1600" b="1" u="sng" spc="5" dirty="0">
                <a:effectLst/>
                <a:latin typeface="+mn-lt"/>
                <a:ea typeface="Arial MT"/>
                <a:cs typeface="Arial MT"/>
              </a:rPr>
              <a:t> </a:t>
            </a:r>
            <a:r>
              <a:rPr lang="en-US" sz="1600" b="1" u="sng" spc="0" dirty="0">
                <a:effectLst/>
                <a:latin typeface="+mn-lt"/>
                <a:ea typeface="Arial MT"/>
                <a:cs typeface="Arial MT"/>
              </a:rPr>
              <a:t>passage</a:t>
            </a:r>
            <a:r>
              <a:rPr lang="en-US" sz="1600" b="1" u="sng" spc="-20" dirty="0">
                <a:effectLst/>
                <a:latin typeface="+mn-lt"/>
                <a:ea typeface="Arial MT"/>
                <a:cs typeface="Arial MT"/>
              </a:rPr>
              <a:t> </a:t>
            </a:r>
            <a:r>
              <a:rPr lang="en-US" sz="1600" b="1" u="sng" spc="0" dirty="0">
                <a:effectLst/>
                <a:latin typeface="+mn-lt"/>
                <a:ea typeface="Arial MT"/>
                <a:cs typeface="Arial MT"/>
              </a:rPr>
              <a:t>of</a:t>
            </a:r>
            <a:r>
              <a:rPr lang="en-US" sz="1600" b="1" u="sng" spc="-35" dirty="0">
                <a:effectLst/>
                <a:latin typeface="+mn-lt"/>
                <a:ea typeface="Arial MT"/>
                <a:cs typeface="Arial MT"/>
              </a:rPr>
              <a:t> </a:t>
            </a:r>
            <a:r>
              <a:rPr lang="en-US" sz="1600" b="1" u="sng" spc="0" dirty="0">
                <a:effectLst/>
                <a:latin typeface="+mn-lt"/>
                <a:ea typeface="Arial MT"/>
                <a:cs typeface="Arial MT"/>
              </a:rPr>
              <a:t>electric</a:t>
            </a:r>
            <a:r>
              <a:rPr lang="en-US" sz="1600" b="1" u="sng" spc="-25" dirty="0">
                <a:effectLst/>
                <a:latin typeface="+mn-lt"/>
                <a:ea typeface="Arial MT"/>
                <a:cs typeface="Arial MT"/>
              </a:rPr>
              <a:t> </a:t>
            </a:r>
            <a:r>
              <a:rPr lang="en-US" sz="1600" b="1" u="sng" spc="0" dirty="0">
                <a:effectLst/>
                <a:latin typeface="+mn-lt"/>
                <a:ea typeface="Arial MT"/>
                <a:cs typeface="Arial MT"/>
              </a:rPr>
              <a:t>current</a:t>
            </a:r>
            <a:r>
              <a:rPr lang="en-US" sz="1600" b="1" u="sng" spc="-35" dirty="0">
                <a:effectLst/>
                <a:latin typeface="+mn-lt"/>
                <a:ea typeface="Arial MT"/>
                <a:cs typeface="Arial MT"/>
              </a:rPr>
              <a:t> </a:t>
            </a:r>
            <a:r>
              <a:rPr lang="en-US" sz="1600" b="1" u="sng" spc="0" dirty="0">
                <a:effectLst/>
                <a:latin typeface="+mn-lt"/>
                <a:ea typeface="Arial MT"/>
                <a:cs typeface="Arial MT"/>
              </a:rPr>
              <a:t>the</a:t>
            </a:r>
            <a:r>
              <a:rPr lang="en-US" sz="1600" b="1" u="sng" spc="-20" dirty="0">
                <a:effectLst/>
                <a:latin typeface="+mn-lt"/>
                <a:ea typeface="Arial MT"/>
                <a:cs typeface="Arial MT"/>
              </a:rPr>
              <a:t> </a:t>
            </a:r>
            <a:r>
              <a:rPr lang="en-US" sz="1600" b="1" u="sng" spc="0" dirty="0">
                <a:effectLst/>
                <a:latin typeface="+mn-lt"/>
                <a:ea typeface="Arial MT"/>
                <a:cs typeface="Arial MT"/>
              </a:rPr>
              <a:t>ions</a:t>
            </a:r>
            <a:r>
              <a:rPr lang="en-US" sz="1600" b="1" u="sng" spc="-25" dirty="0">
                <a:effectLst/>
                <a:latin typeface="+mn-lt"/>
                <a:ea typeface="Arial MT"/>
                <a:cs typeface="Arial MT"/>
              </a:rPr>
              <a:t> </a:t>
            </a:r>
            <a:r>
              <a:rPr lang="en-US" sz="1600" b="1" u="sng" spc="0" dirty="0">
                <a:effectLst/>
                <a:latin typeface="+mn-lt"/>
                <a:ea typeface="Arial MT"/>
                <a:cs typeface="Arial MT"/>
              </a:rPr>
              <a:t>migrate</a:t>
            </a:r>
            <a:r>
              <a:rPr lang="en-US" sz="1600" b="1" u="sng" spc="-20" dirty="0">
                <a:effectLst/>
                <a:latin typeface="+mn-lt"/>
                <a:ea typeface="Arial MT"/>
                <a:cs typeface="Arial MT"/>
              </a:rPr>
              <a:t> </a:t>
            </a:r>
            <a:r>
              <a:rPr lang="en-US" sz="1600" b="1" u="sng" spc="0" dirty="0">
                <a:effectLst/>
                <a:latin typeface="+mn-lt"/>
                <a:ea typeface="Arial MT"/>
                <a:cs typeface="Arial MT"/>
              </a:rPr>
              <a:t>towards</a:t>
            </a:r>
            <a:r>
              <a:rPr lang="en-US" sz="1600" b="1" u="sng" spc="-25" dirty="0">
                <a:effectLst/>
                <a:latin typeface="+mn-lt"/>
                <a:ea typeface="Arial MT"/>
                <a:cs typeface="Arial MT"/>
              </a:rPr>
              <a:t> </a:t>
            </a:r>
            <a:r>
              <a:rPr lang="en-US" sz="1600" b="1" u="sng" spc="0" dirty="0">
                <a:effectLst/>
                <a:latin typeface="+mn-lt"/>
                <a:ea typeface="Arial MT"/>
                <a:cs typeface="Arial MT"/>
              </a:rPr>
              <a:t>oppositely</a:t>
            </a:r>
            <a:r>
              <a:rPr lang="en-US" sz="1600" b="1" u="sng" spc="-25" dirty="0">
                <a:effectLst/>
                <a:latin typeface="+mn-lt"/>
                <a:ea typeface="Arial MT"/>
                <a:cs typeface="Arial MT"/>
              </a:rPr>
              <a:t> </a:t>
            </a:r>
            <a:r>
              <a:rPr lang="en-US" sz="1600" b="1" u="sng" spc="0" dirty="0">
                <a:effectLst/>
                <a:latin typeface="+mn-lt"/>
                <a:ea typeface="Arial MT"/>
                <a:cs typeface="Arial MT"/>
              </a:rPr>
              <a:t>charge</a:t>
            </a:r>
            <a:r>
              <a:rPr lang="en-US" sz="1600" b="1" u="sng" spc="-20" dirty="0">
                <a:effectLst/>
                <a:latin typeface="+mn-lt"/>
                <a:ea typeface="Arial MT"/>
                <a:cs typeface="Arial MT"/>
              </a:rPr>
              <a:t> </a:t>
            </a:r>
            <a:r>
              <a:rPr lang="en-US" sz="1600" b="1" u="sng" spc="0" dirty="0">
                <a:effectLst/>
                <a:latin typeface="+mn-lt"/>
                <a:ea typeface="Arial MT"/>
                <a:cs typeface="Arial MT"/>
              </a:rPr>
              <a:t>electrodes</a:t>
            </a:r>
            <a:r>
              <a:rPr lang="en-US" sz="1600" b="1" u="sng" spc="-320" dirty="0">
                <a:effectLst/>
                <a:latin typeface="+mn-lt"/>
                <a:ea typeface="Arial MT"/>
                <a:cs typeface="Arial MT"/>
              </a:rPr>
              <a:t>         </a:t>
            </a:r>
            <a:r>
              <a:rPr lang="en-US" sz="1600" b="1" u="sng" spc="0" dirty="0">
                <a:effectLst/>
                <a:latin typeface="+mn-lt"/>
                <a:ea typeface="Arial MT"/>
                <a:cs typeface="Arial MT"/>
              </a:rPr>
              <a:t>and</a:t>
            </a:r>
            <a:r>
              <a:rPr lang="en-US" sz="1600" b="1" u="sng" spc="-5" dirty="0">
                <a:effectLst/>
                <a:latin typeface="+mn-lt"/>
                <a:ea typeface="Arial MT"/>
                <a:cs typeface="Arial MT"/>
              </a:rPr>
              <a:t> </a:t>
            </a:r>
            <a:r>
              <a:rPr lang="en-US" sz="1600" b="1" u="sng" spc="0" dirty="0">
                <a:effectLst/>
                <a:latin typeface="+mn-lt"/>
                <a:ea typeface="Arial MT"/>
                <a:cs typeface="Arial MT"/>
              </a:rPr>
              <a:t>get</a:t>
            </a:r>
            <a:r>
              <a:rPr lang="en-US" sz="1600" b="1" u="sng" spc="-20" dirty="0">
                <a:effectLst/>
                <a:latin typeface="+mn-lt"/>
                <a:ea typeface="Arial MT"/>
                <a:cs typeface="Arial MT"/>
              </a:rPr>
              <a:t> </a:t>
            </a:r>
            <a:r>
              <a:rPr lang="en-US" sz="1600" b="1" u="sng" spc="0" dirty="0">
                <a:effectLst/>
                <a:latin typeface="+mn-lt"/>
                <a:ea typeface="Arial MT"/>
                <a:cs typeface="Arial MT"/>
              </a:rPr>
              <a:t>neutralized.</a:t>
            </a:r>
            <a:r>
              <a:rPr lang="en-US" sz="1600" b="1" u="sng" spc="-5" dirty="0">
                <a:effectLst/>
                <a:latin typeface="+mn-lt"/>
                <a:ea typeface="Arial MT"/>
                <a:cs typeface="Arial MT"/>
              </a:rPr>
              <a:t> </a:t>
            </a:r>
            <a:r>
              <a:rPr lang="en-US" sz="1600" b="1" u="sng" spc="0" dirty="0">
                <a:effectLst/>
                <a:latin typeface="+mn-lt"/>
                <a:ea typeface="Arial MT"/>
                <a:cs typeface="Arial MT"/>
              </a:rPr>
              <a:t>This</a:t>
            </a:r>
            <a:r>
              <a:rPr lang="en-US" sz="1600" b="1" u="sng" spc="-10" dirty="0">
                <a:effectLst/>
                <a:latin typeface="+mn-lt"/>
                <a:ea typeface="Arial MT"/>
                <a:cs typeface="Arial MT"/>
              </a:rPr>
              <a:t> </a:t>
            </a:r>
            <a:r>
              <a:rPr lang="en-US" sz="1600" b="1" u="sng" spc="0" dirty="0">
                <a:effectLst/>
                <a:latin typeface="+mn-lt"/>
                <a:ea typeface="Arial MT"/>
                <a:cs typeface="Arial MT"/>
              </a:rPr>
              <a:t>process</a:t>
            </a:r>
            <a:r>
              <a:rPr lang="en-US" sz="1600" b="1" u="sng" spc="-10" dirty="0">
                <a:effectLst/>
                <a:latin typeface="+mn-lt"/>
                <a:ea typeface="Arial MT"/>
                <a:cs typeface="Arial MT"/>
              </a:rPr>
              <a:t> </a:t>
            </a:r>
            <a:r>
              <a:rPr lang="en-US" sz="1600" b="1" u="sng" spc="0" dirty="0">
                <a:effectLst/>
                <a:latin typeface="+mn-lt"/>
                <a:ea typeface="Arial MT"/>
                <a:cs typeface="Arial MT"/>
              </a:rPr>
              <a:t>is</a:t>
            </a:r>
            <a:r>
              <a:rPr lang="en-US" sz="1600" b="1" u="sng" spc="-10" dirty="0">
                <a:effectLst/>
                <a:latin typeface="+mn-lt"/>
                <a:ea typeface="Arial MT"/>
                <a:cs typeface="Arial MT"/>
              </a:rPr>
              <a:t> </a:t>
            </a:r>
            <a:r>
              <a:rPr lang="en-US" sz="1600" b="1" u="sng" spc="0" dirty="0">
                <a:effectLst/>
                <a:latin typeface="+mn-lt"/>
                <a:ea typeface="Arial MT"/>
                <a:cs typeface="Arial MT"/>
              </a:rPr>
              <a:t>called</a:t>
            </a:r>
            <a:r>
              <a:rPr lang="en-US" sz="1600" b="1" u="sng" spc="-5" dirty="0">
                <a:effectLst/>
                <a:latin typeface="+mn-lt"/>
                <a:ea typeface="Arial MT"/>
                <a:cs typeface="Arial MT"/>
              </a:rPr>
              <a:t> </a:t>
            </a:r>
            <a:r>
              <a:rPr lang="en-US" sz="1600" b="1" u="sng" spc="0" dirty="0">
                <a:effectLst/>
                <a:latin typeface="+mn-lt"/>
                <a:ea typeface="Arial MT"/>
                <a:cs typeface="Arial MT"/>
              </a:rPr>
              <a:t>electrolysis.</a:t>
            </a:r>
            <a:endParaRPr lang="en-IN" sz="1600" b="1" u="sng" spc="0" dirty="0">
              <a:effectLst/>
              <a:latin typeface="+mn-lt"/>
              <a:ea typeface="Arial MT"/>
              <a:cs typeface="Arial MT"/>
            </a:endParaRPr>
          </a:p>
          <a:p>
            <a:pPr marL="342900" marR="422275" lvl="0" indent="-342900" algn="just">
              <a:lnSpc>
                <a:spcPct val="101000"/>
              </a:lnSpc>
              <a:spcBef>
                <a:spcPts val="585"/>
              </a:spcBef>
              <a:spcAft>
                <a:spcPts val="0"/>
              </a:spcAft>
              <a:buSzPts val="1200"/>
              <a:buFont typeface="Wingdings" panose="05000000000000000000" pitchFamily="2" charset="2"/>
              <a:buChar char="Ø"/>
              <a:tabLst>
                <a:tab pos="1042035" algn="l"/>
              </a:tabLst>
            </a:pPr>
            <a:r>
              <a:rPr lang="en-US" sz="1600" spc="0" dirty="0">
                <a:effectLst/>
                <a:latin typeface="+mn-lt"/>
                <a:ea typeface="Arial MT"/>
                <a:cs typeface="Arial MT"/>
              </a:rPr>
              <a:t>Like</a:t>
            </a:r>
            <a:r>
              <a:rPr lang="en-US" sz="1600" spc="-60" dirty="0">
                <a:effectLst/>
                <a:latin typeface="+mn-lt"/>
                <a:ea typeface="Arial MT"/>
                <a:cs typeface="Arial MT"/>
              </a:rPr>
              <a:t> </a:t>
            </a:r>
            <a:r>
              <a:rPr lang="en-US" sz="1600" spc="0" dirty="0">
                <a:effectLst/>
                <a:latin typeface="+mn-lt"/>
                <a:ea typeface="Arial MT"/>
                <a:cs typeface="Arial MT"/>
              </a:rPr>
              <a:t>Galvanic</a:t>
            </a:r>
            <a:r>
              <a:rPr lang="en-US" sz="1600" spc="-60" dirty="0">
                <a:effectLst/>
                <a:latin typeface="+mn-lt"/>
                <a:ea typeface="Arial MT"/>
                <a:cs typeface="Arial MT"/>
              </a:rPr>
              <a:t> </a:t>
            </a:r>
            <a:r>
              <a:rPr lang="en-US" sz="1600" spc="0" dirty="0">
                <a:effectLst/>
                <a:latin typeface="+mn-lt"/>
                <a:ea typeface="Arial MT"/>
                <a:cs typeface="Arial MT"/>
              </a:rPr>
              <a:t>cell</a:t>
            </a:r>
            <a:r>
              <a:rPr lang="en-US" sz="1600" spc="-60" dirty="0">
                <a:effectLst/>
                <a:latin typeface="+mn-lt"/>
                <a:ea typeface="Arial MT"/>
                <a:cs typeface="Arial MT"/>
              </a:rPr>
              <a:t> </a:t>
            </a:r>
            <a:r>
              <a:rPr lang="en-US" sz="1600" spc="0" dirty="0">
                <a:effectLst/>
                <a:latin typeface="+mn-lt"/>
                <a:ea typeface="Arial MT"/>
                <a:cs typeface="Arial MT"/>
              </a:rPr>
              <a:t>here</a:t>
            </a:r>
            <a:r>
              <a:rPr lang="en-US" sz="1600" spc="-55" dirty="0">
                <a:effectLst/>
                <a:latin typeface="+mn-lt"/>
                <a:ea typeface="Arial MT"/>
                <a:cs typeface="Arial MT"/>
              </a:rPr>
              <a:t> </a:t>
            </a:r>
            <a:r>
              <a:rPr lang="en-US" sz="1600" spc="0" dirty="0">
                <a:effectLst/>
                <a:latin typeface="+mn-lt"/>
                <a:ea typeface="Arial MT"/>
                <a:cs typeface="Arial MT"/>
              </a:rPr>
              <a:t>reduction</a:t>
            </a:r>
            <a:r>
              <a:rPr lang="en-US" sz="1600" spc="-55" dirty="0">
                <a:effectLst/>
                <a:latin typeface="+mn-lt"/>
                <a:ea typeface="Arial MT"/>
                <a:cs typeface="Arial MT"/>
              </a:rPr>
              <a:t> </a:t>
            </a:r>
            <a:r>
              <a:rPr lang="en-US" sz="1600" spc="0" dirty="0">
                <a:effectLst/>
                <a:latin typeface="+mn-lt"/>
                <a:ea typeface="Arial MT"/>
                <a:cs typeface="Arial MT"/>
              </a:rPr>
              <a:t>takes</a:t>
            </a:r>
            <a:r>
              <a:rPr lang="en-US" sz="1600" spc="-65" dirty="0">
                <a:effectLst/>
                <a:latin typeface="+mn-lt"/>
                <a:ea typeface="Arial MT"/>
                <a:cs typeface="Arial MT"/>
              </a:rPr>
              <a:t> </a:t>
            </a:r>
            <a:r>
              <a:rPr lang="en-US" sz="1600" spc="0" dirty="0">
                <a:effectLst/>
                <a:latin typeface="+mn-lt"/>
                <a:ea typeface="Arial MT"/>
                <a:cs typeface="Arial MT"/>
              </a:rPr>
              <a:t>place</a:t>
            </a:r>
            <a:r>
              <a:rPr lang="en-US" sz="1600" spc="-55" dirty="0">
                <a:effectLst/>
                <a:latin typeface="+mn-lt"/>
                <a:ea typeface="Arial MT"/>
                <a:cs typeface="Arial MT"/>
              </a:rPr>
              <a:t> </a:t>
            </a:r>
            <a:r>
              <a:rPr lang="en-US" sz="1600" spc="0" dirty="0">
                <a:effectLst/>
                <a:latin typeface="+mn-lt"/>
                <a:ea typeface="Arial MT"/>
                <a:cs typeface="Arial MT"/>
              </a:rPr>
              <a:t>at</a:t>
            </a:r>
            <a:r>
              <a:rPr lang="en-US" sz="1600" spc="-70" dirty="0">
                <a:effectLst/>
                <a:latin typeface="+mn-lt"/>
                <a:ea typeface="Arial MT"/>
                <a:cs typeface="Arial MT"/>
              </a:rPr>
              <a:t> </a:t>
            </a:r>
            <a:r>
              <a:rPr lang="en-US" sz="1600" spc="0" dirty="0">
                <a:effectLst/>
                <a:latin typeface="+mn-lt"/>
                <a:ea typeface="Arial MT"/>
                <a:cs typeface="Arial MT"/>
              </a:rPr>
              <a:t>cathode</a:t>
            </a:r>
            <a:r>
              <a:rPr lang="en-US" sz="1600" spc="-60" dirty="0">
                <a:effectLst/>
                <a:latin typeface="+mn-lt"/>
                <a:ea typeface="Arial MT"/>
                <a:cs typeface="Arial MT"/>
              </a:rPr>
              <a:t> </a:t>
            </a:r>
            <a:r>
              <a:rPr lang="en-US" sz="1600" spc="0" dirty="0">
                <a:effectLst/>
                <a:latin typeface="+mn-lt"/>
                <a:ea typeface="Arial MT"/>
                <a:cs typeface="Arial MT"/>
              </a:rPr>
              <a:t>and</a:t>
            </a:r>
            <a:r>
              <a:rPr lang="en-US" sz="1600" spc="-55" dirty="0">
                <a:effectLst/>
                <a:latin typeface="+mn-lt"/>
                <a:ea typeface="Arial MT"/>
                <a:cs typeface="Arial MT"/>
              </a:rPr>
              <a:t> </a:t>
            </a:r>
            <a:r>
              <a:rPr lang="en-US" sz="1600" spc="0" dirty="0">
                <a:effectLst/>
                <a:latin typeface="+mn-lt"/>
                <a:ea typeface="Arial MT"/>
                <a:cs typeface="Arial MT"/>
              </a:rPr>
              <a:t>oxidation</a:t>
            </a:r>
            <a:r>
              <a:rPr lang="en-US" sz="1600" spc="-55" dirty="0">
                <a:effectLst/>
                <a:latin typeface="+mn-lt"/>
                <a:ea typeface="Arial MT"/>
                <a:cs typeface="Arial MT"/>
              </a:rPr>
              <a:t> </a:t>
            </a:r>
            <a:r>
              <a:rPr lang="en-US" sz="1600" spc="0" dirty="0">
                <a:effectLst/>
                <a:latin typeface="+mn-lt"/>
                <a:ea typeface="Arial MT"/>
                <a:cs typeface="Arial MT"/>
              </a:rPr>
              <a:t>takes</a:t>
            </a:r>
            <a:r>
              <a:rPr lang="en-US" sz="1600" spc="-45" dirty="0">
                <a:effectLst/>
                <a:latin typeface="+mn-lt"/>
                <a:ea typeface="Arial MT"/>
                <a:cs typeface="Arial MT"/>
              </a:rPr>
              <a:t> </a:t>
            </a:r>
            <a:r>
              <a:rPr lang="en-US" sz="1600" spc="0" dirty="0">
                <a:effectLst/>
                <a:latin typeface="+mn-lt"/>
                <a:ea typeface="Arial MT"/>
                <a:cs typeface="Arial MT"/>
              </a:rPr>
              <a:t>place</a:t>
            </a:r>
            <a:r>
              <a:rPr lang="en-US" sz="1600" spc="-320" dirty="0">
                <a:effectLst/>
                <a:latin typeface="+mn-lt"/>
                <a:ea typeface="Arial MT"/>
                <a:cs typeface="Arial MT"/>
              </a:rPr>
              <a:t> </a:t>
            </a:r>
            <a:r>
              <a:rPr lang="en-US" sz="1600" spc="0" dirty="0">
                <a:effectLst/>
                <a:latin typeface="+mn-lt"/>
                <a:ea typeface="Arial MT"/>
                <a:cs typeface="Arial MT"/>
              </a:rPr>
              <a:t>at</a:t>
            </a:r>
            <a:r>
              <a:rPr lang="en-US" sz="1600" spc="-20" dirty="0">
                <a:effectLst/>
                <a:latin typeface="+mn-lt"/>
                <a:ea typeface="Arial MT"/>
                <a:cs typeface="Arial MT"/>
              </a:rPr>
              <a:t> </a:t>
            </a:r>
            <a:r>
              <a:rPr lang="en-US" sz="1600" spc="0" dirty="0">
                <a:effectLst/>
                <a:latin typeface="+mn-lt"/>
                <a:ea typeface="Arial MT"/>
                <a:cs typeface="Arial MT"/>
              </a:rPr>
              <a:t>anode.</a:t>
            </a:r>
            <a:endParaRPr lang="en-IN" sz="1600" spc="0" dirty="0">
              <a:effectLst/>
              <a:latin typeface="+mn-lt"/>
              <a:ea typeface="Arial MT"/>
              <a:cs typeface="Arial MT"/>
            </a:endParaRPr>
          </a:p>
          <a:p>
            <a:pPr marL="342900" lvl="0" indent="-342900" algn="just">
              <a:spcBef>
                <a:spcPts val="565"/>
              </a:spcBef>
              <a:spcAft>
                <a:spcPts val="0"/>
              </a:spcAft>
              <a:buSzPts val="1200"/>
              <a:buFont typeface="Wingdings" panose="05000000000000000000" pitchFamily="2" charset="2"/>
              <a:buChar char="Ø"/>
              <a:tabLst>
                <a:tab pos="1083310" algn="l"/>
              </a:tabLst>
            </a:pPr>
            <a:r>
              <a:rPr lang="en-US" sz="1600" spc="0" dirty="0">
                <a:effectLst/>
                <a:latin typeface="+mn-lt"/>
                <a:ea typeface="Arial MT"/>
                <a:cs typeface="Arial MT"/>
              </a:rPr>
              <a:t>Some</a:t>
            </a:r>
            <a:r>
              <a:rPr lang="en-US" sz="1600" spc="-5" dirty="0">
                <a:effectLst/>
                <a:latin typeface="+mn-lt"/>
                <a:ea typeface="Arial MT"/>
                <a:cs typeface="Arial MT"/>
              </a:rPr>
              <a:t> </a:t>
            </a:r>
            <a:r>
              <a:rPr lang="en-US" sz="1600" spc="0" dirty="0">
                <a:effectLst/>
                <a:latin typeface="+mn-lt"/>
                <a:ea typeface="Arial MT"/>
                <a:cs typeface="Arial MT"/>
              </a:rPr>
              <a:t>important</a:t>
            </a:r>
            <a:r>
              <a:rPr lang="en-US" sz="1600" spc="-20" dirty="0">
                <a:effectLst/>
                <a:latin typeface="+mn-lt"/>
                <a:ea typeface="Arial MT"/>
                <a:cs typeface="Arial MT"/>
              </a:rPr>
              <a:t> </a:t>
            </a:r>
            <a:r>
              <a:rPr lang="en-US" sz="1600" spc="0" dirty="0">
                <a:effectLst/>
                <a:latin typeface="+mn-lt"/>
                <a:ea typeface="Arial MT"/>
                <a:cs typeface="Arial MT"/>
              </a:rPr>
              <a:t>applications</a:t>
            </a:r>
            <a:r>
              <a:rPr lang="en-US" sz="1600" spc="-5" dirty="0">
                <a:effectLst/>
                <a:latin typeface="+mn-lt"/>
                <a:ea typeface="Arial MT"/>
                <a:cs typeface="Arial MT"/>
              </a:rPr>
              <a:t> </a:t>
            </a:r>
            <a:r>
              <a:rPr lang="en-US" sz="1600" spc="0" dirty="0">
                <a:effectLst/>
                <a:latin typeface="+mn-lt"/>
                <a:ea typeface="Arial MT"/>
                <a:cs typeface="Arial MT"/>
              </a:rPr>
              <a:t>of</a:t>
            </a:r>
            <a:r>
              <a:rPr lang="en-US" sz="1600" spc="-20" dirty="0">
                <a:effectLst/>
                <a:latin typeface="+mn-lt"/>
                <a:ea typeface="Arial MT"/>
                <a:cs typeface="Arial MT"/>
              </a:rPr>
              <a:t> </a:t>
            </a:r>
            <a:r>
              <a:rPr lang="en-US" sz="1600" spc="0" dirty="0">
                <a:effectLst/>
                <a:latin typeface="+mn-lt"/>
                <a:ea typeface="Arial MT"/>
                <a:cs typeface="Arial MT"/>
              </a:rPr>
              <a:t>the</a:t>
            </a:r>
            <a:r>
              <a:rPr lang="en-US" sz="1600" spc="-5" dirty="0">
                <a:effectLst/>
                <a:latin typeface="+mn-lt"/>
                <a:ea typeface="Arial MT"/>
                <a:cs typeface="Arial MT"/>
              </a:rPr>
              <a:t> </a:t>
            </a:r>
            <a:r>
              <a:rPr lang="en-US" sz="1600" spc="0" dirty="0">
                <a:effectLst/>
                <a:latin typeface="+mn-lt"/>
                <a:ea typeface="Arial MT"/>
                <a:cs typeface="Arial MT"/>
              </a:rPr>
              <a:t>process</a:t>
            </a:r>
            <a:r>
              <a:rPr lang="en-US" sz="1600" spc="-5" dirty="0">
                <a:effectLst/>
                <a:latin typeface="+mn-lt"/>
                <a:ea typeface="Arial MT"/>
                <a:cs typeface="Arial MT"/>
              </a:rPr>
              <a:t> </a:t>
            </a:r>
            <a:r>
              <a:rPr lang="en-US" sz="1600" spc="0" dirty="0">
                <a:effectLst/>
                <a:latin typeface="+mn-lt"/>
                <a:ea typeface="Arial MT"/>
                <a:cs typeface="Arial MT"/>
              </a:rPr>
              <a:t>of</a:t>
            </a:r>
            <a:r>
              <a:rPr lang="en-US" sz="1600" spc="-20" dirty="0">
                <a:effectLst/>
                <a:latin typeface="+mn-lt"/>
                <a:ea typeface="Arial MT"/>
                <a:cs typeface="Arial MT"/>
              </a:rPr>
              <a:t> </a:t>
            </a:r>
            <a:r>
              <a:rPr lang="en-US" sz="1600" spc="0" dirty="0">
                <a:effectLst/>
                <a:latin typeface="+mn-lt"/>
                <a:ea typeface="Arial MT"/>
                <a:cs typeface="Arial MT"/>
              </a:rPr>
              <a:t>electrolysis</a:t>
            </a:r>
            <a:r>
              <a:rPr lang="en-US" sz="1600" spc="-10" dirty="0">
                <a:effectLst/>
                <a:latin typeface="+mn-lt"/>
                <a:ea typeface="Arial MT"/>
                <a:cs typeface="Arial MT"/>
              </a:rPr>
              <a:t> </a:t>
            </a:r>
            <a:r>
              <a:rPr lang="en-US" sz="1600" spc="0" dirty="0">
                <a:effectLst/>
                <a:latin typeface="+mn-lt"/>
                <a:ea typeface="Arial MT"/>
                <a:cs typeface="Arial MT"/>
              </a:rPr>
              <a:t>are</a:t>
            </a:r>
            <a:r>
              <a:rPr lang="en-IN" sz="1600" spc="0" dirty="0">
                <a:latin typeface="+mn-lt"/>
                <a:ea typeface="Arial MT"/>
                <a:cs typeface="Arial MT"/>
              </a:rPr>
              <a:t> </a:t>
            </a:r>
            <a:r>
              <a:rPr lang="en-US" sz="1600" dirty="0">
                <a:effectLst/>
                <a:latin typeface="+mn-lt"/>
                <a:ea typeface="Arial MT"/>
                <a:cs typeface="Arial MT"/>
              </a:rPr>
              <a:t>Electroplating,</a:t>
            </a:r>
            <a:r>
              <a:rPr lang="en-US" sz="1600" spc="-20" dirty="0">
                <a:effectLst/>
                <a:latin typeface="+mn-lt"/>
                <a:ea typeface="Arial MT"/>
                <a:cs typeface="Arial MT"/>
              </a:rPr>
              <a:t> </a:t>
            </a:r>
            <a:r>
              <a:rPr lang="en-US" sz="1600" dirty="0">
                <a:effectLst/>
                <a:latin typeface="+mn-lt"/>
                <a:ea typeface="Arial MT"/>
                <a:cs typeface="Arial MT"/>
              </a:rPr>
              <a:t>Electro</a:t>
            </a:r>
            <a:r>
              <a:rPr lang="en-US" sz="1600" spc="-15" dirty="0">
                <a:effectLst/>
                <a:latin typeface="+mn-lt"/>
                <a:ea typeface="Arial MT"/>
                <a:cs typeface="Arial MT"/>
              </a:rPr>
              <a:t> </a:t>
            </a:r>
            <a:r>
              <a:rPr lang="en-US" sz="1600" dirty="0">
                <a:effectLst/>
                <a:latin typeface="+mn-lt"/>
                <a:ea typeface="Arial MT"/>
                <a:cs typeface="Arial MT"/>
              </a:rPr>
              <a:t>refining</a:t>
            </a:r>
            <a:r>
              <a:rPr lang="en-US" sz="1600" spc="-10" dirty="0">
                <a:effectLst/>
                <a:latin typeface="+mn-lt"/>
                <a:ea typeface="Arial MT"/>
                <a:cs typeface="Arial MT"/>
              </a:rPr>
              <a:t> </a:t>
            </a:r>
            <a:r>
              <a:rPr lang="en-US" sz="1600" dirty="0">
                <a:effectLst/>
                <a:latin typeface="+mn-lt"/>
                <a:ea typeface="Arial MT"/>
                <a:cs typeface="Arial MT"/>
              </a:rPr>
              <a:t>etc.</a:t>
            </a:r>
          </a:p>
          <a:p>
            <a:pPr marL="342900" lvl="0" indent="-342900">
              <a:spcBef>
                <a:spcPts val="565"/>
              </a:spcBef>
              <a:spcAft>
                <a:spcPts val="0"/>
              </a:spcAft>
              <a:buSzPts val="1200"/>
              <a:buFont typeface="Wingdings" panose="05000000000000000000" pitchFamily="2" charset="2"/>
              <a:buChar char="Ø"/>
              <a:tabLst>
                <a:tab pos="1083310" algn="l"/>
              </a:tabLst>
            </a:pPr>
            <a:r>
              <a:rPr lang="en-US" sz="1600" spc="-30" dirty="0">
                <a:effectLst/>
                <a:latin typeface="+mn-lt"/>
                <a:ea typeface="Arial MT"/>
                <a:cs typeface="Arial MT"/>
              </a:rPr>
              <a:t> </a:t>
            </a:r>
            <a:r>
              <a:rPr lang="en-US" sz="1600" dirty="0">
                <a:effectLst/>
                <a:latin typeface="+mn-lt"/>
                <a:ea typeface="Arial MT"/>
                <a:cs typeface="Arial MT"/>
              </a:rPr>
              <a:t>The</a:t>
            </a:r>
            <a:r>
              <a:rPr lang="en-US" sz="1600" spc="-15" dirty="0">
                <a:effectLst/>
                <a:latin typeface="+mn-lt"/>
                <a:ea typeface="Arial MT"/>
                <a:cs typeface="Arial MT"/>
              </a:rPr>
              <a:t> </a:t>
            </a:r>
            <a:r>
              <a:rPr lang="en-US" sz="1600" dirty="0">
                <a:effectLst/>
                <a:latin typeface="+mn-lt"/>
                <a:ea typeface="Arial MT"/>
                <a:cs typeface="Arial MT"/>
              </a:rPr>
              <a:t>metals</a:t>
            </a:r>
            <a:r>
              <a:rPr lang="en-US" sz="1600" spc="-15" dirty="0">
                <a:effectLst/>
                <a:latin typeface="+mn-lt"/>
                <a:ea typeface="Arial MT"/>
                <a:cs typeface="Arial MT"/>
              </a:rPr>
              <a:t> </a:t>
            </a:r>
            <a:r>
              <a:rPr lang="en-US" sz="1600" dirty="0">
                <a:effectLst/>
                <a:latin typeface="+mn-lt"/>
                <a:ea typeface="Arial MT"/>
                <a:cs typeface="Arial MT"/>
              </a:rPr>
              <a:t>which</a:t>
            </a:r>
            <a:r>
              <a:rPr lang="en-US" sz="1600" spc="-15" dirty="0">
                <a:effectLst/>
                <a:latin typeface="+mn-lt"/>
                <a:ea typeface="Arial MT"/>
                <a:cs typeface="Arial MT"/>
              </a:rPr>
              <a:t> </a:t>
            </a:r>
            <a:r>
              <a:rPr lang="en-US" sz="1600" dirty="0">
                <a:effectLst/>
                <a:latin typeface="+mn-lt"/>
                <a:ea typeface="Arial MT"/>
                <a:cs typeface="Arial MT"/>
              </a:rPr>
              <a:t>have</a:t>
            </a:r>
            <a:r>
              <a:rPr lang="en-US" sz="1600" spc="-15" dirty="0">
                <a:effectLst/>
                <a:latin typeface="+mn-lt"/>
                <a:ea typeface="Arial MT"/>
                <a:cs typeface="Arial MT"/>
              </a:rPr>
              <a:t> </a:t>
            </a:r>
            <a:r>
              <a:rPr lang="en-US" sz="1600" dirty="0">
                <a:effectLst/>
                <a:latin typeface="+mn-lt"/>
                <a:ea typeface="Arial MT"/>
                <a:cs typeface="Arial MT"/>
              </a:rPr>
              <a:t>higher</a:t>
            </a:r>
            <a:r>
              <a:rPr lang="en-US" sz="1600" spc="-15" dirty="0">
                <a:effectLst/>
                <a:latin typeface="+mn-lt"/>
                <a:ea typeface="Arial MT"/>
                <a:cs typeface="Arial MT"/>
              </a:rPr>
              <a:t> </a:t>
            </a:r>
            <a:r>
              <a:rPr lang="en-US" sz="1600" dirty="0">
                <a:effectLst/>
                <a:latin typeface="+mn-lt"/>
                <a:ea typeface="Arial MT"/>
                <a:cs typeface="Arial MT"/>
              </a:rPr>
              <a:t>reducing</a:t>
            </a:r>
            <a:r>
              <a:rPr lang="en-US" sz="1600" spc="-15" dirty="0">
                <a:effectLst/>
                <a:latin typeface="+mn-lt"/>
                <a:ea typeface="Arial MT"/>
                <a:cs typeface="Arial MT"/>
              </a:rPr>
              <a:t> </a:t>
            </a:r>
            <a:r>
              <a:rPr lang="en-US" sz="1600" dirty="0">
                <a:effectLst/>
                <a:latin typeface="+mn-lt"/>
                <a:ea typeface="Arial MT"/>
                <a:cs typeface="Arial MT"/>
              </a:rPr>
              <a:t>power</a:t>
            </a:r>
            <a:r>
              <a:rPr lang="en-US" sz="1600" spc="-320" dirty="0">
                <a:effectLst/>
                <a:latin typeface="+mn-lt"/>
                <a:ea typeface="Arial MT"/>
                <a:cs typeface="Arial MT"/>
              </a:rPr>
              <a:t> </a:t>
            </a:r>
            <a:r>
              <a:rPr lang="en-US" sz="1600" dirty="0">
                <a:effectLst/>
                <a:latin typeface="+mn-lt"/>
                <a:ea typeface="Arial MT"/>
                <a:cs typeface="Arial MT"/>
              </a:rPr>
              <a:t>like Na, Mg, Al can be reduced by  electrochemical reduction. Copper can be</a:t>
            </a:r>
            <a:r>
              <a:rPr lang="en-US" sz="1600" spc="5" dirty="0">
                <a:effectLst/>
                <a:latin typeface="+mn-lt"/>
                <a:ea typeface="Arial MT"/>
                <a:cs typeface="Arial MT"/>
              </a:rPr>
              <a:t> </a:t>
            </a:r>
            <a:r>
              <a:rPr lang="en-US" sz="1600" dirty="0">
                <a:effectLst/>
                <a:latin typeface="+mn-lt"/>
                <a:ea typeface="Arial MT"/>
                <a:cs typeface="Arial MT"/>
              </a:rPr>
              <a:t>purified</a:t>
            </a:r>
            <a:r>
              <a:rPr lang="en-US" sz="1600" spc="-10" dirty="0">
                <a:effectLst/>
                <a:latin typeface="+mn-lt"/>
                <a:ea typeface="Arial MT"/>
                <a:cs typeface="Arial MT"/>
              </a:rPr>
              <a:t> </a:t>
            </a:r>
            <a:r>
              <a:rPr lang="en-US" sz="1600" dirty="0">
                <a:effectLst/>
                <a:latin typeface="+mn-lt"/>
                <a:ea typeface="Arial MT"/>
                <a:cs typeface="Arial MT"/>
              </a:rPr>
              <a:t>by</a:t>
            </a:r>
            <a:r>
              <a:rPr lang="en-US" sz="1600" spc="-10" dirty="0">
                <a:effectLst/>
                <a:latin typeface="+mn-lt"/>
                <a:ea typeface="Arial MT"/>
                <a:cs typeface="Arial MT"/>
              </a:rPr>
              <a:t> </a:t>
            </a:r>
            <a:r>
              <a:rPr lang="en-US" sz="1600" dirty="0">
                <a:effectLst/>
                <a:latin typeface="+mn-lt"/>
                <a:ea typeface="Arial MT"/>
                <a:cs typeface="Arial MT"/>
              </a:rPr>
              <a:t>electrolysis</a:t>
            </a:r>
            <a:r>
              <a:rPr lang="en-US" sz="1600" spc="-10" dirty="0">
                <a:effectLst/>
                <a:latin typeface="+mn-lt"/>
                <a:ea typeface="Arial MT"/>
                <a:cs typeface="Arial MT"/>
              </a:rPr>
              <a:t> </a:t>
            </a:r>
            <a:r>
              <a:rPr lang="en-US" sz="1600" dirty="0">
                <a:effectLst/>
                <a:latin typeface="+mn-lt"/>
                <a:ea typeface="Arial MT"/>
                <a:cs typeface="Arial MT"/>
              </a:rPr>
              <a:t>method.</a:t>
            </a:r>
            <a:endParaRPr lang="en-IN" sz="1600" dirty="0">
              <a:effectLst/>
              <a:latin typeface="+mn-lt"/>
              <a:ea typeface="Arial MT"/>
              <a:cs typeface="Arial MT"/>
            </a:endParaRPr>
          </a:p>
        </p:txBody>
      </p:sp>
      <p:sp>
        <p:nvSpPr>
          <p:cNvPr id="7" name="TextBox 6">
            <a:extLst>
              <a:ext uri="{FF2B5EF4-FFF2-40B4-BE49-F238E27FC236}">
                <a16:creationId xmlns:a16="http://schemas.microsoft.com/office/drawing/2014/main" id="{329CA533-2BC2-433F-99C4-83E62643DCAE}"/>
              </a:ext>
            </a:extLst>
          </p:cNvPr>
          <p:cNvSpPr txBox="1"/>
          <p:nvPr/>
        </p:nvSpPr>
        <p:spPr>
          <a:xfrm>
            <a:off x="243523" y="260637"/>
            <a:ext cx="8892540" cy="338554"/>
          </a:xfrm>
          <a:prstGeom prst="rect">
            <a:avLst/>
          </a:prstGeom>
          <a:noFill/>
        </p:spPr>
        <p:txBody>
          <a:bodyPr wrap="square">
            <a:spAutoFit/>
          </a:bodyPr>
          <a:lstStyle/>
          <a:p>
            <a:r>
              <a:rPr lang="en-US" sz="1600" b="1" u="sng" dirty="0">
                <a:solidFill>
                  <a:srgbClr val="FF0000"/>
                </a:solidFill>
                <a:latin typeface="+mn-lt"/>
              </a:rPr>
              <a:t>Lecture-08:Electrolysis ,Electrolytic </a:t>
            </a:r>
            <a:r>
              <a:rPr lang="en-US" sz="1600" b="1" u="sng" dirty="0" err="1">
                <a:solidFill>
                  <a:srgbClr val="FF0000"/>
                </a:solidFill>
                <a:latin typeface="+mn-lt"/>
              </a:rPr>
              <a:t>Cell,Faraday’s</a:t>
            </a:r>
            <a:r>
              <a:rPr lang="en-US" sz="1600" b="1" u="sng" dirty="0">
                <a:solidFill>
                  <a:srgbClr val="FF0000"/>
                </a:solidFill>
                <a:latin typeface="+mn-lt"/>
              </a:rPr>
              <a:t> Laws of </a:t>
            </a:r>
            <a:r>
              <a:rPr lang="en-US" sz="1600" b="1" u="sng" dirty="0" err="1">
                <a:solidFill>
                  <a:srgbClr val="FF0000"/>
                </a:solidFill>
                <a:latin typeface="+mn-lt"/>
              </a:rPr>
              <a:t>Electrolysis,Predicting</a:t>
            </a:r>
            <a:r>
              <a:rPr lang="en-US" sz="1600" b="1" u="sng" dirty="0">
                <a:solidFill>
                  <a:srgbClr val="FF0000"/>
                </a:solidFill>
                <a:latin typeface="+mn-lt"/>
              </a:rPr>
              <a:t> Products of Electrolysis</a:t>
            </a:r>
            <a:endParaRPr lang="en-IN" sz="1600" b="1" u="sng" dirty="0">
              <a:solidFill>
                <a:srgbClr val="FF0000"/>
              </a:solidFill>
              <a:latin typeface="+mn-lt"/>
            </a:endParaRPr>
          </a:p>
        </p:txBody>
      </p:sp>
    </p:spTree>
    <p:extLst>
      <p:ext uri="{BB962C8B-B14F-4D97-AF65-F5344CB8AC3E}">
        <p14:creationId xmlns:p14="http://schemas.microsoft.com/office/powerpoint/2010/main" val="1458032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oogle Shape;76;p16">
            <a:extLst>
              <a:ext uri="{FF2B5EF4-FFF2-40B4-BE49-F238E27FC236}">
                <a16:creationId xmlns:a16="http://schemas.microsoft.com/office/drawing/2014/main" id="{4DC3E3D3-5998-4005-94D6-9AFC51C9B33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A4CA82B-999F-47C1-A563-1AFFA2E474B1}"/>
              </a:ext>
            </a:extLst>
          </p:cNvPr>
          <p:cNvSpPr txBox="1"/>
          <p:nvPr/>
        </p:nvSpPr>
        <p:spPr>
          <a:xfrm>
            <a:off x="996461" y="1155720"/>
            <a:ext cx="7353455" cy="738664"/>
          </a:xfrm>
          <a:prstGeom prst="rect">
            <a:avLst/>
          </a:prstGeom>
          <a:noFill/>
        </p:spPr>
        <p:txBody>
          <a:bodyPr wrap="square">
            <a:spAutoFit/>
          </a:bodyPr>
          <a:lstStyle/>
          <a:p>
            <a:endParaRPr lang="en-US" dirty="0"/>
          </a:p>
          <a:p>
            <a:endParaRPr lang="en-US" dirty="0"/>
          </a:p>
          <a:p>
            <a:endParaRPr lang="en-IN" dirty="0"/>
          </a:p>
        </p:txBody>
      </p:sp>
      <p:sp>
        <p:nvSpPr>
          <p:cNvPr id="6" name="TextBox 5">
            <a:extLst>
              <a:ext uri="{FF2B5EF4-FFF2-40B4-BE49-F238E27FC236}">
                <a16:creationId xmlns:a16="http://schemas.microsoft.com/office/drawing/2014/main" id="{5CC34E73-3F28-47A3-991A-63F6BA7C9ACC}"/>
              </a:ext>
            </a:extLst>
          </p:cNvPr>
          <p:cNvSpPr txBox="1"/>
          <p:nvPr/>
        </p:nvSpPr>
        <p:spPr>
          <a:xfrm>
            <a:off x="116237" y="277999"/>
            <a:ext cx="8725546" cy="8689558"/>
          </a:xfrm>
          <a:prstGeom prst="rect">
            <a:avLst/>
          </a:prstGeom>
          <a:noFill/>
        </p:spPr>
        <p:txBody>
          <a:bodyPr wrap="square">
            <a:spAutoFit/>
          </a:bodyPr>
          <a:lstStyle/>
          <a:p>
            <a:pPr marL="584200" algn="ctr">
              <a:spcBef>
                <a:spcPts val="990"/>
              </a:spcBef>
            </a:pPr>
            <a:r>
              <a:rPr lang="en-US" sz="1600" b="1" u="sng" dirty="0">
                <a:solidFill>
                  <a:srgbClr val="FF0000"/>
                </a:solidFill>
                <a:effectLst/>
                <a:uFill>
                  <a:solidFill>
                    <a:srgbClr val="000000"/>
                  </a:solidFill>
                </a:uFill>
                <a:latin typeface="+mn-lt"/>
                <a:ea typeface="Arial" panose="020B0604020202020204" pitchFamily="34" charset="0"/>
              </a:rPr>
              <a:t>FARADAY’S</a:t>
            </a:r>
            <a:r>
              <a:rPr lang="en-US" sz="1600" b="1" u="sng" spc="-15" dirty="0">
                <a:solidFill>
                  <a:srgbClr val="FF0000"/>
                </a:solidFill>
                <a:effectLst/>
                <a:uFill>
                  <a:solidFill>
                    <a:srgbClr val="000000"/>
                  </a:solidFill>
                </a:uFill>
                <a:latin typeface="+mn-lt"/>
                <a:ea typeface="Arial" panose="020B0604020202020204" pitchFamily="34" charset="0"/>
              </a:rPr>
              <a:t> </a:t>
            </a:r>
            <a:r>
              <a:rPr lang="en-US" sz="1600" b="1" u="sng" dirty="0">
                <a:solidFill>
                  <a:srgbClr val="FF0000"/>
                </a:solidFill>
                <a:effectLst/>
                <a:uFill>
                  <a:solidFill>
                    <a:srgbClr val="000000"/>
                  </a:solidFill>
                </a:uFill>
                <a:latin typeface="+mn-lt"/>
                <a:ea typeface="Arial" panose="020B0604020202020204" pitchFamily="34" charset="0"/>
              </a:rPr>
              <a:t>LAWS</a:t>
            </a:r>
            <a:r>
              <a:rPr lang="en-US" sz="1600" b="1" u="sng" spc="-10" dirty="0">
                <a:solidFill>
                  <a:srgbClr val="FF0000"/>
                </a:solidFill>
                <a:effectLst/>
                <a:uFill>
                  <a:solidFill>
                    <a:srgbClr val="000000"/>
                  </a:solidFill>
                </a:uFill>
                <a:latin typeface="+mn-lt"/>
                <a:ea typeface="Arial" panose="020B0604020202020204" pitchFamily="34" charset="0"/>
              </a:rPr>
              <a:t> </a:t>
            </a:r>
            <a:r>
              <a:rPr lang="en-US" sz="1600" b="1" u="sng" dirty="0">
                <a:solidFill>
                  <a:srgbClr val="FF0000"/>
                </a:solidFill>
                <a:effectLst/>
                <a:uFill>
                  <a:solidFill>
                    <a:srgbClr val="000000"/>
                  </a:solidFill>
                </a:uFill>
                <a:latin typeface="+mn-lt"/>
                <a:ea typeface="Arial" panose="020B0604020202020204" pitchFamily="34" charset="0"/>
              </a:rPr>
              <a:t>OF</a:t>
            </a:r>
            <a:r>
              <a:rPr lang="en-US" sz="1600" b="1" u="sng" spc="-25" dirty="0">
                <a:solidFill>
                  <a:srgbClr val="FF0000"/>
                </a:solidFill>
                <a:effectLst/>
                <a:uFill>
                  <a:solidFill>
                    <a:srgbClr val="000000"/>
                  </a:solidFill>
                </a:uFill>
                <a:latin typeface="+mn-lt"/>
                <a:ea typeface="Arial" panose="020B0604020202020204" pitchFamily="34" charset="0"/>
              </a:rPr>
              <a:t> </a:t>
            </a:r>
            <a:r>
              <a:rPr lang="en-US" sz="1600" b="1" u="sng" dirty="0">
                <a:solidFill>
                  <a:srgbClr val="FF0000"/>
                </a:solidFill>
                <a:effectLst/>
                <a:uFill>
                  <a:solidFill>
                    <a:srgbClr val="000000"/>
                  </a:solidFill>
                </a:uFill>
                <a:latin typeface="+mn-lt"/>
                <a:ea typeface="Arial" panose="020B0604020202020204" pitchFamily="34" charset="0"/>
              </a:rPr>
              <a:t>ELECTROLYSIS:</a:t>
            </a:r>
            <a:r>
              <a:rPr lang="en-IN" sz="1600" b="1" u="sng" dirty="0">
                <a:solidFill>
                  <a:srgbClr val="FF0000"/>
                </a:solidFill>
                <a:uFill>
                  <a:solidFill>
                    <a:srgbClr val="000000"/>
                  </a:solidFill>
                </a:uFill>
                <a:latin typeface="+mn-lt"/>
                <a:ea typeface="Arial" panose="020B0604020202020204" pitchFamily="34" charset="0"/>
              </a:rPr>
              <a:t> </a:t>
            </a:r>
          </a:p>
          <a:p>
            <a:pPr marL="869950" indent="-285750">
              <a:spcBef>
                <a:spcPts val="990"/>
              </a:spcBef>
              <a:buFont typeface="Wingdings" panose="05000000000000000000" pitchFamily="2" charset="2"/>
              <a:buChar char="Ø"/>
            </a:pPr>
            <a:r>
              <a:rPr lang="en-US" sz="1600" b="1" u="sng" dirty="0">
                <a:effectLst/>
                <a:latin typeface="+mn-lt"/>
                <a:ea typeface="Arial MT"/>
                <a:cs typeface="Arial MT"/>
              </a:rPr>
              <a:t>First</a:t>
            </a:r>
            <a:r>
              <a:rPr lang="en-US" sz="1600" b="1" u="sng" spc="-15" dirty="0">
                <a:effectLst/>
                <a:latin typeface="+mn-lt"/>
                <a:ea typeface="Arial MT"/>
                <a:cs typeface="Arial MT"/>
              </a:rPr>
              <a:t> </a:t>
            </a:r>
            <a:r>
              <a:rPr lang="en-US" sz="1600" b="1" u="sng" dirty="0">
                <a:effectLst/>
                <a:latin typeface="+mn-lt"/>
                <a:ea typeface="Arial MT"/>
                <a:cs typeface="Arial MT"/>
              </a:rPr>
              <a:t>Law of</a:t>
            </a:r>
            <a:r>
              <a:rPr lang="en-US" sz="1600" b="1" u="sng" spc="-15" dirty="0">
                <a:effectLst/>
                <a:latin typeface="+mn-lt"/>
                <a:ea typeface="Arial MT"/>
                <a:cs typeface="Arial MT"/>
              </a:rPr>
              <a:t> </a:t>
            </a:r>
            <a:r>
              <a:rPr lang="en-US" sz="1600" b="1" u="sng" dirty="0">
                <a:effectLst/>
                <a:latin typeface="+mn-lt"/>
                <a:ea typeface="Arial MT"/>
                <a:cs typeface="Arial MT"/>
              </a:rPr>
              <a:t>Electrolysis:</a:t>
            </a:r>
            <a:r>
              <a:rPr lang="en-US" sz="1600" b="1" u="sng" spc="105" dirty="0">
                <a:effectLst/>
                <a:latin typeface="+mn-lt"/>
                <a:ea typeface="Arial MT"/>
                <a:cs typeface="Arial MT"/>
              </a:rPr>
              <a:t> </a:t>
            </a:r>
            <a:r>
              <a:rPr lang="en-US" sz="1600" b="1" u="sng" dirty="0">
                <a:effectLst/>
                <a:latin typeface="+mn-lt"/>
                <a:ea typeface="Arial MT"/>
                <a:cs typeface="Arial MT"/>
              </a:rPr>
              <a:t>The</a:t>
            </a:r>
            <a:r>
              <a:rPr lang="en-US" sz="1600" b="1" u="sng" spc="125" dirty="0">
                <a:effectLst/>
                <a:latin typeface="+mn-lt"/>
                <a:ea typeface="Arial MT"/>
                <a:cs typeface="Arial MT"/>
              </a:rPr>
              <a:t> </a:t>
            </a:r>
            <a:r>
              <a:rPr lang="en-US" sz="1600" b="1" u="sng" dirty="0">
                <a:effectLst/>
                <a:latin typeface="+mn-lt"/>
                <a:ea typeface="Arial MT"/>
                <a:cs typeface="Arial MT"/>
              </a:rPr>
              <a:t>mass or amount</a:t>
            </a:r>
            <a:r>
              <a:rPr lang="en-US" sz="1600" b="1" u="sng" spc="135" dirty="0">
                <a:effectLst/>
                <a:latin typeface="+mn-lt"/>
                <a:ea typeface="Arial MT"/>
                <a:cs typeface="Arial MT"/>
              </a:rPr>
              <a:t> </a:t>
            </a:r>
            <a:r>
              <a:rPr lang="en-US" sz="1600" b="1" u="sng" dirty="0">
                <a:effectLst/>
                <a:latin typeface="+mn-lt"/>
                <a:ea typeface="Arial MT"/>
                <a:cs typeface="Arial MT"/>
              </a:rPr>
              <a:t>of</a:t>
            </a:r>
            <a:r>
              <a:rPr lang="en-US" sz="1600" b="1" u="sng" spc="135" dirty="0">
                <a:effectLst/>
                <a:latin typeface="+mn-lt"/>
                <a:ea typeface="Arial MT"/>
                <a:cs typeface="Arial MT"/>
              </a:rPr>
              <a:t> </a:t>
            </a:r>
            <a:r>
              <a:rPr lang="en-US" sz="1600" b="1" u="sng" dirty="0">
                <a:effectLst/>
                <a:latin typeface="+mn-lt"/>
                <a:ea typeface="Arial MT"/>
                <a:cs typeface="Arial MT"/>
              </a:rPr>
              <a:t>the</a:t>
            </a:r>
            <a:r>
              <a:rPr lang="en-US" sz="1600" b="1" u="sng" spc="125" dirty="0">
                <a:effectLst/>
                <a:latin typeface="+mn-lt"/>
                <a:ea typeface="Arial MT"/>
                <a:cs typeface="Arial MT"/>
              </a:rPr>
              <a:t> </a:t>
            </a:r>
            <a:r>
              <a:rPr lang="en-US" sz="1600" b="1" u="sng" dirty="0">
                <a:effectLst/>
                <a:latin typeface="+mn-lt"/>
                <a:ea typeface="Arial MT"/>
                <a:cs typeface="Arial MT"/>
              </a:rPr>
              <a:t>substance</a:t>
            </a:r>
            <a:r>
              <a:rPr lang="en-US" sz="1600" b="1" u="sng" spc="120" dirty="0">
                <a:effectLst/>
                <a:latin typeface="+mn-lt"/>
                <a:ea typeface="Arial MT"/>
                <a:cs typeface="Arial MT"/>
              </a:rPr>
              <a:t> </a:t>
            </a:r>
            <a:r>
              <a:rPr lang="en-US" sz="1600" b="1" u="sng" dirty="0">
                <a:effectLst/>
                <a:latin typeface="+mn-lt"/>
                <a:ea typeface="Arial MT"/>
                <a:cs typeface="Arial MT"/>
              </a:rPr>
              <a:t>deposited</a:t>
            </a:r>
            <a:r>
              <a:rPr lang="en-US" sz="1600" b="1" u="sng" spc="125" dirty="0">
                <a:effectLst/>
                <a:latin typeface="+mn-lt"/>
                <a:ea typeface="Arial MT"/>
                <a:cs typeface="Arial MT"/>
              </a:rPr>
              <a:t> </a:t>
            </a:r>
            <a:r>
              <a:rPr lang="en-US" sz="1600" b="1" u="sng" dirty="0">
                <a:effectLst/>
                <a:latin typeface="+mn-lt"/>
                <a:ea typeface="Arial MT"/>
                <a:cs typeface="Arial MT"/>
              </a:rPr>
              <a:t>or</a:t>
            </a:r>
            <a:r>
              <a:rPr lang="en-US" sz="1600" b="1" u="sng" spc="120" dirty="0">
                <a:effectLst/>
                <a:latin typeface="+mn-lt"/>
                <a:ea typeface="Arial MT"/>
                <a:cs typeface="Arial MT"/>
              </a:rPr>
              <a:t> </a:t>
            </a:r>
            <a:r>
              <a:rPr lang="en-US" sz="1600" b="1" u="sng" dirty="0">
                <a:effectLst/>
                <a:latin typeface="+mn-lt"/>
                <a:ea typeface="Arial MT"/>
                <a:cs typeface="Arial MT"/>
              </a:rPr>
              <a:t>liberated</a:t>
            </a:r>
            <a:r>
              <a:rPr lang="en-US" sz="1600" b="1" u="sng" spc="120" dirty="0">
                <a:effectLst/>
                <a:latin typeface="+mn-lt"/>
                <a:ea typeface="Arial MT"/>
                <a:cs typeface="Arial MT"/>
              </a:rPr>
              <a:t> </a:t>
            </a:r>
            <a:r>
              <a:rPr lang="en-US" sz="1600" b="1" u="sng" dirty="0">
                <a:effectLst/>
                <a:latin typeface="+mn-lt"/>
                <a:ea typeface="Arial MT"/>
                <a:cs typeface="Arial MT"/>
              </a:rPr>
              <a:t>at</a:t>
            </a:r>
            <a:r>
              <a:rPr lang="en-US" sz="1600" b="1" u="sng" spc="110" dirty="0">
                <a:effectLst/>
                <a:latin typeface="+mn-lt"/>
                <a:ea typeface="Arial MT"/>
                <a:cs typeface="Arial MT"/>
              </a:rPr>
              <a:t> </a:t>
            </a:r>
            <a:r>
              <a:rPr lang="en-US" sz="1600" b="1" u="sng" dirty="0">
                <a:effectLst/>
                <a:latin typeface="+mn-lt"/>
                <a:ea typeface="Arial MT"/>
                <a:cs typeface="Arial MT"/>
              </a:rPr>
              <a:t>any</a:t>
            </a:r>
            <a:r>
              <a:rPr lang="en-US" sz="1600" b="1" u="sng" spc="115" dirty="0">
                <a:effectLst/>
                <a:latin typeface="+mn-lt"/>
                <a:ea typeface="Arial MT"/>
                <a:cs typeface="Arial MT"/>
              </a:rPr>
              <a:t> </a:t>
            </a:r>
            <a:r>
              <a:rPr lang="en-US" sz="1600" b="1" u="sng" dirty="0">
                <a:effectLst/>
                <a:latin typeface="+mn-lt"/>
                <a:ea typeface="Arial MT"/>
                <a:cs typeface="Arial MT"/>
              </a:rPr>
              <a:t>electrode</a:t>
            </a:r>
            <a:r>
              <a:rPr lang="en-US" sz="1600" b="1" u="sng" spc="125" dirty="0">
                <a:effectLst/>
                <a:latin typeface="+mn-lt"/>
                <a:ea typeface="Arial MT"/>
                <a:cs typeface="Arial MT"/>
              </a:rPr>
              <a:t> </a:t>
            </a:r>
            <a:r>
              <a:rPr lang="en-US" sz="1600" b="1" u="sng" dirty="0">
                <a:effectLst/>
                <a:latin typeface="+mn-lt"/>
                <a:ea typeface="Arial MT"/>
                <a:cs typeface="Arial MT"/>
              </a:rPr>
              <a:t>during</a:t>
            </a:r>
            <a:r>
              <a:rPr lang="en-US" sz="1600" b="1" u="sng" spc="-320" dirty="0">
                <a:effectLst/>
                <a:latin typeface="+mn-lt"/>
                <a:ea typeface="Arial MT"/>
                <a:cs typeface="Arial MT"/>
              </a:rPr>
              <a:t>       </a:t>
            </a:r>
            <a:r>
              <a:rPr lang="en-US" sz="1600" b="1" u="sng" dirty="0">
                <a:effectLst/>
                <a:latin typeface="+mn-lt"/>
                <a:ea typeface="Arial MT"/>
                <a:cs typeface="Arial MT"/>
              </a:rPr>
              <a:t>electrolysis</a:t>
            </a:r>
            <a:r>
              <a:rPr lang="en-US" sz="1600" b="1" u="sng" spc="-60" dirty="0">
                <a:effectLst/>
                <a:latin typeface="+mn-lt"/>
                <a:ea typeface="Arial MT"/>
                <a:cs typeface="Arial MT"/>
              </a:rPr>
              <a:t> </a:t>
            </a:r>
            <a:r>
              <a:rPr lang="en-US" sz="1600" b="1" u="sng" dirty="0">
                <a:effectLst/>
                <a:latin typeface="+mn-lt"/>
                <a:ea typeface="Arial MT"/>
                <a:cs typeface="Arial MT"/>
              </a:rPr>
              <a:t>is</a:t>
            </a:r>
            <a:r>
              <a:rPr lang="en-US" sz="1600" b="1" u="sng" spc="-60" dirty="0">
                <a:effectLst/>
                <a:latin typeface="+mn-lt"/>
                <a:ea typeface="Arial MT"/>
                <a:cs typeface="Arial MT"/>
              </a:rPr>
              <a:t> </a:t>
            </a:r>
            <a:r>
              <a:rPr lang="en-US" sz="1600" b="1" u="sng" dirty="0">
                <a:effectLst/>
                <a:latin typeface="+mn-lt"/>
                <a:ea typeface="Arial MT"/>
                <a:cs typeface="Arial MT"/>
              </a:rPr>
              <a:t>directly</a:t>
            </a:r>
            <a:r>
              <a:rPr lang="en-US" sz="1600" b="1" u="sng" spc="-55" dirty="0">
                <a:effectLst/>
                <a:latin typeface="+mn-lt"/>
                <a:ea typeface="Arial MT"/>
                <a:cs typeface="Arial MT"/>
              </a:rPr>
              <a:t> </a:t>
            </a:r>
            <a:r>
              <a:rPr lang="en-US" sz="1600" b="1" u="sng" dirty="0">
                <a:effectLst/>
                <a:latin typeface="+mn-lt"/>
                <a:ea typeface="Arial MT"/>
                <a:cs typeface="Arial MT"/>
              </a:rPr>
              <a:t>proportional</a:t>
            </a:r>
            <a:r>
              <a:rPr lang="en-US" sz="1600" b="1" u="sng" spc="-55" dirty="0">
                <a:effectLst/>
                <a:latin typeface="+mn-lt"/>
                <a:ea typeface="Arial MT"/>
                <a:cs typeface="Arial MT"/>
              </a:rPr>
              <a:t> </a:t>
            </a:r>
            <a:r>
              <a:rPr lang="en-US" sz="1600" b="1" u="sng" dirty="0">
                <a:effectLst/>
                <a:latin typeface="+mn-lt"/>
                <a:ea typeface="Arial MT"/>
                <a:cs typeface="Arial MT"/>
              </a:rPr>
              <a:t>to the </a:t>
            </a:r>
            <a:r>
              <a:rPr lang="en-US" sz="1600" b="1" u="sng" spc="-50" dirty="0">
                <a:effectLst/>
                <a:latin typeface="+mn-lt"/>
                <a:ea typeface="Arial MT"/>
                <a:cs typeface="Arial MT"/>
              </a:rPr>
              <a:t> </a:t>
            </a:r>
            <a:r>
              <a:rPr lang="en-US" sz="1600" b="1" u="sng" dirty="0">
                <a:effectLst/>
                <a:latin typeface="+mn-lt"/>
                <a:ea typeface="Arial MT"/>
                <a:cs typeface="Arial MT"/>
              </a:rPr>
              <a:t>amount</a:t>
            </a:r>
            <a:r>
              <a:rPr lang="en-US" sz="1600" b="1" u="sng" spc="-70" dirty="0">
                <a:effectLst/>
                <a:latin typeface="+mn-lt"/>
                <a:ea typeface="Arial MT"/>
                <a:cs typeface="Arial MT"/>
              </a:rPr>
              <a:t> </a:t>
            </a:r>
            <a:r>
              <a:rPr lang="en-US" sz="1600" b="1" u="sng" dirty="0">
                <a:effectLst/>
                <a:latin typeface="+mn-lt"/>
                <a:ea typeface="Arial MT"/>
                <a:cs typeface="Arial MT"/>
              </a:rPr>
              <a:t>of</a:t>
            </a:r>
            <a:r>
              <a:rPr lang="en-US" sz="1600" b="1" u="sng" spc="-40" dirty="0">
                <a:effectLst/>
                <a:latin typeface="+mn-lt"/>
                <a:ea typeface="Arial MT"/>
                <a:cs typeface="Arial MT"/>
              </a:rPr>
              <a:t> </a:t>
            </a:r>
            <a:r>
              <a:rPr lang="en-US" sz="1600" b="1" u="sng" dirty="0">
                <a:effectLst/>
                <a:latin typeface="+mn-lt"/>
                <a:ea typeface="Arial MT"/>
                <a:cs typeface="Arial MT"/>
              </a:rPr>
              <a:t>electricity</a:t>
            </a:r>
            <a:r>
              <a:rPr lang="en-US" sz="1600" b="1" u="sng" spc="-20" dirty="0">
                <a:effectLst/>
                <a:latin typeface="+mn-lt"/>
                <a:ea typeface="Arial MT"/>
                <a:cs typeface="Arial MT"/>
              </a:rPr>
              <a:t> </a:t>
            </a:r>
            <a:r>
              <a:rPr lang="en-US" sz="1600" b="1" u="sng" dirty="0">
                <a:effectLst/>
                <a:latin typeface="+mn-lt"/>
                <a:ea typeface="Arial MT"/>
                <a:cs typeface="Arial MT"/>
              </a:rPr>
              <a:t>passed</a:t>
            </a:r>
            <a:r>
              <a:rPr lang="en-US" sz="1600" b="1" u="sng" spc="-50" dirty="0">
                <a:effectLst/>
                <a:latin typeface="+mn-lt"/>
                <a:ea typeface="Arial MT"/>
                <a:cs typeface="Arial MT"/>
              </a:rPr>
              <a:t> </a:t>
            </a:r>
            <a:r>
              <a:rPr lang="en-US" sz="1600" b="1" u="sng" dirty="0">
                <a:effectLst/>
                <a:latin typeface="+mn-lt"/>
                <a:ea typeface="Arial MT"/>
                <a:cs typeface="Arial MT"/>
              </a:rPr>
              <a:t>through</a:t>
            </a:r>
            <a:r>
              <a:rPr lang="en-US" sz="1600" b="1" u="sng" spc="-55" dirty="0">
                <a:effectLst/>
                <a:latin typeface="+mn-lt"/>
                <a:ea typeface="Arial MT"/>
                <a:cs typeface="Arial MT"/>
              </a:rPr>
              <a:t> </a:t>
            </a:r>
            <a:r>
              <a:rPr lang="en-US" sz="1600" b="1" u="sng" dirty="0">
                <a:effectLst/>
                <a:latin typeface="+mn-lt"/>
                <a:ea typeface="Arial MT"/>
                <a:cs typeface="Arial MT"/>
              </a:rPr>
              <a:t>the</a:t>
            </a:r>
            <a:r>
              <a:rPr lang="en-US" sz="1600" b="1" u="sng" spc="-50" dirty="0">
                <a:effectLst/>
                <a:latin typeface="+mn-lt"/>
                <a:ea typeface="Arial MT"/>
                <a:cs typeface="Arial MT"/>
              </a:rPr>
              <a:t> </a:t>
            </a:r>
            <a:r>
              <a:rPr lang="en-US" sz="1600" b="1" u="sng" dirty="0">
                <a:effectLst/>
                <a:latin typeface="+mn-lt"/>
                <a:ea typeface="Arial MT"/>
                <a:cs typeface="Arial MT"/>
              </a:rPr>
              <a:t>electrolyte.</a:t>
            </a:r>
          </a:p>
          <a:p>
            <a:pPr marL="869950" indent="-285750">
              <a:spcBef>
                <a:spcPts val="990"/>
              </a:spcBef>
              <a:buFont typeface="Wingdings" panose="05000000000000000000" pitchFamily="2" charset="2"/>
              <a:buChar char="Ø"/>
            </a:pPr>
            <a:r>
              <a:rPr lang="en-US" sz="1600" dirty="0">
                <a:latin typeface="+mn-lt"/>
                <a:ea typeface="Arial MT"/>
                <a:cs typeface="Arial MT"/>
              </a:rPr>
              <a:t>Mathematically,</a:t>
            </a:r>
            <a:r>
              <a:rPr lang="en-US" sz="1800" dirty="0">
                <a:effectLst/>
                <a:latin typeface="Arial MT"/>
                <a:ea typeface="Arial MT"/>
                <a:cs typeface="Arial MT"/>
              </a:rPr>
              <a:t> </a:t>
            </a:r>
            <a:r>
              <a:rPr lang="en-US" sz="2000" dirty="0">
                <a:effectLst/>
                <a:latin typeface="+mn-lt"/>
                <a:ea typeface="Arial MT"/>
                <a:cs typeface="Arial MT"/>
              </a:rPr>
              <a:t>W</a:t>
            </a:r>
            <a:r>
              <a:rPr lang="en-US" sz="2000" spc="80" dirty="0">
                <a:effectLst/>
                <a:latin typeface="Arial MT"/>
                <a:ea typeface="Arial MT"/>
                <a:cs typeface="Arial MT"/>
              </a:rPr>
              <a:t> </a:t>
            </a:r>
            <a:r>
              <a:rPr lang="en-US" sz="2000" dirty="0">
                <a:effectLst/>
                <a:latin typeface="Symbol" panose="05050102010706020507" pitchFamily="18" charset="2"/>
                <a:ea typeface="Arial MT"/>
                <a:cs typeface="Arial MT"/>
              </a:rPr>
              <a:t>a</a:t>
            </a:r>
            <a:r>
              <a:rPr lang="en-US" sz="2000" spc="125" dirty="0">
                <a:effectLst/>
                <a:latin typeface="Times New Roman" panose="02020603050405020304" pitchFamily="18" charset="0"/>
                <a:ea typeface="Arial MT"/>
                <a:cs typeface="Arial MT"/>
              </a:rPr>
              <a:t> </a:t>
            </a:r>
            <a:r>
              <a:rPr lang="en-US" sz="2000" dirty="0">
                <a:effectLst/>
                <a:latin typeface="Arial MT"/>
                <a:ea typeface="Arial MT"/>
                <a:cs typeface="Arial MT"/>
              </a:rPr>
              <a:t>Q</a:t>
            </a:r>
            <a:endParaRPr lang="en-US" sz="2000" dirty="0">
              <a:latin typeface="+mn-lt"/>
              <a:ea typeface="Arial MT"/>
              <a:cs typeface="Arial MT"/>
            </a:endParaRPr>
          </a:p>
          <a:p>
            <a:pPr marL="584200">
              <a:spcBef>
                <a:spcPts val="990"/>
              </a:spcBef>
            </a:pPr>
            <a:r>
              <a:rPr lang="en-US" sz="1600" dirty="0">
                <a:effectLst/>
                <a:latin typeface="+mn-lt"/>
                <a:ea typeface="Arial MT"/>
                <a:cs typeface="Arial MT"/>
              </a:rPr>
              <a:t>                                </a:t>
            </a:r>
            <a:r>
              <a:rPr lang="en-US" sz="2400" dirty="0">
                <a:effectLst/>
                <a:latin typeface="+mn-lt"/>
                <a:ea typeface="Arial MT"/>
                <a:cs typeface="Arial MT"/>
              </a:rPr>
              <a:t>or</a:t>
            </a:r>
            <a:r>
              <a:rPr lang="en-US" sz="1600" dirty="0">
                <a:effectLst/>
                <a:latin typeface="+mn-lt"/>
                <a:ea typeface="Arial MT"/>
                <a:cs typeface="Arial MT"/>
              </a:rPr>
              <a:t> </a:t>
            </a:r>
            <a:r>
              <a:rPr lang="en-US" sz="2000" dirty="0">
                <a:effectLst/>
                <a:latin typeface="+mn-lt"/>
                <a:ea typeface="Arial MT"/>
                <a:cs typeface="Arial MT"/>
              </a:rPr>
              <a:t>W=ZQ</a:t>
            </a:r>
          </a:p>
          <a:p>
            <a:pPr marL="584200">
              <a:spcBef>
                <a:spcPts val="990"/>
              </a:spcBef>
            </a:pPr>
            <a:r>
              <a:rPr lang="en-US" sz="1600" dirty="0">
                <a:effectLst/>
                <a:latin typeface="+mn-lt"/>
                <a:ea typeface="Arial MT"/>
                <a:cs typeface="Arial MT"/>
              </a:rPr>
              <a:t>Where</a:t>
            </a:r>
            <a:r>
              <a:rPr lang="en-US" sz="1600" spc="15" dirty="0">
                <a:effectLst/>
                <a:latin typeface="+mn-lt"/>
                <a:ea typeface="Arial MT"/>
                <a:cs typeface="Arial MT"/>
              </a:rPr>
              <a:t>  </a:t>
            </a:r>
            <a:r>
              <a:rPr lang="en-US" sz="2000" dirty="0">
                <a:effectLst/>
                <a:latin typeface="+mn-lt"/>
                <a:ea typeface="Arial MT"/>
                <a:cs typeface="Arial MT"/>
              </a:rPr>
              <a:t>W</a:t>
            </a:r>
            <a:r>
              <a:rPr lang="en-US" sz="1600" dirty="0">
                <a:effectLst/>
                <a:latin typeface="+mn-lt"/>
                <a:ea typeface="Arial MT"/>
                <a:cs typeface="Arial MT"/>
              </a:rPr>
              <a:t>  =</a:t>
            </a:r>
            <a:r>
              <a:rPr lang="en-US" sz="1600" spc="10" dirty="0">
                <a:effectLst/>
                <a:latin typeface="+mn-lt"/>
                <a:ea typeface="Arial MT"/>
                <a:cs typeface="Arial MT"/>
              </a:rPr>
              <a:t> </a:t>
            </a:r>
            <a:r>
              <a:rPr lang="en-US" sz="1600" dirty="0">
                <a:effectLst/>
                <a:latin typeface="+mn-lt"/>
                <a:ea typeface="Arial MT"/>
                <a:cs typeface="Arial MT"/>
              </a:rPr>
              <a:t>amount of substance</a:t>
            </a:r>
            <a:r>
              <a:rPr lang="en-US" sz="1600" spc="15" dirty="0">
                <a:effectLst/>
                <a:latin typeface="+mn-lt"/>
                <a:ea typeface="Arial MT"/>
                <a:cs typeface="Arial MT"/>
              </a:rPr>
              <a:t> </a:t>
            </a:r>
            <a:r>
              <a:rPr lang="en-US" sz="1600" dirty="0">
                <a:effectLst/>
                <a:latin typeface="+mn-lt"/>
                <a:ea typeface="Arial MT"/>
                <a:cs typeface="Arial MT"/>
              </a:rPr>
              <a:t>produced</a:t>
            </a:r>
            <a:r>
              <a:rPr lang="en-US" sz="1600" spc="20" dirty="0">
                <a:effectLst/>
                <a:latin typeface="+mn-lt"/>
                <a:ea typeface="Arial MT"/>
                <a:cs typeface="Arial MT"/>
              </a:rPr>
              <a:t> </a:t>
            </a:r>
            <a:r>
              <a:rPr lang="en-US" sz="1600" dirty="0">
                <a:effectLst/>
                <a:latin typeface="+mn-lt"/>
                <a:ea typeface="Arial MT"/>
                <a:cs typeface="Arial MT"/>
              </a:rPr>
              <a:t>at electrode</a:t>
            </a:r>
          </a:p>
          <a:p>
            <a:pPr marL="584200">
              <a:spcBef>
                <a:spcPts val="990"/>
              </a:spcBef>
            </a:pPr>
            <a:r>
              <a:rPr lang="en-US" sz="1600" spc="5" dirty="0">
                <a:effectLst/>
                <a:latin typeface="+mn-lt"/>
                <a:ea typeface="Arial MT"/>
                <a:cs typeface="Arial MT"/>
              </a:rPr>
              <a:t>               </a:t>
            </a:r>
            <a:r>
              <a:rPr lang="en-US" sz="2000" dirty="0">
                <a:effectLst/>
                <a:latin typeface="+mn-lt"/>
                <a:ea typeface="Arial MT"/>
                <a:cs typeface="Arial MT"/>
              </a:rPr>
              <a:t>Q  </a:t>
            </a:r>
            <a:r>
              <a:rPr lang="en-US" sz="1600" dirty="0">
                <a:effectLst/>
                <a:latin typeface="+mn-lt"/>
                <a:ea typeface="Arial MT"/>
                <a:cs typeface="Arial MT"/>
              </a:rPr>
              <a:t>=</a:t>
            </a:r>
            <a:r>
              <a:rPr lang="en-US" sz="1600" spc="-15" dirty="0">
                <a:effectLst/>
                <a:latin typeface="+mn-lt"/>
                <a:ea typeface="Arial MT"/>
                <a:cs typeface="Arial MT"/>
              </a:rPr>
              <a:t> </a:t>
            </a:r>
            <a:r>
              <a:rPr lang="en-US" sz="1600" dirty="0">
                <a:effectLst/>
                <a:latin typeface="+mn-lt"/>
                <a:ea typeface="Arial MT"/>
                <a:cs typeface="Arial MT"/>
              </a:rPr>
              <a:t>quantity</a:t>
            </a:r>
            <a:r>
              <a:rPr lang="en-US" sz="1600" spc="-15" dirty="0">
                <a:effectLst/>
                <a:latin typeface="+mn-lt"/>
                <a:ea typeface="Arial MT"/>
                <a:cs typeface="Arial MT"/>
              </a:rPr>
              <a:t> </a:t>
            </a:r>
            <a:r>
              <a:rPr lang="en-US" sz="1600" dirty="0">
                <a:effectLst/>
                <a:latin typeface="+mn-lt"/>
                <a:ea typeface="Arial MT"/>
                <a:cs typeface="Arial MT"/>
              </a:rPr>
              <a:t>of</a:t>
            </a:r>
            <a:r>
              <a:rPr lang="en-US" sz="1600" spc="-25" dirty="0">
                <a:effectLst/>
                <a:latin typeface="+mn-lt"/>
                <a:ea typeface="Arial MT"/>
                <a:cs typeface="Arial MT"/>
              </a:rPr>
              <a:t> </a:t>
            </a:r>
            <a:r>
              <a:rPr lang="en-US" sz="1600" dirty="0">
                <a:effectLst/>
                <a:latin typeface="+mn-lt"/>
                <a:ea typeface="Arial MT"/>
                <a:cs typeface="Arial MT"/>
              </a:rPr>
              <a:t>electricity</a:t>
            </a:r>
            <a:r>
              <a:rPr lang="en-US" sz="1600" spc="-10" dirty="0">
                <a:effectLst/>
                <a:latin typeface="+mn-lt"/>
                <a:ea typeface="Arial MT"/>
                <a:cs typeface="Arial MT"/>
              </a:rPr>
              <a:t> </a:t>
            </a:r>
            <a:r>
              <a:rPr lang="en-US" sz="1600" dirty="0">
                <a:effectLst/>
                <a:latin typeface="+mn-lt"/>
                <a:ea typeface="Arial MT"/>
                <a:cs typeface="Arial MT"/>
              </a:rPr>
              <a:t>passed</a:t>
            </a:r>
            <a:r>
              <a:rPr lang="en-US" sz="1600" spc="-10" dirty="0">
                <a:effectLst/>
                <a:latin typeface="+mn-lt"/>
                <a:ea typeface="Arial MT"/>
                <a:cs typeface="Arial MT"/>
              </a:rPr>
              <a:t> </a:t>
            </a:r>
            <a:r>
              <a:rPr lang="en-US" sz="1600" dirty="0">
                <a:effectLst/>
                <a:latin typeface="+mn-lt"/>
                <a:ea typeface="Arial MT"/>
                <a:cs typeface="Arial MT"/>
              </a:rPr>
              <a:t>through</a:t>
            </a:r>
            <a:r>
              <a:rPr lang="en-US" sz="1600" spc="-10" dirty="0">
                <a:effectLst/>
                <a:latin typeface="+mn-lt"/>
                <a:ea typeface="Arial MT"/>
                <a:cs typeface="Arial MT"/>
              </a:rPr>
              <a:t> </a:t>
            </a:r>
            <a:r>
              <a:rPr lang="en-US" sz="1600" dirty="0">
                <a:effectLst/>
                <a:latin typeface="+mn-lt"/>
                <a:ea typeface="Arial MT"/>
                <a:cs typeface="Arial MT"/>
              </a:rPr>
              <a:t>electrolyte</a:t>
            </a:r>
            <a:endParaRPr lang="en-IN" sz="1600" dirty="0">
              <a:latin typeface="+mn-lt"/>
              <a:ea typeface="Arial MT"/>
              <a:cs typeface="Arial MT"/>
            </a:endParaRPr>
          </a:p>
          <a:p>
            <a:pPr marL="584200">
              <a:spcBef>
                <a:spcPts val="990"/>
              </a:spcBef>
            </a:pPr>
            <a:r>
              <a:rPr lang="en-US" sz="2000" dirty="0">
                <a:effectLst/>
                <a:latin typeface="+mn-lt"/>
                <a:ea typeface="Arial MT"/>
                <a:cs typeface="Arial MT"/>
              </a:rPr>
              <a:t>              Z </a:t>
            </a:r>
            <a:r>
              <a:rPr lang="en-US" sz="1600" dirty="0">
                <a:effectLst/>
                <a:latin typeface="+mn-lt"/>
                <a:ea typeface="Arial MT"/>
                <a:cs typeface="Arial MT"/>
              </a:rPr>
              <a:t>= Proportionality constant called</a:t>
            </a:r>
            <a:r>
              <a:rPr lang="en-US" sz="1600" dirty="0">
                <a:latin typeface="+mn-lt"/>
                <a:ea typeface="Arial MT"/>
                <a:cs typeface="Arial MT"/>
              </a:rPr>
              <a:t> </a:t>
            </a:r>
            <a:r>
              <a:rPr lang="en-US" sz="1600" dirty="0">
                <a:effectLst/>
                <a:latin typeface="+mn-lt"/>
                <a:ea typeface="Arial MT"/>
                <a:cs typeface="Arial MT"/>
              </a:rPr>
              <a:t>electrochemical</a:t>
            </a:r>
            <a:r>
              <a:rPr lang="en-US" sz="1600" dirty="0">
                <a:latin typeface="+mn-lt"/>
                <a:ea typeface="Arial MT"/>
                <a:cs typeface="Arial MT"/>
              </a:rPr>
              <a:t> </a:t>
            </a:r>
            <a:r>
              <a:rPr lang="en-US" sz="1600" dirty="0">
                <a:effectLst/>
                <a:latin typeface="+mn-lt"/>
                <a:ea typeface="Arial MT"/>
                <a:cs typeface="Arial MT"/>
              </a:rPr>
              <a:t>equivalent</a:t>
            </a:r>
            <a:r>
              <a:rPr lang="en-US" sz="1600" dirty="0">
                <a:latin typeface="+mn-lt"/>
                <a:ea typeface="Arial MT"/>
                <a:cs typeface="Arial MT"/>
              </a:rPr>
              <a:t> </a:t>
            </a:r>
            <a:r>
              <a:rPr lang="en-US" sz="1600" dirty="0">
                <a:effectLst/>
                <a:latin typeface="+mn-lt"/>
                <a:ea typeface="Arial MT"/>
                <a:cs typeface="Arial MT"/>
              </a:rPr>
              <a:t>of</a:t>
            </a:r>
            <a:r>
              <a:rPr lang="en-US" sz="1600" dirty="0">
                <a:latin typeface="+mn-lt"/>
                <a:ea typeface="Arial MT"/>
                <a:cs typeface="Arial MT"/>
              </a:rPr>
              <a:t> </a:t>
            </a:r>
            <a:r>
              <a:rPr lang="en-US" sz="1600" spc="-10" dirty="0">
                <a:effectLst/>
                <a:latin typeface="+mn-lt"/>
                <a:ea typeface="Arial MT"/>
                <a:cs typeface="Arial MT"/>
              </a:rPr>
              <a:t>the </a:t>
            </a:r>
            <a:r>
              <a:rPr lang="en-US" sz="1600" spc="-320" dirty="0">
                <a:effectLst/>
                <a:latin typeface="+mn-lt"/>
                <a:ea typeface="Arial MT"/>
                <a:cs typeface="Arial MT"/>
              </a:rPr>
              <a:t> </a:t>
            </a:r>
            <a:r>
              <a:rPr lang="en-US" sz="1600" dirty="0">
                <a:effectLst/>
                <a:latin typeface="+mn-lt"/>
                <a:ea typeface="Arial MT"/>
                <a:cs typeface="Arial MT"/>
              </a:rPr>
              <a:t>substance.</a:t>
            </a:r>
          </a:p>
          <a:p>
            <a:pPr marL="584200">
              <a:spcBef>
                <a:spcPts val="990"/>
              </a:spcBef>
            </a:pPr>
            <a:r>
              <a:rPr lang="en-US" sz="1600" dirty="0">
                <a:effectLst/>
                <a:latin typeface="+mn-lt"/>
                <a:ea typeface="Arial MT"/>
                <a:cs typeface="Arial MT"/>
              </a:rPr>
              <a:t>When</a:t>
            </a:r>
            <a:r>
              <a:rPr lang="en-US" sz="1600" spc="-5" dirty="0">
                <a:effectLst/>
                <a:latin typeface="+mn-lt"/>
                <a:ea typeface="Arial MT"/>
                <a:cs typeface="Arial MT"/>
              </a:rPr>
              <a:t> </a:t>
            </a:r>
            <a:r>
              <a:rPr lang="en-US" sz="1600" dirty="0">
                <a:effectLst/>
                <a:latin typeface="+mn-lt"/>
                <a:ea typeface="Arial MT"/>
                <a:cs typeface="Arial MT"/>
              </a:rPr>
              <a:t>Q</a:t>
            </a:r>
            <a:r>
              <a:rPr lang="en-US" sz="1600" spc="-20" dirty="0">
                <a:effectLst/>
                <a:latin typeface="+mn-lt"/>
                <a:ea typeface="Arial MT"/>
                <a:cs typeface="Arial MT"/>
              </a:rPr>
              <a:t> </a:t>
            </a:r>
            <a:r>
              <a:rPr lang="en-US" sz="1600" dirty="0">
                <a:effectLst/>
                <a:latin typeface="+mn-lt"/>
                <a:ea typeface="Arial MT"/>
                <a:cs typeface="Arial MT"/>
              </a:rPr>
              <a:t>=</a:t>
            </a:r>
            <a:r>
              <a:rPr lang="en-US" sz="1600" spc="-5" dirty="0">
                <a:effectLst/>
                <a:latin typeface="+mn-lt"/>
                <a:ea typeface="Arial MT"/>
                <a:cs typeface="Arial MT"/>
              </a:rPr>
              <a:t> </a:t>
            </a:r>
            <a:r>
              <a:rPr lang="en-US" sz="1600" dirty="0">
                <a:effectLst/>
                <a:latin typeface="+mn-lt"/>
                <a:ea typeface="Arial MT"/>
                <a:cs typeface="Arial MT"/>
              </a:rPr>
              <a:t>1</a:t>
            </a:r>
            <a:r>
              <a:rPr lang="en-US" sz="1600" spc="-5" dirty="0">
                <a:effectLst/>
                <a:latin typeface="+mn-lt"/>
                <a:ea typeface="Arial MT"/>
                <a:cs typeface="Arial MT"/>
              </a:rPr>
              <a:t> </a:t>
            </a:r>
            <a:r>
              <a:rPr lang="en-US" sz="1600" dirty="0">
                <a:effectLst/>
                <a:latin typeface="+mn-lt"/>
                <a:ea typeface="Arial MT"/>
                <a:cs typeface="Arial MT"/>
              </a:rPr>
              <a:t>C,</a:t>
            </a:r>
            <a:r>
              <a:rPr lang="en-US" sz="1600" spc="-5" dirty="0">
                <a:effectLst/>
                <a:latin typeface="+mn-lt"/>
                <a:ea typeface="Arial MT"/>
                <a:cs typeface="Arial MT"/>
              </a:rPr>
              <a:t> </a:t>
            </a:r>
            <a:r>
              <a:rPr lang="en-US" sz="1600" dirty="0">
                <a:effectLst/>
                <a:latin typeface="+mn-lt"/>
                <a:ea typeface="Arial MT"/>
                <a:cs typeface="Arial MT"/>
              </a:rPr>
              <a:t>then</a:t>
            </a:r>
            <a:r>
              <a:rPr lang="en-US" sz="1600" spc="-5" dirty="0">
                <a:effectLst/>
                <a:latin typeface="+mn-lt"/>
                <a:ea typeface="Arial MT"/>
                <a:cs typeface="Arial MT"/>
              </a:rPr>
              <a:t> </a:t>
            </a:r>
            <a:r>
              <a:rPr lang="en-US" sz="1600" dirty="0">
                <a:effectLst/>
                <a:latin typeface="+mn-lt"/>
                <a:ea typeface="Arial MT"/>
                <a:cs typeface="Arial MT"/>
              </a:rPr>
              <a:t>Z=W</a:t>
            </a:r>
            <a:endParaRPr lang="en-IN" sz="1600" dirty="0">
              <a:effectLst/>
              <a:latin typeface="+mn-lt"/>
              <a:ea typeface="Arial MT"/>
              <a:cs typeface="Arial MT"/>
            </a:endParaRPr>
          </a:p>
          <a:p>
            <a:pPr marL="285750" indent="-285750">
              <a:spcBef>
                <a:spcPts val="15"/>
              </a:spcBef>
              <a:buFont typeface="Wingdings" panose="05000000000000000000" pitchFamily="2" charset="2"/>
              <a:buChar char="Ø"/>
            </a:pPr>
            <a:r>
              <a:rPr lang="en-US" sz="1600" dirty="0">
                <a:effectLst/>
                <a:latin typeface="+mn-lt"/>
                <a:ea typeface="Arial MT"/>
                <a:cs typeface="Arial MT"/>
              </a:rPr>
              <a:t> </a:t>
            </a:r>
            <a:r>
              <a:rPr lang="en-US" sz="1600" b="1" u="sng" dirty="0">
                <a:effectLst/>
                <a:latin typeface="+mn-lt"/>
                <a:ea typeface="Arial MT"/>
                <a:cs typeface="Arial MT"/>
              </a:rPr>
              <a:t>So</a:t>
            </a:r>
            <a:r>
              <a:rPr lang="en-US" sz="1600" b="1" u="sng" spc="15" dirty="0">
                <a:effectLst/>
                <a:latin typeface="+mn-lt"/>
                <a:ea typeface="Arial MT"/>
                <a:cs typeface="Arial MT"/>
              </a:rPr>
              <a:t> </a:t>
            </a:r>
            <a:r>
              <a:rPr lang="en-US" sz="1600" b="1" u="sng" dirty="0">
                <a:effectLst/>
                <a:latin typeface="+mn-lt"/>
                <a:ea typeface="Arial MT"/>
                <a:cs typeface="Arial MT"/>
              </a:rPr>
              <a:t>electrochemical</a:t>
            </a:r>
            <a:r>
              <a:rPr lang="en-US" sz="1600" b="1" u="sng" spc="15" dirty="0">
                <a:effectLst/>
                <a:latin typeface="+mn-lt"/>
                <a:ea typeface="Arial MT"/>
                <a:cs typeface="Arial MT"/>
              </a:rPr>
              <a:t> </a:t>
            </a:r>
            <a:r>
              <a:rPr lang="en-US" sz="1600" b="1" u="sng" dirty="0">
                <a:effectLst/>
                <a:latin typeface="+mn-lt"/>
                <a:ea typeface="Arial MT"/>
                <a:cs typeface="Arial MT"/>
              </a:rPr>
              <a:t>equivalent (Z)</a:t>
            </a:r>
            <a:r>
              <a:rPr lang="en-US" sz="1600" b="1" u="sng" spc="10" dirty="0">
                <a:effectLst/>
                <a:latin typeface="+mn-lt"/>
                <a:ea typeface="Arial MT"/>
                <a:cs typeface="Arial MT"/>
              </a:rPr>
              <a:t> </a:t>
            </a:r>
            <a:r>
              <a:rPr lang="en-US" sz="1600" b="1" u="sng" dirty="0">
                <a:effectLst/>
                <a:latin typeface="+mn-lt"/>
                <a:ea typeface="Arial MT"/>
                <a:cs typeface="Arial MT"/>
              </a:rPr>
              <a:t>is</a:t>
            </a:r>
            <a:r>
              <a:rPr lang="en-US" sz="1600" b="1" u="sng" spc="10" dirty="0">
                <a:effectLst/>
                <a:latin typeface="+mn-lt"/>
                <a:ea typeface="Arial MT"/>
                <a:cs typeface="Arial MT"/>
              </a:rPr>
              <a:t> </a:t>
            </a:r>
            <a:r>
              <a:rPr lang="en-US" sz="1600" b="1" u="sng" dirty="0">
                <a:effectLst/>
                <a:latin typeface="+mn-lt"/>
                <a:ea typeface="Arial MT"/>
                <a:cs typeface="Arial MT"/>
              </a:rPr>
              <a:t>defined</a:t>
            </a:r>
            <a:r>
              <a:rPr lang="en-US" sz="1600" b="1" u="sng" spc="15" dirty="0">
                <a:effectLst/>
                <a:latin typeface="+mn-lt"/>
                <a:ea typeface="Arial MT"/>
                <a:cs typeface="Arial MT"/>
              </a:rPr>
              <a:t> </a:t>
            </a:r>
            <a:r>
              <a:rPr lang="en-US" sz="1600" b="1" u="sng" dirty="0">
                <a:effectLst/>
                <a:latin typeface="+mn-lt"/>
                <a:ea typeface="Arial MT"/>
                <a:cs typeface="Arial MT"/>
              </a:rPr>
              <a:t>as</a:t>
            </a:r>
            <a:r>
              <a:rPr lang="en-US" sz="1600" b="1" u="sng" spc="-15" dirty="0">
                <a:effectLst/>
                <a:latin typeface="+mn-lt"/>
                <a:ea typeface="Arial MT"/>
                <a:cs typeface="Arial MT"/>
              </a:rPr>
              <a:t> </a:t>
            </a:r>
            <a:r>
              <a:rPr lang="en-US" sz="1600" b="1" u="sng" dirty="0">
                <a:effectLst/>
                <a:latin typeface="+mn-lt"/>
                <a:ea typeface="Arial MT"/>
                <a:cs typeface="Arial MT"/>
              </a:rPr>
              <a:t>mass</a:t>
            </a:r>
            <a:r>
              <a:rPr lang="en-US" sz="1600" b="1" u="sng" spc="10" dirty="0">
                <a:effectLst/>
                <a:latin typeface="+mn-lt"/>
                <a:ea typeface="Arial MT"/>
                <a:cs typeface="Arial MT"/>
              </a:rPr>
              <a:t> </a:t>
            </a:r>
            <a:r>
              <a:rPr lang="en-US" sz="1600" b="1" u="sng" dirty="0">
                <a:effectLst/>
                <a:latin typeface="+mn-lt"/>
                <a:ea typeface="Arial MT"/>
                <a:cs typeface="Arial MT"/>
              </a:rPr>
              <a:t>of the</a:t>
            </a:r>
            <a:r>
              <a:rPr lang="en-US" sz="1600" b="1" u="sng" spc="20" dirty="0">
                <a:effectLst/>
                <a:latin typeface="+mn-lt"/>
                <a:ea typeface="Arial MT"/>
                <a:cs typeface="Arial MT"/>
              </a:rPr>
              <a:t> </a:t>
            </a:r>
            <a:r>
              <a:rPr lang="en-US" sz="1600" b="1" u="sng" dirty="0">
                <a:effectLst/>
                <a:latin typeface="+mn-lt"/>
                <a:ea typeface="Arial MT"/>
                <a:cs typeface="Arial MT"/>
              </a:rPr>
              <a:t>substance</a:t>
            </a:r>
            <a:r>
              <a:rPr lang="en-US" sz="1600" b="1" u="sng" spc="15" dirty="0">
                <a:effectLst/>
                <a:latin typeface="+mn-lt"/>
                <a:ea typeface="Arial MT"/>
                <a:cs typeface="Arial MT"/>
              </a:rPr>
              <a:t> </a:t>
            </a:r>
            <a:r>
              <a:rPr lang="en-US" sz="1600" b="1" u="sng" dirty="0">
                <a:effectLst/>
                <a:latin typeface="+mn-lt"/>
                <a:ea typeface="Arial MT"/>
                <a:cs typeface="Arial MT"/>
              </a:rPr>
              <a:t>deposited</a:t>
            </a:r>
            <a:r>
              <a:rPr lang="en-US" sz="1600" b="1" u="sng" spc="-320" dirty="0">
                <a:effectLst/>
                <a:latin typeface="+mn-lt"/>
                <a:ea typeface="Arial MT"/>
                <a:cs typeface="Arial MT"/>
              </a:rPr>
              <a:t> </a:t>
            </a:r>
            <a:r>
              <a:rPr lang="en-US" sz="1600" b="1" u="sng" dirty="0">
                <a:effectLst/>
                <a:latin typeface="+mn-lt"/>
                <a:ea typeface="Arial MT"/>
                <a:cs typeface="Arial MT"/>
              </a:rPr>
              <a:t>or</a:t>
            </a:r>
            <a:r>
              <a:rPr lang="en-US" sz="1600" b="1" u="sng" spc="-15" dirty="0">
                <a:effectLst/>
                <a:latin typeface="+mn-lt"/>
                <a:ea typeface="Arial MT"/>
                <a:cs typeface="Arial MT"/>
              </a:rPr>
              <a:t> </a:t>
            </a:r>
            <a:r>
              <a:rPr lang="en-US" sz="1600" b="1" u="sng" dirty="0">
                <a:effectLst/>
                <a:latin typeface="+mn-lt"/>
                <a:ea typeface="Arial MT"/>
                <a:cs typeface="Arial MT"/>
              </a:rPr>
              <a:t>liberated</a:t>
            </a:r>
            <a:r>
              <a:rPr lang="en-US" sz="1600" b="1" u="sng" spc="-5" dirty="0">
                <a:effectLst/>
                <a:latin typeface="+mn-lt"/>
                <a:ea typeface="Arial MT"/>
                <a:cs typeface="Arial MT"/>
              </a:rPr>
              <a:t> </a:t>
            </a:r>
            <a:r>
              <a:rPr lang="en-US" sz="1600" b="1" u="sng" dirty="0">
                <a:effectLst/>
                <a:latin typeface="+mn-lt"/>
                <a:ea typeface="Arial MT"/>
                <a:cs typeface="Arial MT"/>
              </a:rPr>
              <a:t>by</a:t>
            </a:r>
            <a:r>
              <a:rPr lang="en-US" sz="1600" b="1" u="sng" spc="-10" dirty="0">
                <a:effectLst/>
                <a:latin typeface="+mn-lt"/>
                <a:ea typeface="Arial MT"/>
                <a:cs typeface="Arial MT"/>
              </a:rPr>
              <a:t> </a:t>
            </a:r>
            <a:r>
              <a:rPr lang="en-US" sz="1600" b="1" u="sng" dirty="0">
                <a:effectLst/>
                <a:latin typeface="+mn-lt"/>
                <a:ea typeface="Arial MT"/>
                <a:cs typeface="Arial MT"/>
              </a:rPr>
              <a:t>passing</a:t>
            </a:r>
            <a:r>
              <a:rPr lang="en-US" sz="1600" b="1" u="sng" spc="10" dirty="0">
                <a:effectLst/>
                <a:latin typeface="+mn-lt"/>
                <a:ea typeface="Arial MT"/>
                <a:cs typeface="Arial MT"/>
              </a:rPr>
              <a:t> </a:t>
            </a:r>
            <a:r>
              <a:rPr lang="en-US" sz="1600" b="1" u="sng" dirty="0">
                <a:effectLst/>
                <a:latin typeface="+mn-lt"/>
                <a:ea typeface="Arial MT"/>
                <a:cs typeface="Arial MT"/>
              </a:rPr>
              <a:t>1</a:t>
            </a:r>
            <a:r>
              <a:rPr lang="en-US" sz="1600" b="1" u="sng" spc="-5" dirty="0">
                <a:effectLst/>
                <a:latin typeface="+mn-lt"/>
                <a:ea typeface="Arial MT"/>
                <a:cs typeface="Arial MT"/>
              </a:rPr>
              <a:t> </a:t>
            </a:r>
            <a:r>
              <a:rPr lang="en-US" sz="1600" b="1" u="sng" dirty="0">
                <a:effectLst/>
                <a:latin typeface="+mn-lt"/>
                <a:ea typeface="Arial MT"/>
                <a:cs typeface="Arial MT"/>
              </a:rPr>
              <a:t>coulomb</a:t>
            </a:r>
            <a:r>
              <a:rPr lang="en-US" sz="1600" b="1" u="sng" spc="-5" dirty="0">
                <a:effectLst/>
                <a:latin typeface="+mn-lt"/>
                <a:ea typeface="Arial MT"/>
                <a:cs typeface="Arial MT"/>
              </a:rPr>
              <a:t> </a:t>
            </a:r>
            <a:r>
              <a:rPr lang="en-US" sz="1600" b="1" u="sng" dirty="0">
                <a:effectLst/>
                <a:latin typeface="+mn-lt"/>
                <a:ea typeface="Arial MT"/>
                <a:cs typeface="Arial MT"/>
              </a:rPr>
              <a:t>of</a:t>
            </a:r>
            <a:r>
              <a:rPr lang="en-US" sz="1600" b="1" u="sng" spc="-20" dirty="0">
                <a:effectLst/>
                <a:latin typeface="+mn-lt"/>
                <a:ea typeface="Arial MT"/>
                <a:cs typeface="Arial MT"/>
              </a:rPr>
              <a:t> </a:t>
            </a:r>
            <a:r>
              <a:rPr lang="en-US" sz="1600" b="1" u="sng" dirty="0">
                <a:effectLst/>
                <a:latin typeface="+mn-lt"/>
                <a:ea typeface="Arial MT"/>
                <a:cs typeface="Arial MT"/>
              </a:rPr>
              <a:t>electricity</a:t>
            </a:r>
            <a:r>
              <a:rPr lang="en-US" sz="1600" b="1" u="sng" spc="-10" dirty="0">
                <a:effectLst/>
                <a:latin typeface="+mn-lt"/>
                <a:ea typeface="Arial MT"/>
                <a:cs typeface="Arial MT"/>
              </a:rPr>
              <a:t> </a:t>
            </a:r>
            <a:r>
              <a:rPr lang="en-US" sz="1600" b="1" u="sng" dirty="0">
                <a:effectLst/>
                <a:latin typeface="+mn-lt"/>
                <a:ea typeface="Arial MT"/>
                <a:cs typeface="Arial MT"/>
              </a:rPr>
              <a:t>through</a:t>
            </a:r>
            <a:r>
              <a:rPr lang="en-US" sz="1600" b="1" u="sng" spc="10" dirty="0">
                <a:effectLst/>
                <a:latin typeface="+mn-lt"/>
                <a:ea typeface="Arial MT"/>
                <a:cs typeface="Arial MT"/>
              </a:rPr>
              <a:t> </a:t>
            </a:r>
            <a:r>
              <a:rPr lang="en-US" sz="1600" b="1" u="sng" dirty="0">
                <a:effectLst/>
                <a:latin typeface="+mn-lt"/>
                <a:ea typeface="Arial MT"/>
                <a:cs typeface="Arial MT"/>
              </a:rPr>
              <a:t>the</a:t>
            </a:r>
            <a:r>
              <a:rPr lang="en-US" sz="1600" b="1" u="sng" spc="-5" dirty="0">
                <a:effectLst/>
                <a:latin typeface="+mn-lt"/>
                <a:ea typeface="Arial MT"/>
                <a:cs typeface="Arial MT"/>
              </a:rPr>
              <a:t> </a:t>
            </a:r>
            <a:r>
              <a:rPr lang="en-US" sz="1600" b="1" u="sng" dirty="0">
                <a:effectLst/>
                <a:latin typeface="+mn-lt"/>
                <a:ea typeface="Arial MT"/>
                <a:cs typeface="Arial MT"/>
              </a:rPr>
              <a:t>electrolyte</a:t>
            </a:r>
            <a:r>
              <a:rPr lang="en-US" sz="1600" dirty="0">
                <a:effectLst/>
                <a:latin typeface="+mn-lt"/>
                <a:ea typeface="Arial MT"/>
                <a:cs typeface="Arial MT"/>
              </a:rPr>
              <a:t>.</a:t>
            </a:r>
          </a:p>
          <a:p>
            <a:pPr marL="285750" indent="-285750">
              <a:spcBef>
                <a:spcPts val="15"/>
              </a:spcBef>
              <a:buFont typeface="Wingdings" panose="05000000000000000000" pitchFamily="2" charset="2"/>
              <a:buChar char="Ø"/>
            </a:pPr>
            <a:r>
              <a:rPr lang="en-US" sz="1600" dirty="0">
                <a:latin typeface="+mn-lt"/>
                <a:ea typeface="Arial MT"/>
                <a:cs typeface="Arial MT"/>
              </a:rPr>
              <a:t>Again                 where </a:t>
            </a:r>
            <a:r>
              <a:rPr lang="en-US" sz="1600" i="1" dirty="0">
                <a:latin typeface="Times New Roman" panose="02020603050405020304" pitchFamily="18" charset="0"/>
                <a:ea typeface="Arial MT"/>
                <a:cs typeface="Times New Roman" panose="02020603050405020304" pitchFamily="18" charset="0"/>
              </a:rPr>
              <a:t>I</a:t>
            </a:r>
            <a:r>
              <a:rPr lang="en-US" sz="1600" dirty="0">
                <a:latin typeface="+mn-lt"/>
                <a:ea typeface="Arial MT"/>
                <a:cs typeface="Arial MT"/>
              </a:rPr>
              <a:t>=Current in Amperes and </a:t>
            </a:r>
            <a:r>
              <a:rPr lang="en-US" sz="1600" i="1" dirty="0">
                <a:latin typeface="+mn-lt"/>
                <a:ea typeface="Arial MT"/>
                <a:cs typeface="Arial MT"/>
              </a:rPr>
              <a:t>t=Time in seconds</a:t>
            </a:r>
          </a:p>
          <a:p>
            <a:pPr marL="285750" indent="-285750">
              <a:spcBef>
                <a:spcPts val="15"/>
              </a:spcBef>
              <a:buFont typeface="Wingdings" panose="05000000000000000000" pitchFamily="2" charset="2"/>
              <a:buChar char="Ø"/>
            </a:pPr>
            <a:r>
              <a:rPr lang="en-US" sz="1600" i="1" dirty="0">
                <a:effectLst/>
                <a:latin typeface="+mn-lt"/>
                <a:ea typeface="Arial MT"/>
                <a:cs typeface="Arial MT"/>
              </a:rPr>
              <a:t>So,</a:t>
            </a:r>
          </a:p>
          <a:p>
            <a:pPr marL="584200">
              <a:spcBef>
                <a:spcPts val="990"/>
              </a:spcBef>
            </a:pPr>
            <a:endParaRPr lang="en-US" sz="1600" dirty="0">
              <a:effectLst/>
              <a:latin typeface="+mn-lt"/>
              <a:ea typeface="Arial MT"/>
              <a:cs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US" sz="1200" dirty="0">
              <a:latin typeface="Arial MT"/>
            </a:endParaRPr>
          </a:p>
          <a:p>
            <a:endParaRPr lang="en-IN" dirty="0"/>
          </a:p>
        </p:txBody>
      </p:sp>
      <p:graphicFrame>
        <p:nvGraphicFramePr>
          <p:cNvPr id="13" name="Object 12">
            <a:extLst>
              <a:ext uri="{FF2B5EF4-FFF2-40B4-BE49-F238E27FC236}">
                <a16:creationId xmlns:a16="http://schemas.microsoft.com/office/drawing/2014/main" id="{12AEADB5-E35B-490C-AB31-D4B0206FBF8A}"/>
              </a:ext>
            </a:extLst>
          </p:cNvPr>
          <p:cNvGraphicFramePr>
            <a:graphicFrameLocks noChangeAspect="1"/>
          </p:cNvGraphicFramePr>
          <p:nvPr>
            <p:extLst>
              <p:ext uri="{D42A27DB-BD31-4B8C-83A1-F6EECF244321}">
                <p14:modId xmlns:p14="http://schemas.microsoft.com/office/powerpoint/2010/main" val="2558657754"/>
              </p:ext>
            </p:extLst>
          </p:nvPr>
        </p:nvGraphicFramePr>
        <p:xfrm>
          <a:off x="1011701" y="4478493"/>
          <a:ext cx="638610" cy="309967"/>
        </p:xfrm>
        <a:graphic>
          <a:graphicData uri="http://schemas.openxmlformats.org/presentationml/2006/ole">
            <mc:AlternateContent xmlns:mc="http://schemas.openxmlformats.org/markup-compatibility/2006">
              <mc:Choice xmlns:v="urn:schemas-microsoft-com:vml" Requires="v">
                <p:oleObj spid="_x0000_s16385" name="Equation" r:id="rId4" imgW="571320" imgH="203040" progId="Equation.DSMT4">
                  <p:embed/>
                </p:oleObj>
              </mc:Choice>
              <mc:Fallback>
                <p:oleObj name="Equation" r:id="rId4" imgW="571320" imgH="203040" progId="Equation.DSMT4">
                  <p:embed/>
                  <p:pic>
                    <p:nvPicPr>
                      <p:cNvPr id="13" name="Object 12">
                        <a:extLst>
                          <a:ext uri="{FF2B5EF4-FFF2-40B4-BE49-F238E27FC236}">
                            <a16:creationId xmlns:a16="http://schemas.microsoft.com/office/drawing/2014/main" id="{12AEADB5-E35B-490C-AB31-D4B0206FBF8A}"/>
                          </a:ext>
                        </a:extLst>
                      </p:cNvPr>
                      <p:cNvPicPr/>
                      <p:nvPr/>
                    </p:nvPicPr>
                    <p:blipFill>
                      <a:blip r:embed="rId5"/>
                      <a:stretch>
                        <a:fillRect/>
                      </a:stretch>
                    </p:blipFill>
                    <p:spPr>
                      <a:xfrm>
                        <a:off x="1011701" y="4478493"/>
                        <a:ext cx="638610" cy="309967"/>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2445320-AFC3-4F9C-9BFD-82C9BC2D5644}"/>
              </a:ext>
            </a:extLst>
          </p:cNvPr>
          <p:cNvGraphicFramePr>
            <a:graphicFrameLocks noChangeAspect="1"/>
          </p:cNvGraphicFramePr>
          <p:nvPr>
            <p:extLst>
              <p:ext uri="{D42A27DB-BD31-4B8C-83A1-F6EECF244321}">
                <p14:modId xmlns:p14="http://schemas.microsoft.com/office/powerpoint/2010/main" val="2623263981"/>
              </p:ext>
            </p:extLst>
          </p:nvPr>
        </p:nvGraphicFramePr>
        <p:xfrm>
          <a:off x="756237" y="4712440"/>
          <a:ext cx="1421275" cy="306121"/>
        </p:xfrm>
        <a:graphic>
          <a:graphicData uri="http://schemas.openxmlformats.org/presentationml/2006/ole">
            <mc:AlternateContent xmlns:mc="http://schemas.openxmlformats.org/markup-compatibility/2006">
              <mc:Choice xmlns:v="urn:schemas-microsoft-com:vml" Requires="v">
                <p:oleObj spid="_x0000_s16386" name="Equation" r:id="rId6" imgW="825480" imgH="177480" progId="Equation.DSMT4">
                  <p:embed/>
                </p:oleObj>
              </mc:Choice>
              <mc:Fallback>
                <p:oleObj name="Equation" r:id="rId6" imgW="825480" imgH="177480" progId="Equation.DSMT4">
                  <p:embed/>
                  <p:pic>
                    <p:nvPicPr>
                      <p:cNvPr id="14" name="Object 13">
                        <a:extLst>
                          <a:ext uri="{FF2B5EF4-FFF2-40B4-BE49-F238E27FC236}">
                            <a16:creationId xmlns:a16="http://schemas.microsoft.com/office/drawing/2014/main" id="{B2445320-AFC3-4F9C-9BFD-82C9BC2D5644}"/>
                          </a:ext>
                        </a:extLst>
                      </p:cNvPr>
                      <p:cNvPicPr/>
                      <p:nvPr/>
                    </p:nvPicPr>
                    <p:blipFill>
                      <a:blip r:embed="rId7"/>
                      <a:stretch>
                        <a:fillRect/>
                      </a:stretch>
                    </p:blipFill>
                    <p:spPr>
                      <a:xfrm>
                        <a:off x="756237" y="4712440"/>
                        <a:ext cx="1421275" cy="306121"/>
                      </a:xfrm>
                      <a:prstGeom prst="rect">
                        <a:avLst/>
                      </a:prstGeom>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Google Shape;76;p16">
            <a:extLst>
              <a:ext uri="{FF2B5EF4-FFF2-40B4-BE49-F238E27FC236}">
                <a16:creationId xmlns:a16="http://schemas.microsoft.com/office/drawing/2014/main" id="{8B17530F-B50E-4911-92BB-50115A95A88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D7DEBD0-C2F3-449A-9689-3A9D1FB2F205}"/>
                  </a:ext>
                </a:extLst>
              </p:cNvPr>
              <p:cNvSpPr txBox="1"/>
              <p:nvPr/>
            </p:nvSpPr>
            <p:spPr>
              <a:xfrm>
                <a:off x="728420" y="542440"/>
                <a:ext cx="7427886" cy="5088637"/>
              </a:xfrm>
              <a:prstGeom prst="rect">
                <a:avLst/>
              </a:prstGeom>
              <a:noFill/>
            </p:spPr>
            <p:txBody>
              <a:bodyPr wrap="square" rtlCol="0">
                <a:spAutoFit/>
              </a:bodyPr>
              <a:lstStyle/>
              <a:p>
                <a:r>
                  <a:rPr lang="en-US" dirty="0"/>
                  <a:t>Note:</a:t>
                </a:r>
              </a:p>
              <a:p>
                <a:r>
                  <a:rPr lang="en-US" sz="1600" dirty="0">
                    <a:latin typeface="+mn-lt"/>
                  </a:rPr>
                  <a:t>(</a:t>
                </a:r>
                <a:r>
                  <a:rPr lang="en-US" sz="1600" dirty="0" err="1">
                    <a:latin typeface="+mn-lt"/>
                  </a:rPr>
                  <a:t>i</a:t>
                </a:r>
                <a:r>
                  <a:rPr lang="en-US" sz="1600" dirty="0">
                    <a:latin typeface="+mn-lt"/>
                  </a:rPr>
                  <a:t>)  Charge on 1 electron     =                           C</a:t>
                </a:r>
              </a:p>
              <a:p>
                <a:endParaRPr lang="en-US" dirty="0"/>
              </a:p>
              <a:p>
                <a:pPr marL="285750" indent="-285750">
                  <a:buFont typeface="Wingdings" panose="05000000000000000000" pitchFamily="2" charset="2"/>
                  <a:buChar char="Ø"/>
                </a:pPr>
                <a:r>
                  <a:rPr lang="en-US" dirty="0"/>
                  <a:t>     Charge on 1 mole of Electrons  = </a:t>
                </a:r>
              </a:p>
              <a:p>
                <a:endParaRPr lang="en-US" dirty="0"/>
              </a:p>
              <a:p>
                <a:endParaRPr lang="en-US" dirty="0"/>
              </a:p>
              <a:p>
                <a:r>
                  <a:rPr lang="en-US" dirty="0"/>
                  <a:t>                                                                                      (1 F)</a:t>
                </a:r>
              </a:p>
              <a:p>
                <a:pPr marL="285750" indent="-285750">
                  <a:buFont typeface="Wingdings" panose="05000000000000000000" pitchFamily="2" charset="2"/>
                  <a:buChar char="Ø"/>
                </a:pPr>
                <a:r>
                  <a:rPr lang="en-US" dirty="0"/>
                  <a:t>1 Faraday is amount of charge in Coulomb carried by 1 mole of electrons.</a:t>
                </a:r>
              </a:p>
              <a:p>
                <a:r>
                  <a:rPr lang="en-US" dirty="0"/>
                  <a:t>                                             </a:t>
                </a:r>
                <a:r>
                  <a:rPr lang="en-US" sz="1600" b="1" i="1" dirty="0">
                    <a:latin typeface="+mn-lt"/>
                  </a:rPr>
                  <a:t>1 Faraday=96500 Coulomb</a:t>
                </a:r>
              </a:p>
              <a:p>
                <a:r>
                  <a:rPr lang="en-US" sz="1600" dirty="0">
                    <a:latin typeface="+mn-lt"/>
                  </a:rPr>
                  <a:t>(ii)</a:t>
                </a:r>
                <a:r>
                  <a:rPr lang="en-US" sz="1800" spc="-5" dirty="0">
                    <a:effectLst/>
                    <a:latin typeface="Arial MT"/>
                    <a:ea typeface="Arial MT"/>
                    <a:cs typeface="Arial MT"/>
                  </a:rPr>
                  <a:t> </a:t>
                </a:r>
                <a:r>
                  <a:rPr lang="en-US" sz="1600" spc="-5" dirty="0">
                    <a:effectLst/>
                    <a:latin typeface="+mn-lt"/>
                    <a:ea typeface="Arial MT"/>
                    <a:cs typeface="Arial MT"/>
                  </a:rPr>
                  <a:t>Experimentally</a:t>
                </a:r>
                <a:r>
                  <a:rPr lang="en-US" sz="1600" spc="85" dirty="0">
                    <a:effectLst/>
                    <a:latin typeface="+mn-lt"/>
                    <a:ea typeface="Arial MT"/>
                    <a:cs typeface="Arial MT"/>
                  </a:rPr>
                  <a:t> </a:t>
                </a:r>
                <a:r>
                  <a:rPr lang="en-US" sz="1600" spc="-5" dirty="0">
                    <a:effectLst/>
                    <a:latin typeface="+mn-lt"/>
                    <a:ea typeface="Arial MT"/>
                    <a:cs typeface="Arial MT"/>
                  </a:rPr>
                  <a:t>it</a:t>
                </a:r>
                <a:r>
                  <a:rPr lang="en-US" sz="1600" spc="75" dirty="0">
                    <a:effectLst/>
                    <a:latin typeface="+mn-lt"/>
                    <a:ea typeface="Arial MT"/>
                    <a:cs typeface="Arial MT"/>
                  </a:rPr>
                  <a:t> </a:t>
                </a:r>
                <a:r>
                  <a:rPr lang="en-US" sz="1600" spc="-5" dirty="0">
                    <a:effectLst/>
                    <a:latin typeface="+mn-lt"/>
                    <a:ea typeface="Arial MT"/>
                    <a:cs typeface="Arial MT"/>
                  </a:rPr>
                  <a:t>is</a:t>
                </a:r>
                <a:r>
                  <a:rPr lang="en-US" sz="1600" spc="85" dirty="0">
                    <a:effectLst/>
                    <a:latin typeface="+mn-lt"/>
                    <a:ea typeface="Arial MT"/>
                    <a:cs typeface="Arial MT"/>
                  </a:rPr>
                  <a:t> </a:t>
                </a:r>
                <a:r>
                  <a:rPr lang="en-US" sz="1600" spc="-5" dirty="0">
                    <a:effectLst/>
                    <a:latin typeface="+mn-lt"/>
                    <a:ea typeface="Arial MT"/>
                    <a:cs typeface="Arial MT"/>
                  </a:rPr>
                  <a:t>obtained</a:t>
                </a:r>
                <a:r>
                  <a:rPr lang="en-US" sz="1600" spc="90" dirty="0">
                    <a:effectLst/>
                    <a:latin typeface="+mn-lt"/>
                    <a:ea typeface="Arial MT"/>
                    <a:cs typeface="Arial MT"/>
                  </a:rPr>
                  <a:t> </a:t>
                </a:r>
                <a:r>
                  <a:rPr lang="en-US" sz="1600" spc="-5" dirty="0">
                    <a:effectLst/>
                    <a:latin typeface="+mn-lt"/>
                    <a:ea typeface="Arial MT"/>
                    <a:cs typeface="Arial MT"/>
                  </a:rPr>
                  <a:t>that</a:t>
                </a:r>
                <a:r>
                  <a:rPr lang="en-US" sz="1600" spc="75" dirty="0">
                    <a:effectLst/>
                    <a:latin typeface="+mn-lt"/>
                    <a:ea typeface="Arial MT"/>
                    <a:cs typeface="Arial MT"/>
                  </a:rPr>
                  <a:t> </a:t>
                </a:r>
                <a:r>
                  <a:rPr lang="en-US" sz="1600" spc="-5" dirty="0">
                    <a:effectLst/>
                    <a:latin typeface="+mn-lt"/>
                    <a:ea typeface="Arial MT"/>
                    <a:cs typeface="Arial MT"/>
                  </a:rPr>
                  <a:t>1</a:t>
                </a:r>
                <a:r>
                  <a:rPr lang="en-US" sz="1600" spc="90" dirty="0">
                    <a:effectLst/>
                    <a:latin typeface="+mn-lt"/>
                    <a:ea typeface="Arial MT"/>
                    <a:cs typeface="Arial MT"/>
                  </a:rPr>
                  <a:t> </a:t>
                </a:r>
                <a:r>
                  <a:rPr lang="en-US" sz="1600" spc="-5" dirty="0">
                    <a:effectLst/>
                    <a:latin typeface="+mn-lt"/>
                    <a:ea typeface="Arial MT"/>
                    <a:cs typeface="Arial MT"/>
                  </a:rPr>
                  <a:t>F</a:t>
                </a:r>
                <a:r>
                  <a:rPr lang="en-US" sz="1600" spc="110" dirty="0">
                    <a:effectLst/>
                    <a:latin typeface="+mn-lt"/>
                    <a:ea typeface="Arial MT"/>
                    <a:cs typeface="Arial MT"/>
                  </a:rPr>
                  <a:t> </a:t>
                </a:r>
                <a:r>
                  <a:rPr lang="en-US" sz="1600" spc="-5" dirty="0">
                    <a:effectLst/>
                    <a:latin typeface="+mn-lt"/>
                    <a:ea typeface="Arial MT"/>
                    <a:cs typeface="Arial MT"/>
                  </a:rPr>
                  <a:t>electricity</a:t>
                </a:r>
                <a:r>
                  <a:rPr lang="en-US" sz="1600" spc="95" dirty="0">
                    <a:effectLst/>
                    <a:latin typeface="+mn-lt"/>
                    <a:ea typeface="Arial MT"/>
                    <a:cs typeface="Arial MT"/>
                  </a:rPr>
                  <a:t> </a:t>
                </a:r>
                <a:r>
                  <a:rPr lang="en-US" sz="1600" spc="-5" dirty="0">
                    <a:effectLst/>
                    <a:latin typeface="+mn-lt"/>
                    <a:ea typeface="Arial MT"/>
                    <a:cs typeface="Arial MT"/>
                  </a:rPr>
                  <a:t>always</a:t>
                </a:r>
                <a:r>
                  <a:rPr lang="en-US" sz="1600" spc="85" dirty="0">
                    <a:effectLst/>
                    <a:latin typeface="+mn-lt"/>
                    <a:ea typeface="Arial MT"/>
                    <a:cs typeface="Arial MT"/>
                  </a:rPr>
                  <a:t> </a:t>
                </a:r>
                <a:r>
                  <a:rPr lang="en-US" sz="1600" spc="-5" dirty="0">
                    <a:effectLst/>
                    <a:latin typeface="+mn-lt"/>
                    <a:ea typeface="Arial MT"/>
                    <a:cs typeface="Arial MT"/>
                  </a:rPr>
                  <a:t>deposits</a:t>
                </a:r>
                <a:r>
                  <a:rPr lang="en-US" sz="1600" spc="85" dirty="0">
                    <a:effectLst/>
                    <a:latin typeface="+mn-lt"/>
                    <a:ea typeface="Arial MT"/>
                    <a:cs typeface="Arial MT"/>
                  </a:rPr>
                  <a:t> </a:t>
                </a:r>
                <a:r>
                  <a:rPr lang="en-US" sz="1600" spc="-5" dirty="0">
                    <a:effectLst/>
                    <a:latin typeface="+mn-lt"/>
                    <a:ea typeface="Arial MT"/>
                    <a:cs typeface="Arial MT"/>
                  </a:rPr>
                  <a:t>1</a:t>
                </a:r>
                <a:r>
                  <a:rPr lang="en-US" sz="1600" spc="90" dirty="0">
                    <a:effectLst/>
                    <a:latin typeface="+mn-lt"/>
                    <a:ea typeface="Arial MT"/>
                    <a:cs typeface="Arial MT"/>
                  </a:rPr>
                  <a:t> </a:t>
                </a:r>
                <a:r>
                  <a:rPr lang="en-US" sz="1600" spc="-5" dirty="0">
                    <a:effectLst/>
                    <a:latin typeface="+mn-lt"/>
                    <a:ea typeface="Arial MT"/>
                    <a:cs typeface="Arial MT"/>
                  </a:rPr>
                  <a:t>gm </a:t>
                </a:r>
                <a:r>
                  <a:rPr lang="en-US" sz="1600" spc="-320" dirty="0">
                    <a:effectLst/>
                    <a:latin typeface="+mn-lt"/>
                    <a:ea typeface="Arial MT"/>
                    <a:cs typeface="Arial MT"/>
                  </a:rPr>
                  <a:t> </a:t>
                </a:r>
                <a:r>
                  <a:rPr lang="en-US" sz="1600" spc="-5" dirty="0">
                    <a:effectLst/>
                    <a:latin typeface="+mn-lt"/>
                    <a:ea typeface="Arial MT"/>
                    <a:cs typeface="Arial MT"/>
                  </a:rPr>
                  <a:t>equivalent(E)</a:t>
                </a:r>
                <a:r>
                  <a:rPr lang="en-US" sz="1600" spc="-15" dirty="0">
                    <a:effectLst/>
                    <a:latin typeface="+mn-lt"/>
                    <a:ea typeface="Arial MT"/>
                    <a:cs typeface="Arial MT"/>
                  </a:rPr>
                  <a:t> </a:t>
                </a:r>
                <a:r>
                  <a:rPr lang="en-US" sz="1600" spc="-5" dirty="0">
                    <a:effectLst/>
                    <a:latin typeface="+mn-lt"/>
                    <a:ea typeface="Arial MT"/>
                    <a:cs typeface="Arial MT"/>
                  </a:rPr>
                  <a:t>of</a:t>
                </a:r>
                <a:r>
                  <a:rPr lang="en-US" sz="1600" spc="-20" dirty="0">
                    <a:effectLst/>
                    <a:latin typeface="+mn-lt"/>
                    <a:ea typeface="Arial MT"/>
                    <a:cs typeface="Arial MT"/>
                  </a:rPr>
                  <a:t> </a:t>
                </a:r>
                <a:r>
                  <a:rPr lang="en-US" sz="1600" spc="-5" dirty="0">
                    <a:effectLst/>
                    <a:latin typeface="+mn-lt"/>
                    <a:ea typeface="Arial MT"/>
                    <a:cs typeface="Arial MT"/>
                  </a:rPr>
                  <a:t>substance.</a:t>
                </a:r>
              </a:p>
              <a:p>
                <a:r>
                  <a:rPr lang="en-US" sz="1600" dirty="0">
                    <a:effectLst/>
                    <a:latin typeface="+mn-lt"/>
                    <a:ea typeface="Arial MT"/>
                    <a:cs typeface="Arial MT"/>
                  </a:rPr>
                  <a:t>So , 96,500 C deposits E of substance</a:t>
                </a:r>
                <a:r>
                  <a:rPr lang="en-US" sz="1600" spc="5" dirty="0">
                    <a:effectLst/>
                    <a:latin typeface="+mn-lt"/>
                    <a:ea typeface="Arial MT"/>
                    <a:cs typeface="Arial MT"/>
                  </a:rPr>
                  <a:t> </a:t>
                </a:r>
              </a:p>
              <a:p>
                <a:r>
                  <a:rPr lang="en-IN" sz="1600" spc="-5" dirty="0">
                    <a:latin typeface="+mn-lt"/>
                    <a:ea typeface="Arial MT"/>
                    <a:cs typeface="Arial MT"/>
                  </a:rPr>
                  <a:t>Then</a:t>
                </a:r>
                <a:r>
                  <a:rPr lang="en-US" sz="1600" spc="-10" dirty="0">
                    <a:effectLst/>
                    <a:latin typeface="+mn-lt"/>
                    <a:ea typeface="Arial MT"/>
                    <a:cs typeface="Arial MT"/>
                  </a:rPr>
                  <a:t> </a:t>
                </a:r>
                <a:r>
                  <a:rPr lang="en-US" sz="1600" dirty="0">
                    <a:effectLst/>
                    <a:latin typeface="+mn-lt"/>
                    <a:ea typeface="Arial MT"/>
                    <a:cs typeface="Arial MT"/>
                  </a:rPr>
                  <a:t>1</a:t>
                </a:r>
                <a:r>
                  <a:rPr lang="en-US" sz="1600" spc="-5" dirty="0">
                    <a:effectLst/>
                    <a:latin typeface="+mn-lt"/>
                    <a:ea typeface="Arial MT"/>
                    <a:cs typeface="Arial MT"/>
                  </a:rPr>
                  <a:t> </a:t>
                </a:r>
                <a:r>
                  <a:rPr lang="en-US" sz="1600" dirty="0">
                    <a:effectLst/>
                    <a:latin typeface="+mn-lt"/>
                    <a:ea typeface="Arial MT"/>
                    <a:cs typeface="Arial MT"/>
                  </a:rPr>
                  <a:t>C</a:t>
                </a:r>
                <a:r>
                  <a:rPr lang="en-US" sz="1600" spc="-5" dirty="0">
                    <a:effectLst/>
                    <a:latin typeface="+mn-lt"/>
                    <a:ea typeface="Arial MT"/>
                    <a:cs typeface="Arial MT"/>
                  </a:rPr>
                  <a:t> </a:t>
                </a:r>
                <a:r>
                  <a:rPr lang="en-US" sz="1600" dirty="0">
                    <a:effectLst/>
                    <a:latin typeface="+mn-lt"/>
                    <a:ea typeface="Arial MT"/>
                    <a:cs typeface="Arial MT"/>
                  </a:rPr>
                  <a:t>deposits E</a:t>
                </a:r>
                <a:r>
                  <a:rPr lang="en-US" sz="1600" spc="-10" dirty="0">
                    <a:effectLst/>
                    <a:latin typeface="+mn-lt"/>
                    <a:ea typeface="Arial MT"/>
                    <a:cs typeface="Arial MT"/>
                  </a:rPr>
                  <a:t> </a:t>
                </a:r>
                <a:r>
                  <a:rPr lang="en-US" sz="1600" dirty="0">
                    <a:effectLst/>
                    <a:latin typeface="+mn-lt"/>
                    <a:ea typeface="Arial MT"/>
                    <a:cs typeface="Arial MT"/>
                  </a:rPr>
                  <a:t>/96,500</a:t>
                </a:r>
                <a:r>
                  <a:rPr lang="en-US" sz="1600" spc="-5"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substance.   </a:t>
                </a:r>
                <a:r>
                  <a:rPr lang="en-US" sz="1600" dirty="0">
                    <a:latin typeface="+mn-lt"/>
                  </a:rPr>
                  <a:t>Hence,</a:t>
                </a:r>
              </a:p>
              <a:p>
                <a:endParaRPr lang="en-US" sz="1600" dirty="0">
                  <a:latin typeface="+mn-lt"/>
                </a:endParaRPr>
              </a:p>
              <a:p>
                <a:r>
                  <a:rPr lang="en-US" dirty="0"/>
                  <a:t>(iii)So,</a:t>
                </a:r>
              </a:p>
              <a:p>
                <a:endParaRPr lang="en-US" dirty="0"/>
              </a:p>
              <a:p>
                <a:r>
                  <a:rPr lang="en-US" dirty="0"/>
                  <a:t>Since,</a:t>
                </a:r>
                <a:r>
                  <a:rPr lang="en-US" sz="1800" dirty="0">
                    <a:effectLst/>
                    <a:latin typeface="Cambria Math" panose="02040503050406030204" pitchFamily="18" charset="0"/>
                    <a:ea typeface="Times New Roman" panose="02020603050405020304" pitchFamily="18" charset="0"/>
                    <a:cs typeface="Calibri" panose="020F0502020204030204" pitchFamily="34" charset="0"/>
                  </a:rPr>
                  <a:t> Equivalent Mass </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14:m>
                  <m:oMath xmlns:m="http://schemas.openxmlformats.org/officeDocument/2006/math">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f>
                      <m:fPr>
                        <m:ctrlPr>
                          <a:rPr lang="en-IN" sz="1800" i="1">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800" i="1">
                            <a:effectLst/>
                            <a:latin typeface="Cambria Math" panose="02040503050406030204" pitchFamily="18" charset="0"/>
                            <a:ea typeface="Times New Roman" panose="02020603050405020304" pitchFamily="18" charset="0"/>
                            <a:cs typeface="Calibri" panose="020F0502020204030204" pitchFamily="34" charset="0"/>
                          </a:rPr>
                          <m:t>𝐴𝑡𝑜𝑚𝑖𝑐</m:t>
                        </m:r>
                        <m:r>
                          <a:rPr lang="en-US" sz="1800" i="1">
                            <a:effectLst/>
                            <a:latin typeface="Cambria Math" panose="02040503050406030204" pitchFamily="18" charset="0"/>
                            <a:ea typeface="Times New Roman" panose="02020603050405020304" pitchFamily="18" charset="0"/>
                            <a:cs typeface="Calibri" panose="020F0502020204030204" pitchFamily="34" charset="0"/>
                          </a:rPr>
                          <m:t> </m:t>
                        </m:r>
                        <m:r>
                          <a:rPr lang="en-US" sz="1800" i="1">
                            <a:effectLst/>
                            <a:latin typeface="Cambria Math" panose="02040503050406030204" pitchFamily="18" charset="0"/>
                            <a:ea typeface="Times New Roman" panose="02020603050405020304" pitchFamily="18" charset="0"/>
                            <a:cs typeface="Calibri" panose="020F0502020204030204" pitchFamily="34" charset="0"/>
                          </a:rPr>
                          <m:t>𝑀𝑎𝑠𝑠</m:t>
                        </m:r>
                        <m:r>
                          <a:rPr lang="en-US" sz="1800" i="1">
                            <a:effectLst/>
                            <a:latin typeface="Cambria Math" panose="02040503050406030204" pitchFamily="18" charset="0"/>
                            <a:ea typeface="Times New Roman" panose="02020603050405020304" pitchFamily="18" charset="0"/>
                            <a:cs typeface="Calibri" panose="020F0502020204030204" pitchFamily="34" charset="0"/>
                          </a:rPr>
                          <m:t>(</m:t>
                        </m:r>
                        <m:r>
                          <a:rPr lang="en-US" sz="1800" i="1">
                            <a:effectLst/>
                            <a:latin typeface="Cambria Math" panose="02040503050406030204" pitchFamily="18" charset="0"/>
                            <a:ea typeface="Times New Roman" panose="02020603050405020304" pitchFamily="18" charset="0"/>
                            <a:cs typeface="Calibri" panose="020F0502020204030204" pitchFamily="34" charset="0"/>
                          </a:rPr>
                          <m:t>𝐴</m:t>
                        </m:r>
                        <m:r>
                          <a:rPr lang="en-US" sz="1800" i="1">
                            <a:effectLst/>
                            <a:latin typeface="Cambria Math" panose="02040503050406030204" pitchFamily="18" charset="0"/>
                            <a:ea typeface="Times New Roman" panose="02020603050405020304" pitchFamily="18" charset="0"/>
                            <a:cs typeface="Calibri" panose="020F0502020204030204" pitchFamily="34" charset="0"/>
                          </a:rPr>
                          <m:t>)</m:t>
                        </m:r>
                      </m:num>
                      <m:den>
                        <m:r>
                          <a:rPr lang="en-US" sz="1800" i="1">
                            <a:effectLst/>
                            <a:latin typeface="Cambria Math" panose="02040503050406030204" pitchFamily="18" charset="0"/>
                            <a:ea typeface="Times New Roman" panose="02020603050405020304" pitchFamily="18" charset="0"/>
                            <a:cs typeface="Calibri" panose="020F0502020204030204" pitchFamily="34" charset="0"/>
                          </a:rPr>
                          <m:t>𝑉𝑎𝑙𝑒𝑛𝑐𝑦</m:t>
                        </m:r>
                        <m:r>
                          <a:rPr lang="en-US" sz="1800" i="1">
                            <a:effectLst/>
                            <a:latin typeface="Cambria Math" panose="02040503050406030204" pitchFamily="18" charset="0"/>
                            <a:ea typeface="Times New Roman" panose="02020603050405020304" pitchFamily="18" charset="0"/>
                            <a:cs typeface="Calibri" panose="020F0502020204030204" pitchFamily="34" charset="0"/>
                          </a:rPr>
                          <m:t>(</m:t>
                        </m:r>
                        <m:r>
                          <a:rPr lang="en-US" sz="1800" i="1">
                            <a:effectLst/>
                            <a:latin typeface="Cambria Math" panose="02040503050406030204" pitchFamily="18" charset="0"/>
                            <a:ea typeface="Times New Roman" panose="02020603050405020304" pitchFamily="18" charset="0"/>
                            <a:cs typeface="Calibri" panose="020F0502020204030204" pitchFamily="34" charset="0"/>
                          </a:rPr>
                          <m:t>𝑛</m:t>
                        </m:r>
                        <m:r>
                          <a:rPr lang="en-US" sz="1800" i="1">
                            <a:effectLst/>
                            <a:latin typeface="Cambria Math" panose="02040503050406030204" pitchFamily="18" charset="0"/>
                            <a:ea typeface="Times New Roman" panose="02020603050405020304" pitchFamily="18" charset="0"/>
                            <a:cs typeface="Calibri" panose="020F0502020204030204" pitchFamily="34" charset="0"/>
                          </a:rPr>
                          <m:t>)</m:t>
                        </m:r>
                      </m:den>
                    </m:f>
                  </m:oMath>
                </a14:m>
                <a:r>
                  <a:rPr lang="en-IN" sz="1800" dirty="0">
                    <a:latin typeface="Calibri" panose="020F0502020204030204" pitchFamily="34" charset="0"/>
                    <a:cs typeface="Times New Roman" panose="02020603050405020304" pitchFamily="18" charset="0"/>
                  </a:rPr>
                  <a:t>   </a:t>
                </a:r>
                <a:r>
                  <a:rPr lang="en-US" dirty="0"/>
                  <a:t>Hence</a:t>
                </a:r>
              </a:p>
              <a:p>
                <a:endParaRPr lang="en-US" dirty="0"/>
              </a:p>
              <a:p>
                <a:endParaRPr lang="en-US" dirty="0"/>
              </a:p>
              <a:p>
                <a:endParaRPr lang="en-US" dirty="0"/>
              </a:p>
              <a:p>
                <a:endParaRPr lang="en-IN" dirty="0"/>
              </a:p>
            </p:txBody>
          </p:sp>
        </mc:Choice>
        <mc:Fallback xmlns="">
          <p:sp>
            <p:nvSpPr>
              <p:cNvPr id="2" name="TextBox 1">
                <a:extLst>
                  <a:ext uri="{FF2B5EF4-FFF2-40B4-BE49-F238E27FC236}">
                    <a16:creationId xmlns:a16="http://schemas.microsoft.com/office/drawing/2014/main" id="{AD7DEBD0-C2F3-449A-9689-3A9D1FB2F205}"/>
                  </a:ext>
                </a:extLst>
              </p:cNvPr>
              <p:cNvSpPr txBox="1">
                <a:spLocks noRot="1" noChangeAspect="1" noMove="1" noResize="1" noEditPoints="1" noAdjustHandles="1" noChangeArrowheads="1" noChangeShapeType="1" noTextEdit="1"/>
              </p:cNvSpPr>
              <p:nvPr/>
            </p:nvSpPr>
            <p:spPr>
              <a:xfrm>
                <a:off x="728420" y="542440"/>
                <a:ext cx="7427886" cy="5088637"/>
              </a:xfrm>
              <a:prstGeom prst="rect">
                <a:avLst/>
              </a:prstGeom>
              <a:blipFill>
                <a:blip r:embed="rId4"/>
                <a:stretch>
                  <a:fillRect l="-410" t="-240"/>
                </a:stretch>
              </a:blipFill>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2F7FF9F3-07B1-4E36-B132-8CD228B08152}"/>
              </a:ext>
            </a:extLst>
          </p:cNvPr>
          <p:cNvGraphicFramePr>
            <a:graphicFrameLocks noChangeAspect="1"/>
          </p:cNvGraphicFramePr>
          <p:nvPr>
            <p:extLst>
              <p:ext uri="{D42A27DB-BD31-4B8C-83A1-F6EECF244321}">
                <p14:modId xmlns:p14="http://schemas.microsoft.com/office/powerpoint/2010/main" val="1882565189"/>
              </p:ext>
            </p:extLst>
          </p:nvPr>
        </p:nvGraphicFramePr>
        <p:xfrm>
          <a:off x="3150506" y="759984"/>
          <a:ext cx="1218266" cy="286717"/>
        </p:xfrm>
        <a:graphic>
          <a:graphicData uri="http://schemas.openxmlformats.org/presentationml/2006/ole">
            <mc:AlternateContent xmlns:mc="http://schemas.openxmlformats.org/markup-compatibility/2006">
              <mc:Choice xmlns:v="urn:schemas-microsoft-com:vml" Requires="v">
                <p:oleObj spid="_x0000_s17409" name="Equation" r:id="rId5" imgW="774360" imgH="203040" progId="Equation.DSMT4">
                  <p:embed/>
                </p:oleObj>
              </mc:Choice>
              <mc:Fallback>
                <p:oleObj name="Equation" r:id="rId5" imgW="774360" imgH="203040" progId="Equation.DSMT4">
                  <p:embed/>
                  <p:pic>
                    <p:nvPicPr>
                      <p:cNvPr id="3" name="Object 2">
                        <a:extLst>
                          <a:ext uri="{FF2B5EF4-FFF2-40B4-BE49-F238E27FC236}">
                            <a16:creationId xmlns:a16="http://schemas.microsoft.com/office/drawing/2014/main" id="{2F7FF9F3-07B1-4E36-B132-8CD228B08152}"/>
                          </a:ext>
                        </a:extLst>
                      </p:cNvPr>
                      <p:cNvPicPr/>
                      <p:nvPr/>
                    </p:nvPicPr>
                    <p:blipFill>
                      <a:blip r:embed="rId6"/>
                      <a:stretch>
                        <a:fillRect/>
                      </a:stretch>
                    </p:blipFill>
                    <p:spPr>
                      <a:xfrm>
                        <a:off x="3150506" y="759984"/>
                        <a:ext cx="1218266" cy="286717"/>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0AC57A25-464D-4E8F-A0F6-F67C926012DD}"/>
              </a:ext>
            </a:extLst>
          </p:cNvPr>
          <p:cNvGraphicFramePr>
            <a:graphicFrameLocks noChangeAspect="1"/>
          </p:cNvGraphicFramePr>
          <p:nvPr>
            <p:extLst>
              <p:ext uri="{D42A27DB-BD31-4B8C-83A1-F6EECF244321}">
                <p14:modId xmlns:p14="http://schemas.microsoft.com/office/powerpoint/2010/main" val="762417305"/>
              </p:ext>
            </p:extLst>
          </p:nvPr>
        </p:nvGraphicFramePr>
        <p:xfrm>
          <a:off x="3930120" y="1178145"/>
          <a:ext cx="2293728" cy="310950"/>
        </p:xfrm>
        <a:graphic>
          <a:graphicData uri="http://schemas.openxmlformats.org/presentationml/2006/ole">
            <mc:AlternateContent xmlns:mc="http://schemas.openxmlformats.org/markup-compatibility/2006">
              <mc:Choice xmlns:v="urn:schemas-microsoft-com:vml" Requires="v">
                <p:oleObj spid="_x0000_s17410" name="Equation" r:id="rId7" imgW="1625400" imgH="203040" progId="Equation.DSMT4">
                  <p:embed/>
                </p:oleObj>
              </mc:Choice>
              <mc:Fallback>
                <p:oleObj name="Equation" r:id="rId7" imgW="1625400" imgH="203040" progId="Equation.DSMT4">
                  <p:embed/>
                  <p:pic>
                    <p:nvPicPr>
                      <p:cNvPr id="4" name="Object 3">
                        <a:extLst>
                          <a:ext uri="{FF2B5EF4-FFF2-40B4-BE49-F238E27FC236}">
                            <a16:creationId xmlns:a16="http://schemas.microsoft.com/office/drawing/2014/main" id="{0AC57A25-464D-4E8F-A0F6-F67C926012DD}"/>
                          </a:ext>
                        </a:extLst>
                      </p:cNvPr>
                      <p:cNvPicPr/>
                      <p:nvPr/>
                    </p:nvPicPr>
                    <p:blipFill>
                      <a:blip r:embed="rId8"/>
                      <a:stretch>
                        <a:fillRect/>
                      </a:stretch>
                    </p:blipFill>
                    <p:spPr>
                      <a:xfrm>
                        <a:off x="3930120" y="1178145"/>
                        <a:ext cx="2293728" cy="3109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BBE1B97-1B3E-4DE3-9EE2-72FE1C14FE7E}"/>
              </a:ext>
            </a:extLst>
          </p:cNvPr>
          <p:cNvGraphicFramePr>
            <a:graphicFrameLocks noChangeAspect="1"/>
          </p:cNvGraphicFramePr>
          <p:nvPr>
            <p:extLst>
              <p:ext uri="{D42A27DB-BD31-4B8C-83A1-F6EECF244321}">
                <p14:modId xmlns:p14="http://schemas.microsoft.com/office/powerpoint/2010/main" val="2706805819"/>
              </p:ext>
            </p:extLst>
          </p:nvPr>
        </p:nvGraphicFramePr>
        <p:xfrm>
          <a:off x="3817390" y="1537858"/>
          <a:ext cx="2109418" cy="286717"/>
        </p:xfrm>
        <a:graphic>
          <a:graphicData uri="http://schemas.openxmlformats.org/presentationml/2006/ole">
            <mc:AlternateContent xmlns:mc="http://schemas.openxmlformats.org/markup-compatibility/2006">
              <mc:Choice xmlns:v="urn:schemas-microsoft-com:vml" Requires="v">
                <p:oleObj spid="_x0000_s17411" name="Equation" r:id="rId9" imgW="1307880" imgH="177480" progId="Equation.DSMT4">
                  <p:embed/>
                </p:oleObj>
              </mc:Choice>
              <mc:Fallback>
                <p:oleObj name="Equation" r:id="rId9" imgW="1307880" imgH="177480" progId="Equation.DSMT4">
                  <p:embed/>
                  <p:pic>
                    <p:nvPicPr>
                      <p:cNvPr id="5" name="Object 4">
                        <a:extLst>
                          <a:ext uri="{FF2B5EF4-FFF2-40B4-BE49-F238E27FC236}">
                            <a16:creationId xmlns:a16="http://schemas.microsoft.com/office/drawing/2014/main" id="{DBBE1B97-1B3E-4DE3-9EE2-72FE1C14FE7E}"/>
                          </a:ext>
                        </a:extLst>
                      </p:cNvPr>
                      <p:cNvPicPr/>
                      <p:nvPr/>
                    </p:nvPicPr>
                    <p:blipFill>
                      <a:blip r:embed="rId10"/>
                      <a:stretch>
                        <a:fillRect/>
                      </a:stretch>
                    </p:blipFill>
                    <p:spPr>
                      <a:xfrm>
                        <a:off x="3817390" y="1537858"/>
                        <a:ext cx="2109418" cy="28671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8A3299B-F8CF-41D0-AC73-EC6B282FFC1B}"/>
              </a:ext>
            </a:extLst>
          </p:cNvPr>
          <p:cNvGraphicFramePr>
            <a:graphicFrameLocks noChangeAspect="1"/>
          </p:cNvGraphicFramePr>
          <p:nvPr>
            <p:extLst>
              <p:ext uri="{D42A27DB-BD31-4B8C-83A1-F6EECF244321}">
                <p14:modId xmlns:p14="http://schemas.microsoft.com/office/powerpoint/2010/main" val="1118845490"/>
              </p:ext>
            </p:extLst>
          </p:nvPr>
        </p:nvGraphicFramePr>
        <p:xfrm>
          <a:off x="3817390" y="1824575"/>
          <a:ext cx="1196313" cy="342384"/>
        </p:xfrm>
        <a:graphic>
          <a:graphicData uri="http://schemas.openxmlformats.org/presentationml/2006/ole">
            <mc:AlternateContent xmlns:mc="http://schemas.openxmlformats.org/markup-compatibility/2006">
              <mc:Choice xmlns:v="urn:schemas-microsoft-com:vml" Requires="v">
                <p:oleObj spid="_x0000_s17412" name="Equation" r:id="rId11" imgW="761760" imgH="203040" progId="Equation.DSMT4">
                  <p:embed/>
                </p:oleObj>
              </mc:Choice>
              <mc:Fallback>
                <p:oleObj name="Equation" r:id="rId11" imgW="761760" imgH="203040" progId="Equation.DSMT4">
                  <p:embed/>
                  <p:pic>
                    <p:nvPicPr>
                      <p:cNvPr id="6" name="Object 5">
                        <a:extLst>
                          <a:ext uri="{FF2B5EF4-FFF2-40B4-BE49-F238E27FC236}">
                            <a16:creationId xmlns:a16="http://schemas.microsoft.com/office/drawing/2014/main" id="{B8A3299B-F8CF-41D0-AC73-EC6B282FFC1B}"/>
                          </a:ext>
                        </a:extLst>
                      </p:cNvPr>
                      <p:cNvPicPr/>
                      <p:nvPr/>
                    </p:nvPicPr>
                    <p:blipFill>
                      <a:blip r:embed="rId12"/>
                      <a:stretch>
                        <a:fillRect/>
                      </a:stretch>
                    </p:blipFill>
                    <p:spPr>
                      <a:xfrm>
                        <a:off x="3817390" y="1824575"/>
                        <a:ext cx="1196313" cy="34238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F203E2F-3FE1-4572-B634-D0D55AD085F4}"/>
              </a:ext>
            </a:extLst>
          </p:cNvPr>
          <p:cNvGraphicFramePr>
            <a:graphicFrameLocks noChangeAspect="1"/>
          </p:cNvGraphicFramePr>
          <p:nvPr>
            <p:extLst>
              <p:ext uri="{D42A27DB-BD31-4B8C-83A1-F6EECF244321}">
                <p14:modId xmlns:p14="http://schemas.microsoft.com/office/powerpoint/2010/main" val="543860357"/>
              </p:ext>
            </p:extLst>
          </p:nvPr>
        </p:nvGraphicFramePr>
        <p:xfrm>
          <a:off x="5013703" y="3199475"/>
          <a:ext cx="882543" cy="488551"/>
        </p:xfrm>
        <a:graphic>
          <a:graphicData uri="http://schemas.openxmlformats.org/presentationml/2006/ole">
            <mc:AlternateContent xmlns:mc="http://schemas.openxmlformats.org/markup-compatibility/2006">
              <mc:Choice xmlns:v="urn:schemas-microsoft-com:vml" Requires="v">
                <p:oleObj spid="_x0000_s17413" name="Equation" r:id="rId13" imgW="711000" imgH="393480" progId="Equation.DSMT4">
                  <p:embed/>
                </p:oleObj>
              </mc:Choice>
              <mc:Fallback>
                <p:oleObj name="Equation" r:id="rId13" imgW="711000" imgH="393480" progId="Equation.DSMT4">
                  <p:embed/>
                  <p:pic>
                    <p:nvPicPr>
                      <p:cNvPr id="10" name="Object 9">
                        <a:extLst>
                          <a:ext uri="{FF2B5EF4-FFF2-40B4-BE49-F238E27FC236}">
                            <a16:creationId xmlns:a16="http://schemas.microsoft.com/office/drawing/2014/main" id="{1F203E2F-3FE1-4572-B634-D0D55AD085F4}"/>
                          </a:ext>
                        </a:extLst>
                      </p:cNvPr>
                      <p:cNvPicPr/>
                      <p:nvPr/>
                    </p:nvPicPr>
                    <p:blipFill>
                      <a:blip r:embed="rId14"/>
                      <a:stretch>
                        <a:fillRect/>
                      </a:stretch>
                    </p:blipFill>
                    <p:spPr>
                      <a:xfrm>
                        <a:off x="5013703" y="3199475"/>
                        <a:ext cx="882543" cy="48855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B6EB058-0673-4C4A-AF62-26229F6A85AA}"/>
              </a:ext>
            </a:extLst>
          </p:cNvPr>
          <p:cNvGraphicFramePr>
            <a:graphicFrameLocks noChangeAspect="1"/>
          </p:cNvGraphicFramePr>
          <p:nvPr>
            <p:extLst>
              <p:ext uri="{D42A27DB-BD31-4B8C-83A1-F6EECF244321}">
                <p14:modId xmlns:p14="http://schemas.microsoft.com/office/powerpoint/2010/main" val="484201133"/>
              </p:ext>
            </p:extLst>
          </p:nvPr>
        </p:nvGraphicFramePr>
        <p:xfrm>
          <a:off x="1489343" y="3688026"/>
          <a:ext cx="1107660" cy="512499"/>
        </p:xfrm>
        <a:graphic>
          <a:graphicData uri="http://schemas.openxmlformats.org/presentationml/2006/ole">
            <mc:AlternateContent xmlns:mc="http://schemas.openxmlformats.org/markup-compatibility/2006">
              <mc:Choice xmlns:v="urn:schemas-microsoft-com:vml" Requires="v">
                <p:oleObj spid="_x0000_s17414" name="Equation" r:id="rId15" imgW="850680" imgH="393480" progId="Equation.DSMT4">
                  <p:embed/>
                </p:oleObj>
              </mc:Choice>
              <mc:Fallback>
                <p:oleObj name="Equation" r:id="rId15" imgW="850680" imgH="393480" progId="Equation.DSMT4">
                  <p:embed/>
                  <p:pic>
                    <p:nvPicPr>
                      <p:cNvPr id="11" name="Object 10">
                        <a:extLst>
                          <a:ext uri="{FF2B5EF4-FFF2-40B4-BE49-F238E27FC236}">
                            <a16:creationId xmlns:a16="http://schemas.microsoft.com/office/drawing/2014/main" id="{1B6EB058-0673-4C4A-AF62-26229F6A85AA}"/>
                          </a:ext>
                        </a:extLst>
                      </p:cNvPr>
                      <p:cNvPicPr/>
                      <p:nvPr/>
                    </p:nvPicPr>
                    <p:blipFill>
                      <a:blip r:embed="rId16"/>
                      <a:stretch>
                        <a:fillRect/>
                      </a:stretch>
                    </p:blipFill>
                    <p:spPr>
                      <a:xfrm>
                        <a:off x="1489343" y="3688026"/>
                        <a:ext cx="1107660" cy="512499"/>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BD9B8F8-0B53-406F-BB71-918FCB1AA780}"/>
              </a:ext>
            </a:extLst>
          </p:cNvPr>
          <p:cNvGraphicFramePr>
            <a:graphicFrameLocks noChangeAspect="1"/>
          </p:cNvGraphicFramePr>
          <p:nvPr>
            <p:extLst>
              <p:ext uri="{D42A27DB-BD31-4B8C-83A1-F6EECF244321}">
                <p14:modId xmlns:p14="http://schemas.microsoft.com/office/powerpoint/2010/main" val="370491155"/>
              </p:ext>
            </p:extLst>
          </p:nvPr>
        </p:nvGraphicFramePr>
        <p:xfrm>
          <a:off x="5167175" y="4200525"/>
          <a:ext cx="1644329" cy="596200"/>
        </p:xfrm>
        <a:graphic>
          <a:graphicData uri="http://schemas.openxmlformats.org/presentationml/2006/ole">
            <mc:AlternateContent xmlns:mc="http://schemas.openxmlformats.org/markup-compatibility/2006">
              <mc:Choice xmlns:v="urn:schemas-microsoft-com:vml" Requires="v">
                <p:oleObj spid="_x0000_s17415" name="Equation" r:id="rId17" imgW="952200" imgH="393480" progId="Equation.DSMT4">
                  <p:embed/>
                </p:oleObj>
              </mc:Choice>
              <mc:Fallback>
                <p:oleObj name="Equation" r:id="rId17" imgW="952200" imgH="393480" progId="Equation.DSMT4">
                  <p:embed/>
                  <p:pic>
                    <p:nvPicPr>
                      <p:cNvPr id="12" name="Object 11">
                        <a:extLst>
                          <a:ext uri="{FF2B5EF4-FFF2-40B4-BE49-F238E27FC236}">
                            <a16:creationId xmlns:a16="http://schemas.microsoft.com/office/drawing/2014/main" id="{8BD9B8F8-0B53-406F-BB71-918FCB1AA780}"/>
                          </a:ext>
                        </a:extLst>
                      </p:cNvPr>
                      <p:cNvPicPr/>
                      <p:nvPr/>
                    </p:nvPicPr>
                    <p:blipFill>
                      <a:blip r:embed="rId18"/>
                      <a:stretch>
                        <a:fillRect/>
                      </a:stretch>
                    </p:blipFill>
                    <p:spPr>
                      <a:xfrm>
                        <a:off x="5167175" y="4200525"/>
                        <a:ext cx="1644329" cy="5962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1E1F360-7106-418B-81D4-30DCD7D31B5B}"/>
              </a:ext>
            </a:extLst>
          </p:cNvPr>
          <p:cNvSpPr txBox="1"/>
          <p:nvPr/>
        </p:nvSpPr>
        <p:spPr>
          <a:xfrm>
            <a:off x="1085387" y="166788"/>
            <a:ext cx="7070919" cy="338554"/>
          </a:xfrm>
          <a:prstGeom prst="rect">
            <a:avLst/>
          </a:prstGeom>
          <a:noFill/>
        </p:spPr>
        <p:txBody>
          <a:bodyPr wrap="square" rtlCol="0">
            <a:spAutoFit/>
          </a:bodyPr>
          <a:lstStyle/>
          <a:p>
            <a:r>
              <a:rPr lang="en-US" sz="1600" b="1" u="sng" dirty="0">
                <a:latin typeface="+mn-lt"/>
              </a:rPr>
              <a:t>Some Important points regarding 1 Faraday and Electrochemical Equivalent</a:t>
            </a:r>
            <a:endParaRPr lang="en-IN" sz="1600" b="1" u="sng"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oogle Shape;76;p16">
            <a:extLst>
              <a:ext uri="{FF2B5EF4-FFF2-40B4-BE49-F238E27FC236}">
                <a16:creationId xmlns:a16="http://schemas.microsoft.com/office/drawing/2014/main" id="{F4C88803-F51D-43C3-B81E-149F0BD3C94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5C66846-E9F2-4651-A97D-05986E5B1BDE}"/>
              </a:ext>
            </a:extLst>
          </p:cNvPr>
          <p:cNvSpPr txBox="1"/>
          <p:nvPr/>
        </p:nvSpPr>
        <p:spPr>
          <a:xfrm>
            <a:off x="1310185" y="771099"/>
            <a:ext cx="6585045" cy="307777"/>
          </a:xfrm>
          <a:prstGeom prst="rect">
            <a:avLst/>
          </a:prstGeom>
          <a:noFill/>
        </p:spPr>
        <p:txBody>
          <a:bodyPr wrap="square" rtlCol="0">
            <a:spAutoFit/>
          </a:bodyPr>
          <a:lstStyle/>
          <a:p>
            <a:r>
              <a:rPr lang="en-US" dirty="0"/>
              <a:t> </a:t>
            </a:r>
            <a:endParaRPr lang="en-IN" dirty="0"/>
          </a:p>
        </p:txBody>
      </p:sp>
      <p:sp>
        <p:nvSpPr>
          <p:cNvPr id="5" name="TextBox 4">
            <a:extLst>
              <a:ext uri="{FF2B5EF4-FFF2-40B4-BE49-F238E27FC236}">
                <a16:creationId xmlns:a16="http://schemas.microsoft.com/office/drawing/2014/main" id="{99DA0BA6-435D-467F-94AE-47AF369174F9}"/>
              </a:ext>
            </a:extLst>
          </p:cNvPr>
          <p:cNvSpPr txBox="1"/>
          <p:nvPr/>
        </p:nvSpPr>
        <p:spPr>
          <a:xfrm>
            <a:off x="550188" y="369246"/>
            <a:ext cx="7586421" cy="6340197"/>
          </a:xfrm>
          <a:prstGeom prst="rect">
            <a:avLst/>
          </a:prstGeom>
          <a:noFill/>
        </p:spPr>
        <p:txBody>
          <a:bodyPr wrap="square">
            <a:spAutoFit/>
          </a:bodyPr>
          <a:lstStyle/>
          <a:p>
            <a:pPr marL="584200" algn="ctr">
              <a:spcBef>
                <a:spcPts val="1155"/>
              </a:spcBef>
            </a:pPr>
            <a:r>
              <a:rPr lang="en-US" sz="1600" b="1" u="sng" dirty="0">
                <a:solidFill>
                  <a:srgbClr val="FF0000"/>
                </a:solidFill>
                <a:effectLst/>
                <a:uFill>
                  <a:solidFill>
                    <a:srgbClr val="000000"/>
                  </a:solidFill>
                </a:uFill>
                <a:latin typeface="+mn-lt"/>
                <a:ea typeface="Arial" panose="020B0604020202020204" pitchFamily="34" charset="0"/>
              </a:rPr>
              <a:t>Second</a:t>
            </a:r>
            <a:r>
              <a:rPr lang="en-US" sz="1600" b="1" u="sng" spc="-30" dirty="0">
                <a:solidFill>
                  <a:srgbClr val="FF0000"/>
                </a:solidFill>
                <a:effectLst/>
                <a:uFill>
                  <a:solidFill>
                    <a:srgbClr val="000000"/>
                  </a:solidFill>
                </a:uFill>
                <a:latin typeface="+mn-lt"/>
                <a:ea typeface="Arial" panose="020B0604020202020204" pitchFamily="34" charset="0"/>
              </a:rPr>
              <a:t> </a:t>
            </a:r>
            <a:r>
              <a:rPr lang="en-US" sz="1600" b="1" u="sng" dirty="0">
                <a:solidFill>
                  <a:srgbClr val="FF0000"/>
                </a:solidFill>
                <a:effectLst/>
                <a:uFill>
                  <a:solidFill>
                    <a:srgbClr val="000000"/>
                  </a:solidFill>
                </a:uFill>
                <a:latin typeface="+mn-lt"/>
                <a:ea typeface="Arial" panose="020B0604020202020204" pitchFamily="34" charset="0"/>
              </a:rPr>
              <a:t>Law</a:t>
            </a:r>
            <a:r>
              <a:rPr lang="en-US" sz="1600" b="1" u="sng" spc="-5" dirty="0">
                <a:solidFill>
                  <a:srgbClr val="FF0000"/>
                </a:solidFill>
                <a:effectLst/>
                <a:uFill>
                  <a:solidFill>
                    <a:srgbClr val="000000"/>
                  </a:solidFill>
                </a:uFill>
                <a:latin typeface="+mn-lt"/>
                <a:ea typeface="Arial" panose="020B0604020202020204" pitchFamily="34" charset="0"/>
              </a:rPr>
              <a:t> </a:t>
            </a:r>
            <a:r>
              <a:rPr lang="en-US" sz="1600" b="1" u="sng" dirty="0">
                <a:solidFill>
                  <a:srgbClr val="FF0000"/>
                </a:solidFill>
                <a:effectLst/>
                <a:uFill>
                  <a:solidFill>
                    <a:srgbClr val="000000"/>
                  </a:solidFill>
                </a:uFill>
                <a:latin typeface="+mn-lt"/>
                <a:ea typeface="Arial" panose="020B0604020202020204" pitchFamily="34" charset="0"/>
              </a:rPr>
              <a:t>of</a:t>
            </a:r>
            <a:r>
              <a:rPr lang="en-US" sz="1600" b="1" u="sng" spc="-15" dirty="0">
                <a:solidFill>
                  <a:srgbClr val="FF0000"/>
                </a:solidFill>
                <a:effectLst/>
                <a:uFill>
                  <a:solidFill>
                    <a:srgbClr val="000000"/>
                  </a:solidFill>
                </a:uFill>
                <a:latin typeface="+mn-lt"/>
                <a:ea typeface="Arial" panose="020B0604020202020204" pitchFamily="34" charset="0"/>
              </a:rPr>
              <a:t> </a:t>
            </a:r>
            <a:r>
              <a:rPr lang="en-US" sz="1600" b="1" u="sng" dirty="0" err="1">
                <a:solidFill>
                  <a:srgbClr val="FF0000"/>
                </a:solidFill>
                <a:effectLst/>
                <a:uFill>
                  <a:solidFill>
                    <a:srgbClr val="000000"/>
                  </a:solidFill>
                </a:uFill>
                <a:latin typeface="+mn-lt"/>
                <a:ea typeface="Arial" panose="020B0604020202020204" pitchFamily="34" charset="0"/>
              </a:rPr>
              <a:t>Eelctrolysis</a:t>
            </a:r>
            <a:r>
              <a:rPr lang="en-US" sz="1600" b="1" u="sng" dirty="0">
                <a:solidFill>
                  <a:srgbClr val="FF0000"/>
                </a:solidFill>
                <a:effectLst/>
                <a:uFill>
                  <a:solidFill>
                    <a:srgbClr val="000000"/>
                  </a:solidFill>
                </a:uFill>
                <a:latin typeface="+mn-lt"/>
                <a:ea typeface="Arial" panose="020B0604020202020204" pitchFamily="34" charset="0"/>
              </a:rPr>
              <a:t>:</a:t>
            </a:r>
            <a:endParaRPr lang="en-IN" sz="1600" b="1" u="sng" dirty="0">
              <a:solidFill>
                <a:srgbClr val="FF0000"/>
              </a:solidFill>
              <a:effectLst/>
              <a:uFill>
                <a:solidFill>
                  <a:srgbClr val="000000"/>
                </a:solidFill>
              </a:uFill>
              <a:latin typeface="+mn-lt"/>
              <a:ea typeface="Arial" panose="020B0604020202020204" pitchFamily="34" charset="0"/>
            </a:endParaRPr>
          </a:p>
          <a:p>
            <a:pPr marL="285750" indent="-285750">
              <a:buFont typeface="Wingdings" panose="05000000000000000000" pitchFamily="2" charset="2"/>
              <a:buChar char="Ø"/>
            </a:pPr>
            <a:r>
              <a:rPr lang="en-US" sz="1400" spc="5" dirty="0">
                <a:effectLst/>
                <a:latin typeface="Arial MT"/>
                <a:ea typeface="Arial MT"/>
                <a:cs typeface="Arial MT"/>
              </a:rPr>
              <a:t> </a:t>
            </a:r>
            <a:r>
              <a:rPr lang="en-US" sz="1400" b="1" u="sng" dirty="0">
                <a:effectLst/>
                <a:latin typeface="Arial MT"/>
                <a:ea typeface="Arial MT"/>
                <a:cs typeface="Arial MT"/>
              </a:rPr>
              <a:t>When</a:t>
            </a:r>
            <a:r>
              <a:rPr lang="en-US" sz="1400" b="1" u="sng" spc="5" dirty="0">
                <a:effectLst/>
                <a:latin typeface="Arial MT"/>
                <a:ea typeface="Arial MT"/>
                <a:cs typeface="Arial MT"/>
              </a:rPr>
              <a:t> </a:t>
            </a:r>
            <a:r>
              <a:rPr lang="en-US" sz="1400" b="1" u="sng" dirty="0">
                <a:effectLst/>
                <a:latin typeface="Arial MT"/>
                <a:ea typeface="Arial MT"/>
                <a:cs typeface="Arial MT"/>
              </a:rPr>
              <a:t>same</a:t>
            </a:r>
            <a:r>
              <a:rPr lang="en-US" sz="1400" b="1" u="sng" spc="5" dirty="0">
                <a:effectLst/>
                <a:latin typeface="Arial MT"/>
                <a:ea typeface="Arial MT"/>
                <a:cs typeface="Arial MT"/>
              </a:rPr>
              <a:t> </a:t>
            </a:r>
            <a:r>
              <a:rPr lang="en-US" sz="1400" b="1" u="sng" dirty="0">
                <a:effectLst/>
                <a:latin typeface="Arial MT"/>
                <a:ea typeface="Arial MT"/>
                <a:cs typeface="Arial MT"/>
              </a:rPr>
              <a:t>amount</a:t>
            </a:r>
            <a:r>
              <a:rPr lang="en-US" sz="1400" b="1" u="sng" spc="5" dirty="0">
                <a:effectLst/>
                <a:latin typeface="Arial MT"/>
                <a:ea typeface="Arial MT"/>
                <a:cs typeface="Arial MT"/>
              </a:rPr>
              <a:t> </a:t>
            </a:r>
            <a:r>
              <a:rPr lang="en-US" sz="1400" b="1" u="sng" dirty="0">
                <a:effectLst/>
                <a:latin typeface="Arial MT"/>
                <a:ea typeface="Arial MT"/>
                <a:cs typeface="Arial MT"/>
              </a:rPr>
              <a:t>of</a:t>
            </a:r>
            <a:r>
              <a:rPr lang="en-US" sz="1400" b="1" u="sng" spc="5" dirty="0">
                <a:effectLst/>
                <a:latin typeface="Arial MT"/>
                <a:ea typeface="Arial MT"/>
                <a:cs typeface="Arial MT"/>
              </a:rPr>
              <a:t> </a:t>
            </a:r>
            <a:r>
              <a:rPr lang="en-US" sz="1400" b="1" u="sng" dirty="0">
                <a:effectLst/>
                <a:latin typeface="Arial MT"/>
                <a:ea typeface="Arial MT"/>
                <a:cs typeface="Arial MT"/>
              </a:rPr>
              <a:t>electric</a:t>
            </a:r>
            <a:r>
              <a:rPr lang="en-US" sz="1400" b="1" u="sng" spc="5" dirty="0">
                <a:effectLst/>
                <a:latin typeface="Arial MT"/>
                <a:ea typeface="Arial MT"/>
                <a:cs typeface="Arial MT"/>
              </a:rPr>
              <a:t> </a:t>
            </a:r>
            <a:r>
              <a:rPr lang="en-US" sz="1400" b="1" u="sng" dirty="0">
                <a:effectLst/>
                <a:latin typeface="Arial MT"/>
                <a:ea typeface="Arial MT"/>
                <a:cs typeface="Arial MT"/>
              </a:rPr>
              <a:t>current</a:t>
            </a:r>
            <a:r>
              <a:rPr lang="en-US" sz="1400" b="1" u="sng" spc="5" dirty="0">
                <a:effectLst/>
                <a:latin typeface="Arial MT"/>
                <a:ea typeface="Arial MT"/>
                <a:cs typeface="Arial MT"/>
              </a:rPr>
              <a:t> </a:t>
            </a:r>
            <a:r>
              <a:rPr lang="en-US" sz="1400" b="1" u="sng" dirty="0">
                <a:effectLst/>
                <a:latin typeface="Arial MT"/>
                <a:ea typeface="Arial MT"/>
                <a:cs typeface="Arial MT"/>
              </a:rPr>
              <a:t>is</a:t>
            </a:r>
            <a:r>
              <a:rPr lang="en-US" sz="1400" b="1" u="sng" spc="5" dirty="0">
                <a:effectLst/>
                <a:latin typeface="Arial MT"/>
                <a:ea typeface="Arial MT"/>
                <a:cs typeface="Arial MT"/>
              </a:rPr>
              <a:t> </a:t>
            </a:r>
            <a:r>
              <a:rPr lang="en-US" sz="1400" b="1" u="sng" dirty="0">
                <a:effectLst/>
                <a:latin typeface="Arial MT"/>
                <a:ea typeface="Arial MT"/>
                <a:cs typeface="Arial MT"/>
              </a:rPr>
              <a:t>passed</a:t>
            </a:r>
            <a:r>
              <a:rPr lang="en-US" sz="1400" b="1" u="sng" spc="5" dirty="0">
                <a:effectLst/>
                <a:latin typeface="Arial MT"/>
                <a:ea typeface="Arial MT"/>
                <a:cs typeface="Arial MT"/>
              </a:rPr>
              <a:t> </a:t>
            </a:r>
            <a:r>
              <a:rPr lang="en-US" sz="1400" b="1" u="sng" dirty="0">
                <a:effectLst/>
                <a:latin typeface="Arial MT"/>
                <a:ea typeface="Arial MT"/>
                <a:cs typeface="Arial MT"/>
              </a:rPr>
              <a:t>through</a:t>
            </a:r>
            <a:r>
              <a:rPr lang="en-US" sz="1400" b="1" u="sng" spc="5" dirty="0">
                <a:effectLst/>
                <a:latin typeface="Arial MT"/>
                <a:ea typeface="Arial MT"/>
                <a:cs typeface="Arial MT"/>
              </a:rPr>
              <a:t> </a:t>
            </a:r>
            <a:r>
              <a:rPr lang="en-US" sz="1400" b="1" u="sng" dirty="0">
                <a:effectLst/>
                <a:latin typeface="Arial MT"/>
                <a:ea typeface="Arial MT"/>
                <a:cs typeface="Arial MT"/>
              </a:rPr>
              <a:t>different</a:t>
            </a:r>
            <a:r>
              <a:rPr lang="en-US" sz="1400" b="1" u="sng" spc="5" dirty="0">
                <a:effectLst/>
                <a:latin typeface="Arial MT"/>
                <a:ea typeface="Arial MT"/>
                <a:cs typeface="Arial MT"/>
              </a:rPr>
              <a:t> </a:t>
            </a:r>
            <a:r>
              <a:rPr lang="en-US" sz="1400" b="1" u="sng" dirty="0">
                <a:effectLst/>
                <a:latin typeface="Arial MT"/>
                <a:ea typeface="Arial MT"/>
                <a:cs typeface="Arial MT"/>
              </a:rPr>
              <a:t>electrolytes</a:t>
            </a:r>
            <a:r>
              <a:rPr lang="en-US" sz="1400" b="1" u="sng" spc="5" dirty="0">
                <a:effectLst/>
                <a:latin typeface="Arial MT"/>
                <a:ea typeface="Arial MT"/>
                <a:cs typeface="Arial MT"/>
              </a:rPr>
              <a:t> </a:t>
            </a:r>
            <a:r>
              <a:rPr lang="en-US" sz="1400" b="1" u="sng" dirty="0">
                <a:effectLst/>
                <a:latin typeface="Arial MT"/>
                <a:ea typeface="Arial MT"/>
                <a:cs typeface="Arial MT"/>
              </a:rPr>
              <a:t>connected</a:t>
            </a:r>
            <a:r>
              <a:rPr lang="en-US" sz="1400" b="1" u="sng" spc="5" dirty="0">
                <a:effectLst/>
                <a:latin typeface="Arial MT"/>
                <a:ea typeface="Arial MT"/>
                <a:cs typeface="Arial MT"/>
              </a:rPr>
              <a:t> </a:t>
            </a:r>
            <a:r>
              <a:rPr lang="en-US" sz="1400" b="1" u="sng" dirty="0">
                <a:effectLst/>
                <a:latin typeface="Arial MT"/>
                <a:ea typeface="Arial MT"/>
                <a:cs typeface="Arial MT"/>
              </a:rPr>
              <a:t>in</a:t>
            </a:r>
            <a:r>
              <a:rPr lang="en-US" sz="1400" b="1" u="sng" spc="5" dirty="0">
                <a:effectLst/>
                <a:latin typeface="Arial MT"/>
                <a:ea typeface="Arial MT"/>
                <a:cs typeface="Arial MT"/>
              </a:rPr>
              <a:t> </a:t>
            </a:r>
            <a:r>
              <a:rPr lang="en-US" sz="1400" b="1" u="sng" dirty="0">
                <a:effectLst/>
                <a:latin typeface="Arial MT"/>
                <a:ea typeface="Arial MT"/>
                <a:cs typeface="Arial MT"/>
              </a:rPr>
              <a:t>series,</a:t>
            </a:r>
            <a:r>
              <a:rPr lang="en-US" sz="1400" b="1" u="sng" spc="5" dirty="0">
                <a:effectLst/>
                <a:latin typeface="Arial MT"/>
                <a:ea typeface="Arial MT"/>
                <a:cs typeface="Arial MT"/>
              </a:rPr>
              <a:t> </a:t>
            </a:r>
            <a:r>
              <a:rPr lang="en-US" sz="1400" b="1" u="sng" dirty="0">
                <a:effectLst/>
                <a:latin typeface="Arial MT"/>
                <a:ea typeface="Arial MT"/>
                <a:cs typeface="Arial MT"/>
              </a:rPr>
              <a:t>then</a:t>
            </a:r>
            <a:r>
              <a:rPr lang="en-US" sz="1400" b="1" u="sng" spc="5" dirty="0">
                <a:effectLst/>
                <a:latin typeface="Arial MT"/>
                <a:ea typeface="Arial MT"/>
                <a:cs typeface="Arial MT"/>
              </a:rPr>
              <a:t> </a:t>
            </a:r>
            <a:r>
              <a:rPr lang="en-US" sz="1400" b="1" u="sng" dirty="0">
                <a:effectLst/>
                <a:latin typeface="Arial MT"/>
                <a:ea typeface="Arial MT"/>
                <a:cs typeface="Arial MT"/>
              </a:rPr>
              <a:t>masses</a:t>
            </a:r>
            <a:r>
              <a:rPr lang="en-US" sz="1400" b="1" u="sng" spc="5" dirty="0">
                <a:effectLst/>
                <a:latin typeface="Arial MT"/>
                <a:ea typeface="Arial MT"/>
                <a:cs typeface="Arial MT"/>
              </a:rPr>
              <a:t> </a:t>
            </a:r>
            <a:r>
              <a:rPr lang="en-US" sz="1400" b="1" u="sng" dirty="0">
                <a:effectLst/>
                <a:latin typeface="Arial MT"/>
                <a:ea typeface="Arial MT"/>
                <a:cs typeface="Arial MT"/>
              </a:rPr>
              <a:t>of</a:t>
            </a:r>
            <a:r>
              <a:rPr lang="en-US" sz="1400" b="1" u="sng" spc="5" dirty="0">
                <a:effectLst/>
                <a:latin typeface="Arial MT"/>
                <a:ea typeface="Arial MT"/>
                <a:cs typeface="Arial MT"/>
              </a:rPr>
              <a:t> </a:t>
            </a:r>
            <a:r>
              <a:rPr lang="en-US" sz="1400" b="1" u="sng" dirty="0">
                <a:effectLst/>
                <a:latin typeface="Arial MT"/>
                <a:ea typeface="Arial MT"/>
                <a:cs typeface="Arial MT"/>
              </a:rPr>
              <a:t>the</a:t>
            </a:r>
            <a:r>
              <a:rPr lang="en-US" sz="1400" b="1" u="sng" spc="5" dirty="0">
                <a:effectLst/>
                <a:latin typeface="Arial MT"/>
                <a:ea typeface="Arial MT"/>
                <a:cs typeface="Arial MT"/>
              </a:rPr>
              <a:t> </a:t>
            </a:r>
            <a:r>
              <a:rPr lang="en-US" sz="1400" b="1" u="sng" dirty="0">
                <a:effectLst/>
                <a:latin typeface="Arial MT"/>
                <a:ea typeface="Arial MT"/>
                <a:cs typeface="Arial MT"/>
              </a:rPr>
              <a:t>substances</a:t>
            </a:r>
            <a:r>
              <a:rPr lang="en-US" sz="1400" b="1" u="sng" spc="5" dirty="0">
                <a:effectLst/>
                <a:latin typeface="Arial MT"/>
                <a:ea typeface="Arial MT"/>
                <a:cs typeface="Arial MT"/>
              </a:rPr>
              <a:t> </a:t>
            </a:r>
            <a:r>
              <a:rPr lang="en-US" sz="1400" b="1" u="sng" dirty="0">
                <a:effectLst/>
                <a:latin typeface="Arial MT"/>
                <a:ea typeface="Arial MT"/>
                <a:cs typeface="Arial MT"/>
              </a:rPr>
              <a:t>produced</a:t>
            </a:r>
            <a:r>
              <a:rPr lang="en-US" sz="1400" b="1" u="sng" spc="5" dirty="0">
                <a:effectLst/>
                <a:latin typeface="Arial MT"/>
                <a:ea typeface="Arial MT"/>
                <a:cs typeface="Arial MT"/>
              </a:rPr>
              <a:t> </a:t>
            </a:r>
            <a:r>
              <a:rPr lang="en-US" sz="1400" b="1" u="sng" dirty="0">
                <a:effectLst/>
                <a:latin typeface="Arial MT"/>
                <a:ea typeface="Arial MT"/>
                <a:cs typeface="Arial MT"/>
              </a:rPr>
              <a:t>at</a:t>
            </a:r>
            <a:r>
              <a:rPr lang="en-US" sz="1400" b="1" u="sng" spc="5" dirty="0">
                <a:effectLst/>
                <a:latin typeface="Arial MT"/>
                <a:ea typeface="Arial MT"/>
                <a:cs typeface="Arial MT"/>
              </a:rPr>
              <a:t> </a:t>
            </a:r>
            <a:r>
              <a:rPr lang="en-US" sz="1400" b="1" u="sng" dirty="0">
                <a:effectLst/>
                <a:latin typeface="Arial MT"/>
                <a:ea typeface="Arial MT"/>
                <a:cs typeface="Arial MT"/>
              </a:rPr>
              <a:t>the </a:t>
            </a:r>
            <a:r>
              <a:rPr lang="en-US" sz="1400" b="1" u="sng" spc="-320" dirty="0">
                <a:effectLst/>
                <a:latin typeface="Arial MT"/>
                <a:ea typeface="Arial MT"/>
                <a:cs typeface="Arial MT"/>
              </a:rPr>
              <a:t> </a:t>
            </a:r>
            <a:r>
              <a:rPr lang="en-US" sz="1400" b="1" u="sng" dirty="0">
                <a:effectLst/>
                <a:latin typeface="Arial MT"/>
                <a:ea typeface="Arial MT"/>
                <a:cs typeface="Arial MT"/>
              </a:rPr>
              <a:t>electrodes</a:t>
            </a:r>
            <a:r>
              <a:rPr lang="en-US" sz="1400" b="1" u="sng" spc="-10" dirty="0">
                <a:effectLst/>
                <a:latin typeface="Arial MT"/>
                <a:ea typeface="Arial MT"/>
                <a:cs typeface="Arial MT"/>
              </a:rPr>
              <a:t> </a:t>
            </a:r>
            <a:r>
              <a:rPr lang="en-US" sz="1400" b="1" u="sng" dirty="0">
                <a:effectLst/>
                <a:latin typeface="Arial MT"/>
                <a:ea typeface="Arial MT"/>
                <a:cs typeface="Arial MT"/>
              </a:rPr>
              <a:t>are</a:t>
            </a:r>
            <a:r>
              <a:rPr lang="en-US" sz="1400" b="1" u="sng" spc="-5" dirty="0">
                <a:effectLst/>
                <a:latin typeface="Arial MT"/>
                <a:ea typeface="Arial MT"/>
                <a:cs typeface="Arial MT"/>
              </a:rPr>
              <a:t> </a:t>
            </a:r>
            <a:r>
              <a:rPr lang="en-US" sz="1400" b="1" u="sng" dirty="0">
                <a:effectLst/>
                <a:latin typeface="Arial MT"/>
                <a:ea typeface="Arial MT"/>
                <a:cs typeface="Arial MT"/>
              </a:rPr>
              <a:t>directly</a:t>
            </a:r>
            <a:r>
              <a:rPr lang="en-US" sz="1400" b="1" u="sng" spc="-10" dirty="0">
                <a:effectLst/>
                <a:latin typeface="Arial MT"/>
                <a:ea typeface="Arial MT"/>
                <a:cs typeface="Arial MT"/>
              </a:rPr>
              <a:t> </a:t>
            </a:r>
            <a:r>
              <a:rPr lang="en-US" sz="1400" b="1" u="sng" dirty="0">
                <a:effectLst/>
                <a:latin typeface="Arial MT"/>
                <a:ea typeface="Arial MT"/>
                <a:cs typeface="Arial MT"/>
              </a:rPr>
              <a:t>proportional</a:t>
            </a:r>
            <a:r>
              <a:rPr lang="en-US" sz="1400" b="1" u="sng" spc="-5" dirty="0">
                <a:effectLst/>
                <a:latin typeface="Arial MT"/>
                <a:ea typeface="Arial MT"/>
                <a:cs typeface="Arial MT"/>
              </a:rPr>
              <a:t> </a:t>
            </a:r>
            <a:r>
              <a:rPr lang="en-US" sz="1400" b="1" u="sng" dirty="0">
                <a:effectLst/>
                <a:latin typeface="Arial MT"/>
                <a:ea typeface="Arial MT"/>
                <a:cs typeface="Arial MT"/>
              </a:rPr>
              <a:t>to</a:t>
            </a:r>
            <a:r>
              <a:rPr lang="en-US" sz="1400" b="1" u="sng" spc="-5" dirty="0">
                <a:effectLst/>
                <a:latin typeface="Arial MT"/>
                <a:ea typeface="Arial MT"/>
                <a:cs typeface="Arial MT"/>
              </a:rPr>
              <a:t> </a:t>
            </a:r>
            <a:r>
              <a:rPr lang="en-US" sz="1400" b="1" u="sng" dirty="0">
                <a:effectLst/>
                <a:latin typeface="Arial MT"/>
                <a:ea typeface="Arial MT"/>
                <a:cs typeface="Arial MT"/>
              </a:rPr>
              <a:t>their</a:t>
            </a:r>
            <a:r>
              <a:rPr lang="en-US" sz="1400" b="1" u="sng" spc="-10" dirty="0">
                <a:effectLst/>
                <a:latin typeface="Arial MT"/>
                <a:ea typeface="Arial MT"/>
                <a:cs typeface="Arial MT"/>
              </a:rPr>
              <a:t> </a:t>
            </a:r>
            <a:r>
              <a:rPr lang="en-US" sz="1400" b="1" u="sng" dirty="0">
                <a:effectLst/>
                <a:latin typeface="Arial MT"/>
                <a:ea typeface="Arial MT"/>
                <a:cs typeface="Arial MT"/>
              </a:rPr>
              <a:t>equivalent</a:t>
            </a:r>
            <a:r>
              <a:rPr lang="en-US" sz="1400" b="1" u="sng" spc="-20" dirty="0">
                <a:effectLst/>
                <a:latin typeface="Arial MT"/>
                <a:ea typeface="Arial MT"/>
                <a:cs typeface="Arial MT"/>
              </a:rPr>
              <a:t> </a:t>
            </a:r>
            <a:r>
              <a:rPr lang="en-US" sz="1400" b="1" u="sng" dirty="0">
                <a:effectLst/>
                <a:latin typeface="Arial MT"/>
                <a:ea typeface="Arial MT"/>
                <a:cs typeface="Arial MT"/>
              </a:rPr>
              <a:t>masses</a:t>
            </a:r>
          </a:p>
          <a:p>
            <a:endParaRPr lang="en-US" b="1" u="sng" dirty="0">
              <a:latin typeface="Arial MT"/>
            </a:endParaRPr>
          </a:p>
          <a:p>
            <a:pPr marL="285750" indent="-285750">
              <a:buFont typeface="Wingdings" panose="05000000000000000000" pitchFamily="2" charset="2"/>
              <a:buChar char="Ø"/>
            </a:pPr>
            <a:r>
              <a:rPr lang="en-US" sz="1600" dirty="0">
                <a:effectLst/>
                <a:latin typeface="+mn-lt"/>
                <a:ea typeface="Arial MT"/>
                <a:cs typeface="Arial MT"/>
              </a:rPr>
              <a:t>Considering two electrolytic solutions like CuSO</a:t>
            </a:r>
            <a:r>
              <a:rPr lang="en-US" sz="1600" baseline="-25000" dirty="0">
                <a:effectLst/>
                <a:latin typeface="+mn-lt"/>
                <a:ea typeface="Arial MT"/>
                <a:cs typeface="Arial MT"/>
              </a:rPr>
              <a:t>4</a:t>
            </a:r>
            <a:r>
              <a:rPr lang="en-US" sz="1600" spc="5" dirty="0">
                <a:effectLst/>
                <a:latin typeface="+mn-lt"/>
                <a:ea typeface="Arial MT"/>
                <a:cs typeface="Arial MT"/>
              </a:rPr>
              <a:t> </a:t>
            </a:r>
            <a:r>
              <a:rPr lang="en-US" sz="1600" dirty="0">
                <a:effectLst/>
                <a:latin typeface="+mn-lt"/>
                <a:ea typeface="Arial MT"/>
                <a:cs typeface="Arial MT"/>
              </a:rPr>
              <a:t>solution and AgNO</a:t>
            </a:r>
            <a:r>
              <a:rPr lang="en-US" sz="1600" baseline="-25000" dirty="0">
                <a:effectLst/>
                <a:latin typeface="+mn-lt"/>
                <a:ea typeface="Arial MT"/>
                <a:cs typeface="Arial MT"/>
              </a:rPr>
              <a:t>3</a:t>
            </a:r>
            <a:r>
              <a:rPr lang="en-US" sz="1600" spc="5" dirty="0">
                <a:effectLst/>
                <a:latin typeface="+mn-lt"/>
                <a:ea typeface="Arial MT"/>
                <a:cs typeface="Arial MT"/>
              </a:rPr>
              <a:t> </a:t>
            </a:r>
            <a:r>
              <a:rPr lang="en-US" sz="1600" dirty="0">
                <a:effectLst/>
                <a:latin typeface="+mn-lt"/>
                <a:ea typeface="Arial MT"/>
                <a:cs typeface="Arial MT"/>
              </a:rPr>
              <a:t>solution</a:t>
            </a:r>
            <a:r>
              <a:rPr lang="en-US" sz="1600" spc="5" dirty="0">
                <a:effectLst/>
                <a:latin typeface="+mn-lt"/>
                <a:ea typeface="Arial MT"/>
                <a:cs typeface="Arial MT"/>
              </a:rPr>
              <a:t> </a:t>
            </a:r>
            <a:r>
              <a:rPr lang="en-US" sz="1600" dirty="0">
                <a:effectLst/>
                <a:latin typeface="+mn-lt"/>
                <a:ea typeface="Arial MT"/>
                <a:cs typeface="Arial MT"/>
              </a:rPr>
              <a:t>which</a:t>
            </a:r>
            <a:r>
              <a:rPr lang="en-US" sz="1600" spc="-10" dirty="0">
                <a:effectLst/>
                <a:latin typeface="+mn-lt"/>
                <a:ea typeface="Arial MT"/>
                <a:cs typeface="Arial MT"/>
              </a:rPr>
              <a:t> </a:t>
            </a:r>
            <a:r>
              <a:rPr lang="en-US" sz="1600" dirty="0">
                <a:effectLst/>
                <a:latin typeface="+mn-lt"/>
                <a:ea typeface="Arial MT"/>
                <a:cs typeface="Arial MT"/>
              </a:rPr>
              <a:t>are</a:t>
            </a:r>
            <a:r>
              <a:rPr lang="en-US" sz="1600" spc="-5" dirty="0">
                <a:effectLst/>
                <a:latin typeface="+mn-lt"/>
                <a:ea typeface="Arial MT"/>
                <a:cs typeface="Arial MT"/>
              </a:rPr>
              <a:t> </a:t>
            </a:r>
            <a:r>
              <a:rPr lang="en-US" sz="1600" dirty="0">
                <a:effectLst/>
                <a:latin typeface="+mn-lt"/>
                <a:ea typeface="Arial MT"/>
                <a:cs typeface="Arial MT"/>
              </a:rPr>
              <a:t>also</a:t>
            </a:r>
            <a:r>
              <a:rPr lang="en-US" sz="1600" spc="-5" dirty="0">
                <a:effectLst/>
                <a:latin typeface="+mn-lt"/>
                <a:ea typeface="Arial MT"/>
                <a:cs typeface="Arial MT"/>
              </a:rPr>
              <a:t> </a:t>
            </a:r>
            <a:r>
              <a:rPr lang="en-US" sz="1600" dirty="0">
                <a:effectLst/>
                <a:latin typeface="+mn-lt"/>
                <a:ea typeface="Arial MT"/>
                <a:cs typeface="Arial MT"/>
              </a:rPr>
              <a:t>connected</a:t>
            </a:r>
            <a:r>
              <a:rPr lang="en-US" sz="1600" spc="-5" dirty="0">
                <a:effectLst/>
                <a:latin typeface="+mn-lt"/>
                <a:ea typeface="Arial MT"/>
                <a:cs typeface="Arial MT"/>
              </a:rPr>
              <a:t> </a:t>
            </a:r>
            <a:r>
              <a:rPr lang="en-US" sz="1600" dirty="0">
                <a:effectLst/>
                <a:latin typeface="+mn-lt"/>
                <a:ea typeface="Arial MT"/>
                <a:cs typeface="Arial MT"/>
              </a:rPr>
              <a:t>in</a:t>
            </a:r>
            <a:r>
              <a:rPr lang="en-US" sz="1600" spc="-5" dirty="0">
                <a:effectLst/>
                <a:latin typeface="+mn-lt"/>
                <a:ea typeface="Arial MT"/>
                <a:cs typeface="Arial MT"/>
              </a:rPr>
              <a:t> </a:t>
            </a:r>
            <a:r>
              <a:rPr lang="en-US" sz="1600" dirty="0">
                <a:effectLst/>
                <a:latin typeface="+mn-lt"/>
                <a:ea typeface="Arial MT"/>
                <a:cs typeface="Arial MT"/>
              </a:rPr>
              <a:t>series.</a:t>
            </a:r>
          </a:p>
          <a:p>
            <a:pPr marL="285750" indent="-285750">
              <a:buFont typeface="Wingdings" panose="05000000000000000000" pitchFamily="2" charset="2"/>
              <a:buChar char="Ø"/>
            </a:pPr>
            <a:endParaRPr lang="en-IN" sz="1600" dirty="0">
              <a:effectLst/>
              <a:latin typeface="+mn-lt"/>
              <a:ea typeface="Arial MT"/>
              <a:cs typeface="Arial MT"/>
            </a:endParaRPr>
          </a:p>
          <a:p>
            <a:endParaRPr lang="en-US" sz="1600" dirty="0">
              <a:latin typeface="+mn-lt"/>
            </a:endParaRPr>
          </a:p>
          <a:p>
            <a:endParaRPr lang="en-US" dirty="0">
              <a:latin typeface="Arial MT"/>
            </a:endParaRPr>
          </a:p>
          <a:p>
            <a:r>
              <a:rPr lang="en-US" sz="1600" dirty="0">
                <a:effectLst/>
                <a:latin typeface="+mn-lt"/>
                <a:ea typeface="Arial MT"/>
                <a:cs typeface="Arial MT"/>
              </a:rPr>
              <a:t>By</a:t>
            </a:r>
            <a:r>
              <a:rPr lang="en-US" sz="1600" spc="-5" dirty="0">
                <a:effectLst/>
                <a:latin typeface="+mn-lt"/>
                <a:ea typeface="Arial MT"/>
                <a:cs typeface="Arial MT"/>
              </a:rPr>
              <a:t> </a:t>
            </a:r>
            <a:r>
              <a:rPr lang="en-US" sz="1600" dirty="0">
                <a:effectLst/>
                <a:latin typeface="+mn-lt"/>
                <a:ea typeface="Arial MT"/>
                <a:cs typeface="Arial MT"/>
              </a:rPr>
              <a:t>Faradays</a:t>
            </a:r>
            <a:r>
              <a:rPr lang="en-US" sz="1600" spc="-5" dirty="0">
                <a:effectLst/>
                <a:latin typeface="+mn-lt"/>
                <a:ea typeface="Arial MT"/>
                <a:cs typeface="Arial MT"/>
              </a:rPr>
              <a:t> </a:t>
            </a:r>
            <a:r>
              <a:rPr lang="en-US" sz="1600" dirty="0">
                <a:effectLst/>
                <a:latin typeface="+mn-lt"/>
                <a:ea typeface="Arial MT"/>
                <a:cs typeface="Arial MT"/>
              </a:rPr>
              <a:t>2</a:t>
            </a:r>
            <a:r>
              <a:rPr lang="en-US" sz="1600" baseline="30000" dirty="0">
                <a:effectLst/>
                <a:latin typeface="+mn-lt"/>
                <a:ea typeface="Arial MT"/>
                <a:cs typeface="Arial MT"/>
              </a:rPr>
              <a:t>nd</a:t>
            </a:r>
            <a:r>
              <a:rPr lang="en-US" sz="1600" dirty="0">
                <a:effectLst/>
                <a:latin typeface="+mn-lt"/>
                <a:ea typeface="Arial MT"/>
                <a:cs typeface="Arial MT"/>
              </a:rPr>
              <a:t> Law of</a:t>
            </a:r>
            <a:r>
              <a:rPr lang="en-US" sz="1600" spc="-10" dirty="0">
                <a:effectLst/>
                <a:latin typeface="+mn-lt"/>
                <a:ea typeface="Arial MT"/>
                <a:cs typeface="Arial MT"/>
              </a:rPr>
              <a:t> </a:t>
            </a:r>
            <a:r>
              <a:rPr lang="en-US" sz="1600" dirty="0">
                <a:effectLst/>
                <a:latin typeface="+mn-lt"/>
                <a:ea typeface="Arial MT"/>
                <a:cs typeface="Arial MT"/>
              </a:rPr>
              <a:t>electrolysis</a:t>
            </a:r>
          </a:p>
          <a:p>
            <a:r>
              <a:rPr lang="en-US" sz="1800" i="1" dirty="0">
                <a:effectLst/>
                <a:latin typeface="Calibri" panose="020F0502020204030204" pitchFamily="34" charset="0"/>
                <a:ea typeface="Arial MT"/>
                <a:cs typeface="Arial MT"/>
              </a:rPr>
              <a:t>W</a:t>
            </a:r>
            <a:r>
              <a:rPr lang="en-US" sz="1800" i="1" baseline="-25000" dirty="0">
                <a:effectLst/>
                <a:latin typeface="Calibri" panose="020F0502020204030204" pitchFamily="34" charset="0"/>
                <a:ea typeface="Arial MT"/>
                <a:cs typeface="Arial MT"/>
              </a:rPr>
              <a:t>1</a:t>
            </a:r>
            <a:r>
              <a:rPr lang="en-US" sz="1800" i="1" spc="200" dirty="0">
                <a:effectLst/>
                <a:latin typeface="Calibri" panose="020F0502020204030204" pitchFamily="34" charset="0"/>
                <a:ea typeface="Arial MT"/>
                <a:cs typeface="Arial MT"/>
              </a:rPr>
              <a:t> </a:t>
            </a:r>
            <a:r>
              <a:rPr lang="en-US" sz="1800" dirty="0">
                <a:effectLst/>
                <a:latin typeface="Symbol" panose="05050102010706020507" pitchFamily="18" charset="2"/>
                <a:ea typeface="Arial MT"/>
                <a:cs typeface="Arial MT"/>
              </a:rPr>
              <a:t>a</a:t>
            </a:r>
            <a:r>
              <a:rPr lang="en-US" sz="1800" spc="90" dirty="0">
                <a:effectLst/>
                <a:latin typeface="Times New Roman" panose="02020603050405020304" pitchFamily="18" charset="0"/>
                <a:ea typeface="Arial MT"/>
                <a:cs typeface="Arial MT"/>
              </a:rPr>
              <a:t> </a:t>
            </a:r>
            <a:r>
              <a:rPr lang="en-US" sz="1800" i="1" dirty="0">
                <a:effectLst/>
                <a:latin typeface="Calibri" panose="020F0502020204030204" pitchFamily="34" charset="0"/>
                <a:ea typeface="Arial MT"/>
                <a:cs typeface="Arial MT"/>
              </a:rPr>
              <a:t>E</a:t>
            </a:r>
            <a:r>
              <a:rPr lang="en-US" sz="1800" i="1" baseline="-25000" dirty="0">
                <a:effectLst/>
                <a:latin typeface="Calibri" panose="020F0502020204030204" pitchFamily="34" charset="0"/>
                <a:ea typeface="Arial MT"/>
                <a:cs typeface="Arial MT"/>
              </a:rPr>
              <a:t>1</a:t>
            </a:r>
            <a:r>
              <a:rPr lang="en-US" sz="1800" i="1" baseline="-25000" dirty="0">
                <a:latin typeface="Calibri" panose="020F0502020204030204" pitchFamily="34" charset="0"/>
                <a:ea typeface="Arial MT"/>
                <a:cs typeface="Arial MT"/>
              </a:rPr>
              <a:t>       </a:t>
            </a:r>
            <a:r>
              <a:rPr lang="en-US" sz="1800" i="1" dirty="0">
                <a:effectLst/>
                <a:latin typeface="Calibri" panose="020F0502020204030204" pitchFamily="34" charset="0"/>
                <a:ea typeface="Arial MT"/>
                <a:cs typeface="Arial MT"/>
              </a:rPr>
              <a:t>W</a:t>
            </a:r>
            <a:r>
              <a:rPr lang="en-US" sz="1800" i="1" baseline="-25000" dirty="0">
                <a:effectLst/>
                <a:latin typeface="Calibri" panose="020F0502020204030204" pitchFamily="34" charset="0"/>
                <a:ea typeface="Arial MT"/>
                <a:cs typeface="Arial MT"/>
              </a:rPr>
              <a:t>2</a:t>
            </a:r>
            <a:r>
              <a:rPr lang="en-US" sz="1800" i="1" spc="80" dirty="0">
                <a:effectLst/>
                <a:latin typeface="Calibri" panose="020F0502020204030204" pitchFamily="34" charset="0"/>
                <a:ea typeface="Arial MT"/>
                <a:cs typeface="Arial MT"/>
              </a:rPr>
              <a:t> </a:t>
            </a:r>
            <a:r>
              <a:rPr lang="en-US" sz="1800" dirty="0">
                <a:effectLst/>
                <a:latin typeface="Symbol" panose="05050102010706020507" pitchFamily="18" charset="2"/>
                <a:ea typeface="Arial MT"/>
                <a:cs typeface="Arial MT"/>
              </a:rPr>
              <a:t>a</a:t>
            </a:r>
            <a:r>
              <a:rPr lang="en-US" sz="1800" spc="85" dirty="0">
                <a:effectLst/>
                <a:latin typeface="Times New Roman" panose="02020603050405020304" pitchFamily="18" charset="0"/>
                <a:ea typeface="Arial MT"/>
                <a:cs typeface="Arial MT"/>
              </a:rPr>
              <a:t> </a:t>
            </a:r>
            <a:r>
              <a:rPr lang="en-US" sz="1800" i="1" dirty="0">
                <a:effectLst/>
                <a:latin typeface="Calibri" panose="020F0502020204030204" pitchFamily="34" charset="0"/>
                <a:ea typeface="Arial MT"/>
                <a:cs typeface="Arial MT"/>
              </a:rPr>
              <a:t>E</a:t>
            </a:r>
            <a:r>
              <a:rPr lang="en-US" sz="1800" i="1" baseline="-25000" dirty="0">
                <a:effectLst/>
                <a:latin typeface="Calibri" panose="020F0502020204030204" pitchFamily="34" charset="0"/>
                <a:ea typeface="Arial MT"/>
                <a:cs typeface="Arial MT"/>
              </a:rPr>
              <a:t>2   </a:t>
            </a:r>
          </a:p>
          <a:p>
            <a:endParaRPr lang="en-US" sz="1800" i="1" baseline="-25000" dirty="0">
              <a:latin typeface="+mn-lt"/>
            </a:endParaRPr>
          </a:p>
          <a:p>
            <a:r>
              <a:rPr lang="en-US" sz="2400" i="1" baseline="-25000" dirty="0">
                <a:latin typeface="+mn-lt"/>
              </a:rPr>
              <a:t>Hence</a:t>
            </a:r>
            <a:r>
              <a:rPr lang="en-US" sz="1800" i="1" baseline="-25000" dirty="0">
                <a:latin typeface="+mn-lt"/>
              </a:rPr>
              <a:t>  </a:t>
            </a:r>
            <a:endParaRPr lang="en-US" sz="1800" baseline="-25000" dirty="0">
              <a:latin typeface="+mn-lt"/>
            </a:endParaRPr>
          </a:p>
          <a:p>
            <a:endParaRPr lang="en-US" sz="1800" i="1" baseline="-25000" dirty="0">
              <a:latin typeface="Calibri" panose="020F0502020204030204" pitchFamily="34" charset="0"/>
            </a:endParaRPr>
          </a:p>
          <a:p>
            <a:endParaRPr lang="en-US" dirty="0">
              <a:latin typeface="Arial MT"/>
            </a:endParaRPr>
          </a:p>
          <a:p>
            <a:r>
              <a:rPr lang="en-US" sz="1600" dirty="0">
                <a:effectLst/>
                <a:latin typeface="+mn-lt"/>
                <a:ea typeface="Arial MT"/>
                <a:cs typeface="Arial MT"/>
              </a:rPr>
              <a:t>By</a:t>
            </a:r>
            <a:r>
              <a:rPr lang="en-US" sz="1600" spc="-5" dirty="0">
                <a:effectLst/>
                <a:latin typeface="+mn-lt"/>
                <a:ea typeface="Arial MT"/>
                <a:cs typeface="Arial MT"/>
              </a:rPr>
              <a:t> </a:t>
            </a:r>
            <a:r>
              <a:rPr lang="en-US" sz="1600" dirty="0">
                <a:effectLst/>
                <a:latin typeface="+mn-lt"/>
                <a:ea typeface="Arial MT"/>
                <a:cs typeface="Arial MT"/>
              </a:rPr>
              <a:t>Faradays</a:t>
            </a:r>
            <a:r>
              <a:rPr lang="en-US" sz="1600" spc="-5" dirty="0">
                <a:effectLst/>
                <a:latin typeface="+mn-lt"/>
                <a:ea typeface="Arial MT"/>
                <a:cs typeface="Arial MT"/>
              </a:rPr>
              <a:t> </a:t>
            </a:r>
            <a:r>
              <a:rPr lang="en-US" sz="1600" spc="-5" dirty="0">
                <a:latin typeface="+mn-lt"/>
                <a:ea typeface="Arial MT"/>
                <a:cs typeface="Arial MT"/>
              </a:rPr>
              <a:t>1</a:t>
            </a:r>
            <a:r>
              <a:rPr lang="en-US" sz="1600" spc="-5" baseline="30000" dirty="0">
                <a:latin typeface="+mn-lt"/>
                <a:ea typeface="Arial MT"/>
                <a:cs typeface="Arial MT"/>
              </a:rPr>
              <a:t>st</a:t>
            </a:r>
            <a:r>
              <a:rPr lang="en-US" sz="1600" dirty="0">
                <a:effectLst/>
                <a:latin typeface="+mn-lt"/>
                <a:ea typeface="Arial MT"/>
                <a:cs typeface="Arial MT"/>
              </a:rPr>
              <a:t> Law of</a:t>
            </a:r>
            <a:r>
              <a:rPr lang="en-US" sz="1600" spc="-10" dirty="0">
                <a:effectLst/>
                <a:latin typeface="+mn-lt"/>
                <a:ea typeface="Arial MT"/>
                <a:cs typeface="Arial MT"/>
              </a:rPr>
              <a:t> </a:t>
            </a:r>
            <a:r>
              <a:rPr lang="en-US" sz="1600" dirty="0">
                <a:effectLst/>
                <a:latin typeface="+mn-lt"/>
                <a:ea typeface="Arial MT"/>
                <a:cs typeface="Arial MT"/>
              </a:rPr>
              <a:t>electrolysis :                         and </a:t>
            </a:r>
          </a:p>
          <a:p>
            <a:endParaRPr lang="en-US" dirty="0">
              <a:latin typeface="Arial MT"/>
            </a:endParaRPr>
          </a:p>
          <a:p>
            <a:endParaRPr lang="en-US" dirty="0">
              <a:latin typeface="Arial MT"/>
            </a:endParaRPr>
          </a:p>
          <a:p>
            <a:pPr marL="285750" indent="-285750">
              <a:buFont typeface="Wingdings" panose="05000000000000000000" pitchFamily="2" charset="2"/>
              <a:buChar char="Ø"/>
            </a:pPr>
            <a:r>
              <a:rPr lang="en-US" dirty="0">
                <a:latin typeface="Arial MT"/>
              </a:rPr>
              <a:t>So from all the above equations we finally obtain that :</a:t>
            </a: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a:p>
            <a:endParaRPr lang="en-US" dirty="0">
              <a:latin typeface="Arial MT"/>
            </a:endParaRPr>
          </a:p>
        </p:txBody>
      </p:sp>
      <p:graphicFrame>
        <p:nvGraphicFramePr>
          <p:cNvPr id="7" name="Table 6">
            <a:extLst>
              <a:ext uri="{FF2B5EF4-FFF2-40B4-BE49-F238E27FC236}">
                <a16:creationId xmlns:a16="http://schemas.microsoft.com/office/drawing/2014/main" id="{9F2E41F4-AD65-46FE-9063-F49A5E319030}"/>
              </a:ext>
            </a:extLst>
          </p:cNvPr>
          <p:cNvGraphicFramePr>
            <a:graphicFrameLocks noGrp="1"/>
          </p:cNvGraphicFramePr>
          <p:nvPr>
            <p:extLst>
              <p:ext uri="{D42A27DB-BD31-4B8C-83A1-F6EECF244321}">
                <p14:modId xmlns:p14="http://schemas.microsoft.com/office/powerpoint/2010/main" val="3119180110"/>
              </p:ext>
            </p:extLst>
          </p:nvPr>
        </p:nvGraphicFramePr>
        <p:xfrm>
          <a:off x="1690354" y="2020968"/>
          <a:ext cx="4815454" cy="676354"/>
        </p:xfrm>
        <a:graphic>
          <a:graphicData uri="http://schemas.openxmlformats.org/drawingml/2006/table">
            <a:tbl>
              <a:tblPr firstRow="1" firstCol="1" lastRow="1" lastCol="1" bandRow="1" bandCol="1">
                <a:tableStyleId>{5C22544A-7EE6-4342-B048-85BDC9FD1C3A}</a:tableStyleId>
              </a:tblPr>
              <a:tblGrid>
                <a:gridCol w="424104">
                  <a:extLst>
                    <a:ext uri="{9D8B030D-6E8A-4147-A177-3AD203B41FA5}">
                      <a16:colId xmlns:a16="http://schemas.microsoft.com/office/drawing/2014/main" val="2513663238"/>
                    </a:ext>
                  </a:extLst>
                </a:gridCol>
                <a:gridCol w="1955396">
                  <a:extLst>
                    <a:ext uri="{9D8B030D-6E8A-4147-A177-3AD203B41FA5}">
                      <a16:colId xmlns:a16="http://schemas.microsoft.com/office/drawing/2014/main" val="868740060"/>
                    </a:ext>
                  </a:extLst>
                </a:gridCol>
                <a:gridCol w="563120">
                  <a:extLst>
                    <a:ext uri="{9D8B030D-6E8A-4147-A177-3AD203B41FA5}">
                      <a16:colId xmlns:a16="http://schemas.microsoft.com/office/drawing/2014/main" val="1810799089"/>
                    </a:ext>
                  </a:extLst>
                </a:gridCol>
                <a:gridCol w="1872834">
                  <a:extLst>
                    <a:ext uri="{9D8B030D-6E8A-4147-A177-3AD203B41FA5}">
                      <a16:colId xmlns:a16="http://schemas.microsoft.com/office/drawing/2014/main" val="3432008362"/>
                    </a:ext>
                  </a:extLst>
                </a:gridCol>
              </a:tblGrid>
              <a:tr h="332578">
                <a:tc>
                  <a:txBody>
                    <a:bodyPr/>
                    <a:lstStyle/>
                    <a:p>
                      <a:pPr marL="31750">
                        <a:lnSpc>
                          <a:spcPts val="1340"/>
                        </a:lnSpc>
                      </a:pPr>
                      <a:r>
                        <a:rPr lang="en-US" sz="1600" b="0" cap="none" spc="0" dirty="0">
                          <a:ln w="0"/>
                          <a:solidFill>
                            <a:schemeClr val="tx1"/>
                          </a:solidFill>
                          <a:effectLst>
                            <a:outerShdw blurRad="38100" dist="19050" dir="2700000" algn="tl" rotWithShape="0">
                              <a:schemeClr val="dk1">
                                <a:alpha val="40000"/>
                              </a:schemeClr>
                            </a:outerShdw>
                          </a:effectLst>
                        </a:rPr>
                        <a:t>W1:</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107315" algn="l">
                        <a:lnSpc>
                          <a:spcPts val="1340"/>
                        </a:lnSpc>
                      </a:pPr>
                      <a:r>
                        <a:rPr lang="en-US" sz="1600" b="0" cap="none" spc="0" dirty="0">
                          <a:ln w="0"/>
                          <a:solidFill>
                            <a:schemeClr val="tx1"/>
                          </a:solidFill>
                          <a:effectLst>
                            <a:outerShdw blurRad="38100" dist="19050" dir="2700000" algn="tl" rotWithShape="0">
                              <a:schemeClr val="dk1">
                                <a:alpha val="40000"/>
                              </a:schemeClr>
                            </a:outerShdw>
                          </a:effectLst>
                        </a:rPr>
                        <a:t>Mass of Cu deposited</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165100" marR="115570" algn="ctr">
                        <a:lnSpc>
                          <a:spcPts val="1340"/>
                        </a:lnSpc>
                        <a:spcAft>
                          <a:spcPts val="0"/>
                        </a:spcAft>
                      </a:pPr>
                      <a:r>
                        <a:rPr lang="en-US" sz="1600" b="0" cap="none" spc="0" dirty="0">
                          <a:ln w="0"/>
                          <a:solidFill>
                            <a:schemeClr val="tx1"/>
                          </a:solidFill>
                          <a:effectLst>
                            <a:outerShdw blurRad="38100" dist="19050" dir="2700000" algn="tl" rotWithShape="0">
                              <a:schemeClr val="dk1">
                                <a:alpha val="40000"/>
                              </a:schemeClr>
                            </a:outerShdw>
                          </a:effectLst>
                        </a:rPr>
                        <a:t>E1:</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31750" marR="30480" algn="r">
                        <a:lnSpc>
                          <a:spcPts val="1340"/>
                        </a:lnSpc>
                        <a:spcAft>
                          <a:spcPts val="0"/>
                        </a:spcAft>
                      </a:pPr>
                      <a:r>
                        <a:rPr lang="en-US" sz="1600" b="0" cap="none" spc="0" dirty="0">
                          <a:ln w="0"/>
                          <a:solidFill>
                            <a:schemeClr val="tx1"/>
                          </a:solidFill>
                          <a:effectLst>
                            <a:outerShdw blurRad="38100" dist="19050" dir="2700000" algn="tl" rotWithShape="0">
                              <a:schemeClr val="dk1">
                                <a:alpha val="40000"/>
                              </a:schemeClr>
                            </a:outerShdw>
                          </a:effectLst>
                        </a:rPr>
                        <a:t>Equivalent mass of Cu</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378327024"/>
                  </a:ext>
                </a:extLst>
              </a:tr>
              <a:tr h="343776">
                <a:tc>
                  <a:txBody>
                    <a:bodyPr/>
                    <a:lstStyle/>
                    <a:p>
                      <a:pPr marL="31750">
                        <a:lnSpc>
                          <a:spcPts val="1280"/>
                        </a:lnSpc>
                        <a:spcBef>
                          <a:spcPts val="580"/>
                        </a:spcBef>
                      </a:pPr>
                      <a:r>
                        <a:rPr lang="en-US" sz="1600" b="0" cap="none" spc="0">
                          <a:ln w="0"/>
                          <a:solidFill>
                            <a:schemeClr val="tx1"/>
                          </a:solidFill>
                          <a:effectLst>
                            <a:outerShdw blurRad="38100" dist="19050" dir="2700000" algn="tl" rotWithShape="0">
                              <a:schemeClr val="dk1">
                                <a:alpha val="40000"/>
                              </a:schemeClr>
                            </a:outerShdw>
                          </a:effectLst>
                        </a:rPr>
                        <a:t>W2:</a:t>
                      </a:r>
                      <a:endParaRPr lang="en-IN" sz="1600" b="0" cap="none" spc="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107315">
                        <a:lnSpc>
                          <a:spcPts val="1280"/>
                        </a:lnSpc>
                        <a:spcBef>
                          <a:spcPts val="580"/>
                        </a:spcBef>
                        <a:spcAft>
                          <a:spcPts val="0"/>
                        </a:spcAft>
                      </a:pPr>
                      <a:r>
                        <a:rPr lang="en-US" sz="1600" b="0" cap="none" spc="0" dirty="0">
                          <a:ln w="0"/>
                          <a:solidFill>
                            <a:schemeClr val="tx1"/>
                          </a:solidFill>
                          <a:effectLst>
                            <a:outerShdw blurRad="38100" dist="19050" dir="2700000" algn="tl" rotWithShape="0">
                              <a:schemeClr val="dk1">
                                <a:alpha val="40000"/>
                              </a:schemeClr>
                            </a:outerShdw>
                          </a:effectLst>
                        </a:rPr>
                        <a:t>Mass of Ag deposited</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165100" marR="115570" algn="ctr">
                        <a:lnSpc>
                          <a:spcPts val="1280"/>
                        </a:lnSpc>
                        <a:spcBef>
                          <a:spcPts val="580"/>
                        </a:spcBef>
                        <a:spcAft>
                          <a:spcPts val="0"/>
                        </a:spcAft>
                      </a:pPr>
                      <a:r>
                        <a:rPr lang="en-US" sz="1600" b="0" cap="none" spc="0">
                          <a:ln w="0"/>
                          <a:solidFill>
                            <a:schemeClr val="tx1"/>
                          </a:solidFill>
                          <a:effectLst>
                            <a:outerShdw blurRad="38100" dist="19050" dir="2700000" algn="tl" rotWithShape="0">
                              <a:schemeClr val="dk1">
                                <a:alpha val="40000"/>
                              </a:schemeClr>
                            </a:outerShdw>
                          </a:effectLst>
                        </a:rPr>
                        <a:t>E2:</a:t>
                      </a:r>
                      <a:endParaRPr lang="en-IN" sz="1600" b="0" cap="none" spc="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tc>
                  <a:txBody>
                    <a:bodyPr/>
                    <a:lstStyle/>
                    <a:p>
                      <a:pPr marL="31750" marR="39370" algn="r">
                        <a:lnSpc>
                          <a:spcPts val="1280"/>
                        </a:lnSpc>
                        <a:spcBef>
                          <a:spcPts val="580"/>
                        </a:spcBef>
                        <a:spcAft>
                          <a:spcPts val="0"/>
                        </a:spcAft>
                      </a:pPr>
                      <a:r>
                        <a:rPr lang="en-US" sz="1600" b="0" cap="none" spc="0" dirty="0">
                          <a:ln w="0"/>
                          <a:solidFill>
                            <a:schemeClr val="tx1"/>
                          </a:solidFill>
                          <a:effectLst>
                            <a:outerShdw blurRad="38100" dist="19050" dir="2700000" algn="tl" rotWithShape="0">
                              <a:schemeClr val="dk1">
                                <a:alpha val="40000"/>
                              </a:schemeClr>
                            </a:outerShdw>
                          </a:effectLst>
                        </a:rPr>
                        <a:t>Equivalent mass of Ag</a:t>
                      </a:r>
                      <a:endParaRPr lang="en-IN" sz="1600" b="0" cap="none" spc="0" dirty="0">
                        <a:ln w="0"/>
                        <a:solidFill>
                          <a:schemeClr val="tx1"/>
                        </a:solidFill>
                        <a:effectLst>
                          <a:outerShdw blurRad="38100" dist="19050" dir="2700000" algn="tl" rotWithShape="0">
                            <a:schemeClr val="dk1">
                              <a:alpha val="40000"/>
                            </a:schemeClr>
                          </a:outerShdw>
                        </a:effectLst>
                        <a:latin typeface="Arial MT"/>
                        <a:ea typeface="Arial MT"/>
                        <a:cs typeface="Arial MT"/>
                      </a:endParaRPr>
                    </a:p>
                  </a:txBody>
                  <a:tcPr marL="0" marR="0" marT="0" marB="0">
                    <a:solidFill>
                      <a:schemeClr val="bg1"/>
                    </a:solidFill>
                  </a:tcPr>
                </a:tc>
                <a:extLst>
                  <a:ext uri="{0D108BD9-81ED-4DB2-BD59-A6C34878D82A}">
                    <a16:rowId xmlns:a16="http://schemas.microsoft.com/office/drawing/2014/main" val="1613080609"/>
                  </a:ext>
                </a:extLst>
              </a:tr>
            </a:tbl>
          </a:graphicData>
        </a:graphic>
      </p:graphicFrame>
      <p:sp>
        <p:nvSpPr>
          <p:cNvPr id="8" name="Rectangle 1">
            <a:extLst>
              <a:ext uri="{FF2B5EF4-FFF2-40B4-BE49-F238E27FC236}">
                <a16:creationId xmlns:a16="http://schemas.microsoft.com/office/drawing/2014/main" id="{4C05C05B-CB56-49B9-90BD-A8663B380763}"/>
              </a:ext>
            </a:extLst>
          </p:cNvPr>
          <p:cNvSpPr>
            <a:spLocks noChangeArrowheads="1"/>
          </p:cNvSpPr>
          <p:nvPr/>
        </p:nvSpPr>
        <p:spPr bwMode="auto">
          <a:xfrm>
            <a:off x="816486" y="2035374"/>
            <a:ext cx="89319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mn-lt"/>
                <a:ea typeface="Arial MT"/>
                <a:cs typeface="Arial MT"/>
              </a:rPr>
              <a:t>Suppose</a:t>
            </a: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4" name="Object 13">
            <a:extLst>
              <a:ext uri="{FF2B5EF4-FFF2-40B4-BE49-F238E27FC236}">
                <a16:creationId xmlns:a16="http://schemas.microsoft.com/office/drawing/2014/main" id="{8149DB6F-5C90-4483-A4D2-BD9C39F3AB23}"/>
              </a:ext>
            </a:extLst>
          </p:cNvPr>
          <p:cNvGraphicFramePr>
            <a:graphicFrameLocks noChangeAspect="1"/>
          </p:cNvGraphicFramePr>
          <p:nvPr>
            <p:extLst>
              <p:ext uri="{D42A27DB-BD31-4B8C-83A1-F6EECF244321}">
                <p14:modId xmlns:p14="http://schemas.microsoft.com/office/powerpoint/2010/main" val="1790961349"/>
              </p:ext>
            </p:extLst>
          </p:nvPr>
        </p:nvGraphicFramePr>
        <p:xfrm>
          <a:off x="1228711" y="3264514"/>
          <a:ext cx="923286" cy="687554"/>
        </p:xfrm>
        <a:graphic>
          <a:graphicData uri="http://schemas.openxmlformats.org/presentationml/2006/ole">
            <mc:AlternateContent xmlns:mc="http://schemas.openxmlformats.org/markup-compatibility/2006">
              <mc:Choice xmlns:v="urn:schemas-microsoft-com:vml" Requires="v">
                <p:oleObj spid="_x0000_s18433" name="Equation" r:id="rId4" imgW="596880" imgH="444240" progId="Equation.DSMT4">
                  <p:embed/>
                </p:oleObj>
              </mc:Choice>
              <mc:Fallback>
                <p:oleObj name="Equation" r:id="rId4" imgW="596880" imgH="444240" progId="Equation.DSMT4">
                  <p:embed/>
                  <p:pic>
                    <p:nvPicPr>
                      <p:cNvPr id="14" name="Object 13">
                        <a:extLst>
                          <a:ext uri="{FF2B5EF4-FFF2-40B4-BE49-F238E27FC236}">
                            <a16:creationId xmlns:a16="http://schemas.microsoft.com/office/drawing/2014/main" id="{8149DB6F-5C90-4483-A4D2-BD9C39F3AB23}"/>
                          </a:ext>
                        </a:extLst>
                      </p:cNvPr>
                      <p:cNvPicPr/>
                      <p:nvPr/>
                    </p:nvPicPr>
                    <p:blipFill>
                      <a:blip r:embed="rId5"/>
                      <a:stretch>
                        <a:fillRect/>
                      </a:stretch>
                    </p:blipFill>
                    <p:spPr>
                      <a:xfrm>
                        <a:off x="1228711" y="3264514"/>
                        <a:ext cx="923286" cy="68755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EADAB8A-22E3-44AD-ADF4-A40E33269885}"/>
              </a:ext>
            </a:extLst>
          </p:cNvPr>
          <p:cNvGraphicFramePr>
            <a:graphicFrameLocks noChangeAspect="1"/>
          </p:cNvGraphicFramePr>
          <p:nvPr>
            <p:extLst>
              <p:ext uri="{D42A27DB-BD31-4B8C-83A1-F6EECF244321}">
                <p14:modId xmlns:p14="http://schemas.microsoft.com/office/powerpoint/2010/main" val="197520535"/>
              </p:ext>
            </p:extLst>
          </p:nvPr>
        </p:nvGraphicFramePr>
        <p:xfrm>
          <a:off x="3519137" y="4007935"/>
          <a:ext cx="998781" cy="364485"/>
        </p:xfrm>
        <a:graphic>
          <a:graphicData uri="http://schemas.openxmlformats.org/presentationml/2006/ole">
            <mc:AlternateContent xmlns:mc="http://schemas.openxmlformats.org/markup-compatibility/2006">
              <mc:Choice xmlns:v="urn:schemas-microsoft-com:vml" Requires="v">
                <p:oleObj spid="_x0000_s18434" name="Equation" r:id="rId6" imgW="749160" imgH="228600" progId="Equation.DSMT4">
                  <p:embed/>
                </p:oleObj>
              </mc:Choice>
              <mc:Fallback>
                <p:oleObj name="Equation" r:id="rId6" imgW="749160" imgH="228600" progId="Equation.DSMT4">
                  <p:embed/>
                  <p:pic>
                    <p:nvPicPr>
                      <p:cNvPr id="15" name="Object 14">
                        <a:extLst>
                          <a:ext uri="{FF2B5EF4-FFF2-40B4-BE49-F238E27FC236}">
                            <a16:creationId xmlns:a16="http://schemas.microsoft.com/office/drawing/2014/main" id="{AEADAB8A-22E3-44AD-ADF4-A40E33269885}"/>
                          </a:ext>
                        </a:extLst>
                      </p:cNvPr>
                      <p:cNvPicPr/>
                      <p:nvPr/>
                    </p:nvPicPr>
                    <p:blipFill>
                      <a:blip r:embed="rId7"/>
                      <a:stretch>
                        <a:fillRect/>
                      </a:stretch>
                    </p:blipFill>
                    <p:spPr>
                      <a:xfrm>
                        <a:off x="3519137" y="4007935"/>
                        <a:ext cx="998781" cy="36448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756DC660-8FC8-447A-8BF5-04915623486B}"/>
              </a:ext>
            </a:extLst>
          </p:cNvPr>
          <p:cNvGraphicFramePr>
            <a:graphicFrameLocks noChangeAspect="1"/>
          </p:cNvGraphicFramePr>
          <p:nvPr>
            <p:extLst>
              <p:ext uri="{D42A27DB-BD31-4B8C-83A1-F6EECF244321}">
                <p14:modId xmlns:p14="http://schemas.microsoft.com/office/powerpoint/2010/main" val="1719330406"/>
              </p:ext>
            </p:extLst>
          </p:nvPr>
        </p:nvGraphicFramePr>
        <p:xfrm>
          <a:off x="5078344" y="3993401"/>
          <a:ext cx="998781" cy="366573"/>
        </p:xfrm>
        <a:graphic>
          <a:graphicData uri="http://schemas.openxmlformats.org/presentationml/2006/ole">
            <mc:AlternateContent xmlns:mc="http://schemas.openxmlformats.org/markup-compatibility/2006">
              <mc:Choice xmlns:v="urn:schemas-microsoft-com:vml" Requires="v">
                <p:oleObj spid="_x0000_s18435" name="Equation" r:id="rId8" imgW="787320" imgH="228600" progId="Equation.DSMT4">
                  <p:embed/>
                </p:oleObj>
              </mc:Choice>
              <mc:Fallback>
                <p:oleObj name="Equation" r:id="rId8" imgW="787320" imgH="228600" progId="Equation.DSMT4">
                  <p:embed/>
                  <p:pic>
                    <p:nvPicPr>
                      <p:cNvPr id="16" name="Object 15">
                        <a:extLst>
                          <a:ext uri="{FF2B5EF4-FFF2-40B4-BE49-F238E27FC236}">
                            <a16:creationId xmlns:a16="http://schemas.microsoft.com/office/drawing/2014/main" id="{756DC660-8FC8-447A-8BF5-04915623486B}"/>
                          </a:ext>
                        </a:extLst>
                      </p:cNvPr>
                      <p:cNvPicPr/>
                      <p:nvPr/>
                    </p:nvPicPr>
                    <p:blipFill>
                      <a:blip r:embed="rId9"/>
                      <a:stretch>
                        <a:fillRect/>
                      </a:stretch>
                    </p:blipFill>
                    <p:spPr>
                      <a:xfrm>
                        <a:off x="5078344" y="3993401"/>
                        <a:ext cx="998781" cy="366573"/>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708D28D4-90B1-4D98-A70A-2911997816AA}"/>
              </a:ext>
            </a:extLst>
          </p:cNvPr>
          <p:cNvGraphicFramePr>
            <a:graphicFrameLocks noChangeAspect="1"/>
          </p:cNvGraphicFramePr>
          <p:nvPr>
            <p:extLst>
              <p:ext uri="{D42A27DB-BD31-4B8C-83A1-F6EECF244321}">
                <p14:modId xmlns:p14="http://schemas.microsoft.com/office/powerpoint/2010/main" val="3221706642"/>
              </p:ext>
            </p:extLst>
          </p:nvPr>
        </p:nvGraphicFramePr>
        <p:xfrm>
          <a:off x="6148112" y="3864637"/>
          <a:ext cx="1032656" cy="624103"/>
        </p:xfrm>
        <a:graphic>
          <a:graphicData uri="http://schemas.openxmlformats.org/presentationml/2006/ole">
            <mc:AlternateContent xmlns:mc="http://schemas.openxmlformats.org/markup-compatibility/2006">
              <mc:Choice xmlns:v="urn:schemas-microsoft-com:vml" Requires="v">
                <p:oleObj spid="_x0000_s18436" name="Equation" r:id="rId10" imgW="774360" imgH="444240" progId="Equation.DSMT4">
                  <p:embed/>
                </p:oleObj>
              </mc:Choice>
              <mc:Fallback>
                <p:oleObj name="Equation" r:id="rId10" imgW="774360" imgH="444240" progId="Equation.DSMT4">
                  <p:embed/>
                  <p:pic>
                    <p:nvPicPr>
                      <p:cNvPr id="17" name="Object 16">
                        <a:extLst>
                          <a:ext uri="{FF2B5EF4-FFF2-40B4-BE49-F238E27FC236}">
                            <a16:creationId xmlns:a16="http://schemas.microsoft.com/office/drawing/2014/main" id="{708D28D4-90B1-4D98-A70A-2911997816AA}"/>
                          </a:ext>
                        </a:extLst>
                      </p:cNvPr>
                      <p:cNvPicPr/>
                      <p:nvPr/>
                    </p:nvPicPr>
                    <p:blipFill>
                      <a:blip r:embed="rId11"/>
                      <a:stretch>
                        <a:fillRect/>
                      </a:stretch>
                    </p:blipFill>
                    <p:spPr>
                      <a:xfrm>
                        <a:off x="6148112" y="3864637"/>
                        <a:ext cx="1032656" cy="62410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0F777D4-D0E1-4D1F-BE2A-80ED7B964E3E}"/>
              </a:ext>
            </a:extLst>
          </p:cNvPr>
          <p:cNvGraphicFramePr>
            <a:graphicFrameLocks noChangeAspect="1"/>
          </p:cNvGraphicFramePr>
          <p:nvPr>
            <p:extLst>
              <p:ext uri="{D42A27DB-BD31-4B8C-83A1-F6EECF244321}">
                <p14:modId xmlns:p14="http://schemas.microsoft.com/office/powerpoint/2010/main" val="326696516"/>
              </p:ext>
            </p:extLst>
          </p:nvPr>
        </p:nvGraphicFramePr>
        <p:xfrm>
          <a:off x="5388486" y="4462202"/>
          <a:ext cx="1025755" cy="624103"/>
        </p:xfrm>
        <a:graphic>
          <a:graphicData uri="http://schemas.openxmlformats.org/presentationml/2006/ole">
            <mc:AlternateContent xmlns:mc="http://schemas.openxmlformats.org/markup-compatibility/2006">
              <mc:Choice xmlns:v="urn:schemas-microsoft-com:vml" Requires="v">
                <p:oleObj spid="_x0000_s18437" name="Equation" r:id="rId12" imgW="939600" imgH="444240" progId="Equation.DSMT4">
                  <p:embed/>
                </p:oleObj>
              </mc:Choice>
              <mc:Fallback>
                <p:oleObj name="Equation" r:id="rId12" imgW="939600" imgH="444240" progId="Equation.DSMT4">
                  <p:embed/>
                  <p:pic>
                    <p:nvPicPr>
                      <p:cNvPr id="18" name="Object 17">
                        <a:extLst>
                          <a:ext uri="{FF2B5EF4-FFF2-40B4-BE49-F238E27FC236}">
                            <a16:creationId xmlns:a16="http://schemas.microsoft.com/office/drawing/2014/main" id="{20F777D4-D0E1-4D1F-BE2A-80ED7B964E3E}"/>
                          </a:ext>
                        </a:extLst>
                      </p:cNvPr>
                      <p:cNvPicPr/>
                      <p:nvPr/>
                    </p:nvPicPr>
                    <p:blipFill>
                      <a:blip r:embed="rId13"/>
                      <a:stretch>
                        <a:fillRect/>
                      </a:stretch>
                    </p:blipFill>
                    <p:spPr>
                      <a:xfrm>
                        <a:off x="5388486" y="4462202"/>
                        <a:ext cx="1025755" cy="624103"/>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76;p16">
            <a:extLst>
              <a:ext uri="{FF2B5EF4-FFF2-40B4-BE49-F238E27FC236}">
                <a16:creationId xmlns:a16="http://schemas.microsoft.com/office/drawing/2014/main" id="{C8A8D70B-38C8-4348-85D1-1029541C5C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C0892A0-947A-4552-847D-99FECD0C6D97}"/>
              </a:ext>
            </a:extLst>
          </p:cNvPr>
          <p:cNvSpPr txBox="1"/>
          <p:nvPr/>
        </p:nvSpPr>
        <p:spPr>
          <a:xfrm>
            <a:off x="208839" y="322835"/>
            <a:ext cx="8726322" cy="7153753"/>
          </a:xfrm>
          <a:prstGeom prst="rect">
            <a:avLst/>
          </a:prstGeom>
          <a:noFill/>
        </p:spPr>
        <p:txBody>
          <a:bodyPr wrap="square">
            <a:spAutoFit/>
          </a:bodyPr>
          <a:lstStyle/>
          <a:p>
            <a:pPr marL="323850" indent="-285750">
              <a:lnSpc>
                <a:spcPts val="2650"/>
              </a:lnSpc>
              <a:spcBef>
                <a:spcPts val="130"/>
              </a:spcBef>
              <a:buFont typeface="Wingdings" panose="05000000000000000000" pitchFamily="2" charset="2"/>
              <a:buChar char="Ø"/>
              <a:tabLst>
                <a:tab pos="266700" algn="l"/>
              </a:tabLst>
            </a:pPr>
            <a:r>
              <a:rPr lang="en-US" sz="1600" dirty="0">
                <a:latin typeface="+mn-lt"/>
              </a:rPr>
              <a:t>The electrodes of the two half cells are connected by a metallic wire through a voltmeter externally. </a:t>
            </a:r>
          </a:p>
          <a:p>
            <a:pPr marL="323850" indent="-285750">
              <a:lnSpc>
                <a:spcPts val="2650"/>
              </a:lnSpc>
              <a:spcBef>
                <a:spcPts val="130"/>
              </a:spcBef>
              <a:buFont typeface="Wingdings" panose="05000000000000000000" pitchFamily="2" charset="2"/>
              <a:buChar char="Ø"/>
              <a:tabLst>
                <a:tab pos="266700" algn="l"/>
              </a:tabLst>
            </a:pPr>
            <a:r>
              <a:rPr lang="en-US" sz="1600" dirty="0">
                <a:latin typeface="+mn-lt"/>
              </a:rPr>
              <a:t>Electrons flow from anode to cathode in the external circuit and conventionally current flow in opposite direction i.e. from cathode to anode.</a:t>
            </a:r>
          </a:p>
          <a:p>
            <a:pPr marL="323850" indent="-285750">
              <a:lnSpc>
                <a:spcPts val="2650"/>
              </a:lnSpc>
              <a:spcBef>
                <a:spcPts val="130"/>
              </a:spcBef>
              <a:buFont typeface="Wingdings" panose="05000000000000000000" pitchFamily="2" charset="2"/>
              <a:buChar char="Ø"/>
              <a:tabLst>
                <a:tab pos="266700" algn="l"/>
              </a:tabLst>
            </a:pPr>
            <a:r>
              <a:rPr lang="en-US" sz="1600" b="1" u="sng" dirty="0">
                <a:latin typeface="+mn-lt"/>
              </a:rPr>
              <a:t>The two half cells are joined by a salt bridge internally that maintains electrical neutrality of the two half cells and complete the electrical circuit by allowing the ions to flow. </a:t>
            </a:r>
          </a:p>
          <a:p>
            <a:pPr marL="323850" indent="-285750">
              <a:lnSpc>
                <a:spcPts val="2650"/>
              </a:lnSpc>
              <a:spcBef>
                <a:spcPts val="130"/>
              </a:spcBef>
              <a:buFont typeface="Wingdings" panose="05000000000000000000" pitchFamily="2" charset="2"/>
              <a:buChar char="Ø"/>
              <a:tabLst>
                <a:tab pos="266700" algn="l"/>
              </a:tabLst>
            </a:pPr>
            <a:r>
              <a:rPr lang="en-US" sz="1600" b="1" u="sng" dirty="0">
                <a:latin typeface="+mn-lt"/>
              </a:rPr>
              <a:t>The salt bridge containing inert electrolytes like </a:t>
            </a:r>
            <a:r>
              <a:rPr lang="en-US" sz="1600" b="1" u="sng" dirty="0" err="1">
                <a:latin typeface="+mn-lt"/>
              </a:rPr>
              <a:t>KCl</a:t>
            </a:r>
            <a:r>
              <a:rPr lang="en-US" sz="1600" b="1" u="sng" dirty="0">
                <a:latin typeface="+mn-lt"/>
              </a:rPr>
              <a:t>, KNO</a:t>
            </a:r>
            <a:r>
              <a:rPr lang="en-US" sz="1600" b="1" u="sng" baseline="-25000" dirty="0">
                <a:latin typeface="+mn-lt"/>
              </a:rPr>
              <a:t>3</a:t>
            </a:r>
            <a:r>
              <a:rPr lang="en-US" sz="1600" b="1" u="sng" dirty="0">
                <a:latin typeface="+mn-lt"/>
              </a:rPr>
              <a:t>, K</a:t>
            </a:r>
            <a:r>
              <a:rPr lang="en-US" sz="1600" b="1" u="sng" baseline="-25000" dirty="0">
                <a:latin typeface="+mn-lt"/>
              </a:rPr>
              <a:t>2</a:t>
            </a:r>
            <a:r>
              <a:rPr lang="en-US" sz="1600" b="1" u="sng" dirty="0">
                <a:latin typeface="+mn-lt"/>
              </a:rPr>
              <a:t>SO</a:t>
            </a:r>
            <a:r>
              <a:rPr lang="en-US" sz="1600" b="1" u="sng" baseline="-25000" dirty="0">
                <a:latin typeface="+mn-lt"/>
              </a:rPr>
              <a:t>4</a:t>
            </a:r>
            <a:r>
              <a:rPr lang="en-US" sz="1600" b="1" u="sng" dirty="0">
                <a:latin typeface="+mn-lt"/>
              </a:rPr>
              <a:t> </a:t>
            </a:r>
            <a:r>
              <a:rPr lang="en-US" sz="1600" b="1" u="sng" dirty="0" err="1">
                <a:latin typeface="+mn-lt"/>
              </a:rPr>
              <a:t>etc</a:t>
            </a:r>
            <a:r>
              <a:rPr lang="en-US" sz="1600" b="1" u="sng" dirty="0">
                <a:latin typeface="+mn-lt"/>
              </a:rPr>
              <a:t> or solidified solution of such an electrolyte in gelatin or agar-agar. The ions of inert electrolytes don’t take part in redox reaction.</a:t>
            </a:r>
          </a:p>
          <a:p>
            <a:pPr marL="38100">
              <a:lnSpc>
                <a:spcPts val="2650"/>
              </a:lnSpc>
              <a:spcBef>
                <a:spcPts val="130"/>
              </a:spcBef>
              <a:tabLst>
                <a:tab pos="266700" algn="l"/>
              </a:tabLst>
            </a:pPr>
            <a:endParaRPr lang="en-US" sz="1600" b="1" u="sng" dirty="0">
              <a:latin typeface="+mn-lt"/>
            </a:endParaRPr>
          </a:p>
          <a:p>
            <a:pPr marL="266700" indent="-228600">
              <a:lnSpc>
                <a:spcPts val="2650"/>
              </a:lnSpc>
              <a:spcBef>
                <a:spcPts val="130"/>
              </a:spcBef>
              <a:buFont typeface="Arial"/>
              <a:buChar char="•"/>
              <a:tabLst>
                <a:tab pos="266700" algn="l"/>
              </a:tabLst>
            </a:pPr>
            <a:endParaRPr lang="en-US" sz="1600" b="1" u="sng" dirty="0">
              <a:latin typeface="+mn-lt"/>
            </a:endParaRPr>
          </a:p>
          <a:p>
            <a:pPr marL="266700" indent="-228600">
              <a:lnSpc>
                <a:spcPts val="2650"/>
              </a:lnSpc>
              <a:spcBef>
                <a:spcPts val="130"/>
              </a:spcBef>
              <a:buFont typeface="Arial"/>
              <a:buChar char="•"/>
              <a:tabLst>
                <a:tab pos="266700" algn="l"/>
              </a:tabLst>
            </a:pPr>
            <a:endParaRPr lang="en-US" sz="1600" dirty="0">
              <a:latin typeface="+mn-lt"/>
            </a:endParaRPr>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200" dirty="0"/>
          </a:p>
          <a:p>
            <a:pPr marL="266700" indent="-228600">
              <a:lnSpc>
                <a:spcPts val="2650"/>
              </a:lnSpc>
              <a:spcBef>
                <a:spcPts val="130"/>
              </a:spcBef>
              <a:buFont typeface="Arial"/>
              <a:buChar char="•"/>
              <a:tabLst>
                <a:tab pos="266700" algn="l"/>
              </a:tabLst>
            </a:pPr>
            <a:endParaRPr lang="en-US" sz="1050" dirty="0"/>
          </a:p>
        </p:txBody>
      </p:sp>
    </p:spTree>
    <p:extLst>
      <p:ext uri="{BB962C8B-B14F-4D97-AF65-F5344CB8AC3E}">
        <p14:creationId xmlns:p14="http://schemas.microsoft.com/office/powerpoint/2010/main" val="1227416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oogle Shape;76;p16">
            <a:extLst>
              <a:ext uri="{FF2B5EF4-FFF2-40B4-BE49-F238E27FC236}">
                <a16:creationId xmlns:a16="http://schemas.microsoft.com/office/drawing/2014/main" id="{5445A28E-3F0A-4F86-939A-92A424FDA75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014B2FC-01CB-4A60-9C15-9C348240F42B}"/>
                  </a:ext>
                </a:extLst>
              </p:cNvPr>
              <p:cNvSpPr txBox="1"/>
              <p:nvPr/>
            </p:nvSpPr>
            <p:spPr>
              <a:xfrm>
                <a:off x="131736" y="519193"/>
                <a:ext cx="8779789" cy="3970895"/>
              </a:xfrm>
              <a:prstGeom prst="rect">
                <a:avLst/>
              </a:prstGeom>
              <a:noFill/>
            </p:spPr>
            <p:txBody>
              <a:bodyPr wrap="square">
                <a:spAutoFit/>
              </a:bodyPr>
              <a:lstStyle/>
              <a:p>
                <a:pPr marL="584200" algn="ctr">
                  <a:spcBef>
                    <a:spcPts val="1230"/>
                  </a:spcBef>
                </a:pPr>
                <a:r>
                  <a:rPr lang="en-US" sz="1800" b="1" u="sng" dirty="0">
                    <a:solidFill>
                      <a:srgbClr val="FF0000"/>
                    </a:solidFill>
                    <a:effectLst/>
                    <a:uFill>
                      <a:solidFill>
                        <a:srgbClr val="000000"/>
                      </a:solidFill>
                    </a:uFill>
                    <a:latin typeface="+mn-lt"/>
                    <a:ea typeface="Arial" panose="020B0604020202020204" pitchFamily="34" charset="0"/>
                  </a:rPr>
                  <a:t>Products</a:t>
                </a:r>
                <a:r>
                  <a:rPr lang="en-US" sz="1800" b="1" u="sng" spc="-25" dirty="0">
                    <a:solidFill>
                      <a:srgbClr val="FF0000"/>
                    </a:solidFill>
                    <a:effectLst/>
                    <a:uFill>
                      <a:solidFill>
                        <a:srgbClr val="000000"/>
                      </a:solidFill>
                    </a:uFill>
                    <a:latin typeface="+mn-lt"/>
                    <a:ea typeface="Arial" panose="020B0604020202020204" pitchFamily="34" charset="0"/>
                  </a:rPr>
                  <a:t> </a:t>
                </a:r>
                <a:r>
                  <a:rPr lang="en-US" sz="1800" b="1" u="sng" dirty="0">
                    <a:solidFill>
                      <a:srgbClr val="FF0000"/>
                    </a:solidFill>
                    <a:effectLst/>
                    <a:uFill>
                      <a:solidFill>
                        <a:srgbClr val="000000"/>
                      </a:solidFill>
                    </a:uFill>
                    <a:latin typeface="+mn-lt"/>
                    <a:ea typeface="Arial" panose="020B0604020202020204" pitchFamily="34" charset="0"/>
                  </a:rPr>
                  <a:t>of</a:t>
                </a:r>
                <a:r>
                  <a:rPr lang="en-US" sz="1800" b="1" u="sng" spc="-25" dirty="0">
                    <a:solidFill>
                      <a:srgbClr val="FF0000"/>
                    </a:solidFill>
                    <a:effectLst/>
                    <a:uFill>
                      <a:solidFill>
                        <a:srgbClr val="000000"/>
                      </a:solidFill>
                    </a:uFill>
                    <a:latin typeface="+mn-lt"/>
                    <a:ea typeface="Arial" panose="020B0604020202020204" pitchFamily="34" charset="0"/>
                  </a:rPr>
                  <a:t> </a:t>
                </a:r>
                <a:r>
                  <a:rPr lang="en-US" sz="1800" b="1" u="sng" dirty="0">
                    <a:solidFill>
                      <a:srgbClr val="FF0000"/>
                    </a:solidFill>
                    <a:effectLst/>
                    <a:uFill>
                      <a:solidFill>
                        <a:srgbClr val="000000"/>
                      </a:solidFill>
                    </a:uFill>
                    <a:latin typeface="+mn-lt"/>
                    <a:ea typeface="Arial" panose="020B0604020202020204" pitchFamily="34" charset="0"/>
                  </a:rPr>
                  <a:t>electrolysis</a:t>
                </a:r>
                <a:r>
                  <a:rPr lang="en-US" sz="1800" b="1" u="sng" strike="noStrike" dirty="0">
                    <a:solidFill>
                      <a:srgbClr val="FF0000"/>
                    </a:solidFill>
                    <a:effectLst/>
                    <a:uFill>
                      <a:solidFill>
                        <a:srgbClr val="000000"/>
                      </a:solidFill>
                    </a:uFill>
                    <a:latin typeface="+mn-lt"/>
                    <a:ea typeface="Arial" panose="020B0604020202020204" pitchFamily="34" charset="0"/>
                  </a:rPr>
                  <a:t>:</a:t>
                </a:r>
                <a:endParaRPr lang="en-IN" sz="1800" b="1" u="sng" dirty="0">
                  <a:solidFill>
                    <a:srgbClr val="FF0000"/>
                  </a:solidFill>
                  <a:effectLst/>
                  <a:uFill>
                    <a:solidFill>
                      <a:srgbClr val="000000"/>
                    </a:solidFill>
                  </a:uFill>
                  <a:latin typeface="+mn-lt"/>
                  <a:ea typeface="Arial" panose="020B0604020202020204" pitchFamily="34" charset="0"/>
                </a:endParaRPr>
              </a:p>
              <a:p>
                <a:pPr marL="869950" marR="425450" indent="-285750" algn="just">
                  <a:lnSpc>
                    <a:spcPct val="115000"/>
                  </a:lnSpc>
                  <a:spcBef>
                    <a:spcPts val="1220"/>
                  </a:spcBef>
                  <a:spcAft>
                    <a:spcPts val="0"/>
                  </a:spcAft>
                  <a:buFont typeface="Wingdings" panose="05000000000000000000" pitchFamily="2" charset="2"/>
                  <a:buChar char="Ø"/>
                </a:pPr>
                <a:r>
                  <a:rPr lang="en-US" sz="1600" dirty="0">
                    <a:effectLst/>
                    <a:latin typeface="+mn-lt"/>
                    <a:ea typeface="Arial MT"/>
                    <a:cs typeface="Arial MT"/>
                  </a:rPr>
                  <a:t>The product of electrolysis depends on nature of electrodes and nature of</a:t>
                </a:r>
                <a:r>
                  <a:rPr lang="en-US" sz="1600" spc="5" dirty="0">
                    <a:latin typeface="+mn-lt"/>
                    <a:ea typeface="Arial MT"/>
                    <a:cs typeface="Arial MT"/>
                  </a:rPr>
                  <a:t> </a:t>
                </a:r>
                <a:r>
                  <a:rPr lang="en-US" sz="1600" dirty="0">
                    <a:effectLst/>
                    <a:latin typeface="+mn-lt"/>
                    <a:ea typeface="Arial MT"/>
                    <a:cs typeface="Arial MT"/>
                  </a:rPr>
                  <a:t>electrolyte.</a:t>
                </a:r>
              </a:p>
              <a:p>
                <a:pPr marL="869950" marR="425450" indent="-285750" algn="just">
                  <a:lnSpc>
                    <a:spcPct val="115000"/>
                  </a:lnSpc>
                  <a:spcBef>
                    <a:spcPts val="1220"/>
                  </a:spcBef>
                  <a:spcAft>
                    <a:spcPts val="0"/>
                  </a:spcAft>
                  <a:buFont typeface="Wingdings" panose="05000000000000000000" pitchFamily="2" charset="2"/>
                  <a:buChar char="Ø"/>
                </a:pPr>
                <a:r>
                  <a:rPr lang="en-US" sz="1600" b="1" spc="-5" dirty="0">
                    <a:effectLst/>
                    <a:latin typeface="+mn-lt"/>
                    <a:ea typeface="Arial MT"/>
                    <a:cs typeface="Arial MT"/>
                  </a:rPr>
                  <a:t>When</a:t>
                </a:r>
                <a:r>
                  <a:rPr lang="en-US" sz="1600" b="1" spc="-90" dirty="0">
                    <a:effectLst/>
                    <a:latin typeface="+mn-lt"/>
                    <a:ea typeface="Arial MT"/>
                    <a:cs typeface="Arial MT"/>
                  </a:rPr>
                  <a:t> </a:t>
                </a:r>
                <a:r>
                  <a:rPr lang="en-US" sz="1600" b="1" spc="-5" dirty="0">
                    <a:effectLst/>
                    <a:latin typeface="+mn-lt"/>
                    <a:ea typeface="Arial MT"/>
                    <a:cs typeface="Arial MT"/>
                  </a:rPr>
                  <a:t>the</a:t>
                </a:r>
                <a:r>
                  <a:rPr lang="en-US" sz="1600" b="1" spc="-95" dirty="0">
                    <a:effectLst/>
                    <a:latin typeface="+mn-lt"/>
                    <a:ea typeface="Arial MT"/>
                    <a:cs typeface="Arial MT"/>
                  </a:rPr>
                  <a:t> </a:t>
                </a:r>
                <a:r>
                  <a:rPr lang="en-US" sz="1600" b="1" spc="-5" dirty="0">
                    <a:effectLst/>
                    <a:latin typeface="+mn-lt"/>
                    <a:ea typeface="Arial MT"/>
                    <a:cs typeface="Arial MT"/>
                  </a:rPr>
                  <a:t>electrolytic</a:t>
                </a:r>
                <a:r>
                  <a:rPr lang="en-US" sz="1600" b="1" spc="-80" dirty="0">
                    <a:effectLst/>
                    <a:latin typeface="+mn-lt"/>
                    <a:ea typeface="Arial MT"/>
                    <a:cs typeface="Arial MT"/>
                  </a:rPr>
                  <a:t> </a:t>
                </a:r>
                <a:r>
                  <a:rPr lang="en-US" sz="1600" b="1" spc="-5" dirty="0">
                    <a:effectLst/>
                    <a:latin typeface="+mn-lt"/>
                    <a:ea typeface="Arial MT"/>
                    <a:cs typeface="Arial MT"/>
                  </a:rPr>
                  <a:t>solutions</a:t>
                </a:r>
                <a:r>
                  <a:rPr lang="en-US" sz="1600" b="1" spc="-80" dirty="0">
                    <a:effectLst/>
                    <a:latin typeface="+mn-lt"/>
                    <a:ea typeface="Arial MT"/>
                    <a:cs typeface="Arial MT"/>
                  </a:rPr>
                  <a:t> </a:t>
                </a:r>
                <a:r>
                  <a:rPr lang="en-US" sz="1600" b="1" dirty="0">
                    <a:effectLst/>
                    <a:latin typeface="+mn-lt"/>
                    <a:ea typeface="Arial MT"/>
                    <a:cs typeface="Arial MT"/>
                  </a:rPr>
                  <a:t>contains</a:t>
                </a:r>
                <a:r>
                  <a:rPr lang="en-US" sz="1600" b="1" spc="-80" dirty="0">
                    <a:effectLst/>
                    <a:latin typeface="+mn-lt"/>
                    <a:ea typeface="Arial MT"/>
                    <a:cs typeface="Arial MT"/>
                  </a:rPr>
                  <a:t> </a:t>
                </a:r>
                <a:r>
                  <a:rPr lang="en-US" sz="1600" b="1" dirty="0">
                    <a:effectLst/>
                    <a:latin typeface="+mn-lt"/>
                    <a:ea typeface="Arial MT"/>
                    <a:cs typeface="Arial MT"/>
                  </a:rPr>
                  <a:t>more</a:t>
                </a:r>
                <a:r>
                  <a:rPr lang="en-US" sz="1600" b="1" spc="-70" dirty="0">
                    <a:effectLst/>
                    <a:latin typeface="+mn-lt"/>
                    <a:ea typeface="Arial MT"/>
                    <a:cs typeface="Arial MT"/>
                  </a:rPr>
                  <a:t> </a:t>
                </a:r>
                <a:r>
                  <a:rPr lang="en-US" sz="1600" b="1" dirty="0">
                    <a:effectLst/>
                    <a:latin typeface="+mn-lt"/>
                    <a:ea typeface="Arial MT"/>
                    <a:cs typeface="Arial MT"/>
                  </a:rPr>
                  <a:t>than</a:t>
                </a:r>
                <a:r>
                  <a:rPr lang="en-US" sz="1600" b="1" spc="-60" dirty="0">
                    <a:effectLst/>
                    <a:latin typeface="+mn-lt"/>
                    <a:ea typeface="Arial MT"/>
                    <a:cs typeface="Arial MT"/>
                  </a:rPr>
                  <a:t> </a:t>
                </a:r>
                <a:r>
                  <a:rPr lang="en-US" sz="1600" b="1" dirty="0">
                    <a:effectLst/>
                    <a:latin typeface="+mn-lt"/>
                    <a:ea typeface="Arial MT"/>
                    <a:cs typeface="Arial MT"/>
                  </a:rPr>
                  <a:t>one</a:t>
                </a:r>
                <a:r>
                  <a:rPr lang="en-US" sz="1600" b="1" spc="-95" dirty="0">
                    <a:effectLst/>
                    <a:latin typeface="+mn-lt"/>
                    <a:ea typeface="Arial MT"/>
                    <a:cs typeface="Arial MT"/>
                  </a:rPr>
                  <a:t> </a:t>
                </a:r>
                <a:r>
                  <a:rPr lang="en-US" sz="1600" b="1" dirty="0">
                    <a:effectLst/>
                    <a:latin typeface="+mn-lt"/>
                    <a:ea typeface="Arial MT"/>
                    <a:cs typeface="Arial MT"/>
                  </a:rPr>
                  <a:t>same</a:t>
                </a:r>
                <a:r>
                  <a:rPr lang="en-US" sz="1600" b="1" spc="-90" dirty="0">
                    <a:effectLst/>
                    <a:latin typeface="+mn-lt"/>
                    <a:ea typeface="Arial MT"/>
                    <a:cs typeface="Arial MT"/>
                  </a:rPr>
                  <a:t> </a:t>
                </a:r>
                <a:r>
                  <a:rPr lang="en-US" sz="1600" b="1" dirty="0">
                    <a:effectLst/>
                    <a:latin typeface="+mn-lt"/>
                    <a:ea typeface="Arial MT"/>
                    <a:cs typeface="Arial MT"/>
                  </a:rPr>
                  <a:t>type</a:t>
                </a:r>
                <a:r>
                  <a:rPr lang="en-US" sz="1600" b="1" spc="-70" dirty="0">
                    <a:effectLst/>
                    <a:latin typeface="+mn-lt"/>
                    <a:ea typeface="Arial MT"/>
                    <a:cs typeface="Arial MT"/>
                  </a:rPr>
                  <a:t> </a:t>
                </a:r>
                <a:r>
                  <a:rPr lang="en-US" sz="1600" b="1" dirty="0">
                    <a:effectLst/>
                    <a:latin typeface="+mn-lt"/>
                    <a:ea typeface="Arial MT"/>
                    <a:cs typeface="Arial MT"/>
                  </a:rPr>
                  <a:t>of</a:t>
                </a:r>
                <a:r>
                  <a:rPr lang="en-US" sz="1600" b="1" spc="-105" dirty="0">
                    <a:effectLst/>
                    <a:latin typeface="+mn-lt"/>
                    <a:ea typeface="Arial MT"/>
                    <a:cs typeface="Arial MT"/>
                  </a:rPr>
                  <a:t> </a:t>
                </a:r>
                <a:r>
                  <a:rPr lang="en-US" sz="1600" b="1" dirty="0">
                    <a:effectLst/>
                    <a:latin typeface="+mn-lt"/>
                    <a:ea typeface="Arial MT"/>
                    <a:cs typeface="Arial MT"/>
                  </a:rPr>
                  <a:t>ions</a:t>
                </a:r>
                <a:r>
                  <a:rPr lang="en-US" sz="1600" b="1" spc="-80" dirty="0">
                    <a:effectLst/>
                    <a:latin typeface="+mn-lt"/>
                    <a:ea typeface="Arial MT"/>
                    <a:cs typeface="Arial MT"/>
                  </a:rPr>
                  <a:t> </a:t>
                </a:r>
                <a:r>
                  <a:rPr lang="en-US" sz="1600" b="1" dirty="0">
                    <a:effectLst/>
                    <a:latin typeface="+mn-lt"/>
                    <a:ea typeface="Arial MT"/>
                    <a:cs typeface="Arial MT"/>
                  </a:rPr>
                  <a:t>then</a:t>
                </a:r>
                <a:r>
                  <a:rPr lang="en-US" sz="1600" b="1" spc="-410" dirty="0">
                    <a:effectLst/>
                    <a:latin typeface="+mn-lt"/>
                    <a:ea typeface="Arial MT"/>
                    <a:cs typeface="Arial MT"/>
                  </a:rPr>
                  <a:t> </a:t>
                </a:r>
                <a:r>
                  <a:rPr lang="en-US" sz="1600" b="1" dirty="0">
                    <a:effectLst/>
                    <a:latin typeface="+mn-lt"/>
                    <a:ea typeface="Arial MT"/>
                    <a:cs typeface="Arial MT"/>
                  </a:rPr>
                  <a:t>the ion having lower discharge potential is liberated at the electrode in</a:t>
                </a:r>
                <a:r>
                  <a:rPr lang="en-US" sz="1600" b="1" spc="5" dirty="0">
                    <a:effectLst/>
                    <a:latin typeface="+mn-lt"/>
                    <a:ea typeface="Arial MT"/>
                    <a:cs typeface="Arial MT"/>
                  </a:rPr>
                  <a:t> </a:t>
                </a:r>
                <a:r>
                  <a:rPr lang="en-US" sz="1600" b="1" dirty="0">
                    <a:effectLst/>
                    <a:latin typeface="+mn-lt"/>
                    <a:ea typeface="Arial MT"/>
                    <a:cs typeface="Arial MT"/>
                  </a:rPr>
                  <a:t>preference</a:t>
                </a:r>
                <a:r>
                  <a:rPr lang="en-US" sz="1600" b="1" spc="-25" dirty="0">
                    <a:effectLst/>
                    <a:latin typeface="+mn-lt"/>
                    <a:ea typeface="Arial MT"/>
                    <a:cs typeface="Arial MT"/>
                  </a:rPr>
                  <a:t> </a:t>
                </a:r>
                <a:r>
                  <a:rPr lang="en-US" sz="1600" b="1" dirty="0">
                    <a:effectLst/>
                    <a:latin typeface="+mn-lt"/>
                    <a:ea typeface="Arial MT"/>
                    <a:cs typeface="Arial MT"/>
                  </a:rPr>
                  <a:t>to other</a:t>
                </a:r>
                <a:r>
                  <a:rPr lang="en-US" sz="1600" b="1" spc="30" dirty="0">
                    <a:effectLst/>
                    <a:latin typeface="+mn-lt"/>
                    <a:ea typeface="Arial MT"/>
                    <a:cs typeface="Arial MT"/>
                  </a:rPr>
                  <a:t> </a:t>
                </a:r>
                <a:r>
                  <a:rPr lang="en-US" sz="1600" b="1" dirty="0">
                    <a:effectLst/>
                    <a:latin typeface="+mn-lt"/>
                    <a:ea typeface="Arial MT"/>
                    <a:cs typeface="Arial MT"/>
                  </a:rPr>
                  <a:t>ions</a:t>
                </a:r>
                <a:r>
                  <a:rPr lang="en-US" sz="1600" dirty="0">
                    <a:effectLst/>
                    <a:latin typeface="+mn-lt"/>
                    <a:ea typeface="Arial MT"/>
                    <a:cs typeface="Arial MT"/>
                  </a:rPr>
                  <a:t>.</a:t>
                </a:r>
                <a:r>
                  <a:rPr lang="en-IN" sz="1600" dirty="0">
                    <a:latin typeface="+mn-lt"/>
                    <a:ea typeface="Arial MT"/>
                    <a:cs typeface="Arial MT"/>
                  </a:rPr>
                  <a:t> </a:t>
                </a:r>
              </a:p>
              <a:p>
                <a:pPr marL="869950" marR="425450" indent="-285750" algn="just">
                  <a:lnSpc>
                    <a:spcPct val="115000"/>
                  </a:lnSpc>
                  <a:spcBef>
                    <a:spcPts val="1220"/>
                  </a:spcBef>
                  <a:spcAft>
                    <a:spcPts val="0"/>
                  </a:spcAft>
                  <a:buFont typeface="Wingdings" panose="05000000000000000000" pitchFamily="2" charset="2"/>
                  <a:buChar char="Ø"/>
                </a:pPr>
                <a:r>
                  <a:rPr lang="en-US" sz="1600" b="1" dirty="0">
                    <a:effectLst/>
                    <a:latin typeface="+mn-lt"/>
                    <a:ea typeface="Arial MT"/>
                    <a:cs typeface="Arial MT"/>
                  </a:rPr>
                  <a:t>The potential at which the ion is discharged or deposited on the appropriate</a:t>
                </a:r>
                <a:r>
                  <a:rPr lang="en-US" sz="1600" b="1" spc="5" dirty="0">
                    <a:effectLst/>
                    <a:latin typeface="+mn-lt"/>
                    <a:ea typeface="Arial MT"/>
                    <a:cs typeface="Arial MT"/>
                  </a:rPr>
                  <a:t> </a:t>
                </a:r>
                <a:r>
                  <a:rPr lang="en-US" sz="1600" b="1" dirty="0">
                    <a:effectLst/>
                    <a:latin typeface="+mn-lt"/>
                    <a:ea typeface="Arial MT"/>
                    <a:cs typeface="Arial MT"/>
                  </a:rPr>
                  <a:t>electrode is</a:t>
                </a:r>
                <a:r>
                  <a:rPr lang="en-US" sz="1600" b="1" spc="-15" dirty="0">
                    <a:effectLst/>
                    <a:latin typeface="+mn-lt"/>
                    <a:ea typeface="Arial MT"/>
                    <a:cs typeface="Arial MT"/>
                  </a:rPr>
                  <a:t> </a:t>
                </a:r>
                <a:r>
                  <a:rPr lang="en-US" sz="1600" b="1" dirty="0">
                    <a:effectLst/>
                    <a:latin typeface="+mn-lt"/>
                    <a:ea typeface="Arial MT"/>
                    <a:cs typeface="Arial MT"/>
                  </a:rPr>
                  <a:t>called discharge or</a:t>
                </a:r>
                <a:r>
                  <a:rPr lang="en-US" sz="1600" b="1" spc="-20" dirty="0">
                    <a:effectLst/>
                    <a:latin typeface="+mn-lt"/>
                    <a:ea typeface="Arial MT"/>
                    <a:cs typeface="Arial MT"/>
                  </a:rPr>
                  <a:t> </a:t>
                </a:r>
                <a:r>
                  <a:rPr lang="en-US" sz="1600" b="1" dirty="0">
                    <a:effectLst/>
                    <a:latin typeface="+mn-lt"/>
                    <a:ea typeface="Arial MT"/>
                    <a:cs typeface="Arial MT"/>
                  </a:rPr>
                  <a:t>deposition</a:t>
                </a:r>
                <a:r>
                  <a:rPr lang="en-US" sz="1600" b="1" spc="-10" dirty="0">
                    <a:effectLst/>
                    <a:latin typeface="+mn-lt"/>
                    <a:ea typeface="Arial MT"/>
                    <a:cs typeface="Arial MT"/>
                  </a:rPr>
                  <a:t> </a:t>
                </a:r>
                <a:r>
                  <a:rPr lang="en-US" sz="1600" b="1" dirty="0">
                    <a:effectLst/>
                    <a:latin typeface="+mn-lt"/>
                    <a:ea typeface="Arial MT"/>
                    <a:cs typeface="Arial MT"/>
                  </a:rPr>
                  <a:t>potential.</a:t>
                </a:r>
                <a:r>
                  <a:rPr lang="en-US" sz="1600" b="1" spc="0" dirty="0">
                    <a:effectLst/>
                    <a:latin typeface="+mn-lt"/>
                    <a:ea typeface="Arial MT"/>
                    <a:cs typeface="Arial MT"/>
                  </a:rPr>
                  <a:t>        </a:t>
                </a:r>
              </a:p>
              <a:p>
                <a:pPr marL="869950" marR="425450" indent="-285750" algn="just">
                  <a:lnSpc>
                    <a:spcPct val="115000"/>
                  </a:lnSpc>
                  <a:spcBef>
                    <a:spcPts val="1220"/>
                  </a:spcBef>
                  <a:spcAft>
                    <a:spcPts val="0"/>
                  </a:spcAft>
                  <a:buFont typeface="Wingdings" panose="05000000000000000000" pitchFamily="2" charset="2"/>
                  <a:buChar char="Ø"/>
                </a:pPr>
                <a:r>
                  <a:rPr lang="en-US" sz="1600" b="1" spc="0" dirty="0">
                    <a:effectLst/>
                    <a:latin typeface="+mn-lt"/>
                    <a:ea typeface="Arial MT"/>
                    <a:cs typeface="Arial MT"/>
                  </a:rPr>
                  <a:t>The</a:t>
                </a:r>
                <a:r>
                  <a:rPr lang="en-US" sz="1600" b="1" spc="-10" dirty="0">
                    <a:effectLst/>
                    <a:latin typeface="+mn-lt"/>
                    <a:ea typeface="Arial MT"/>
                    <a:cs typeface="Arial MT"/>
                  </a:rPr>
                  <a:t> </a:t>
                </a:r>
                <a:r>
                  <a:rPr lang="en-US" sz="1600" b="1" spc="0" dirty="0">
                    <a:effectLst/>
                    <a:latin typeface="+mn-lt"/>
                    <a:ea typeface="Arial MT"/>
                    <a:cs typeface="Arial MT"/>
                  </a:rPr>
                  <a:t>order</a:t>
                </a:r>
                <a:r>
                  <a:rPr lang="en-US" sz="1600" b="1" spc="-10" dirty="0">
                    <a:effectLst/>
                    <a:latin typeface="+mn-lt"/>
                    <a:ea typeface="Arial MT"/>
                    <a:cs typeface="Arial MT"/>
                  </a:rPr>
                  <a:t> </a:t>
                </a:r>
                <a:r>
                  <a:rPr lang="en-US" sz="1600" b="1" spc="0" dirty="0">
                    <a:effectLst/>
                    <a:latin typeface="+mn-lt"/>
                    <a:ea typeface="Arial MT"/>
                    <a:cs typeface="Arial MT"/>
                  </a:rPr>
                  <a:t>of</a:t>
                </a:r>
                <a:r>
                  <a:rPr lang="en-US" sz="1600" b="1" spc="-20" dirty="0">
                    <a:effectLst/>
                    <a:latin typeface="+mn-lt"/>
                    <a:ea typeface="Arial MT"/>
                    <a:cs typeface="Arial MT"/>
                  </a:rPr>
                  <a:t> </a:t>
                </a:r>
                <a:r>
                  <a:rPr lang="en-US" sz="1600" b="1" spc="0" dirty="0">
                    <a:effectLst/>
                    <a:latin typeface="+mn-lt"/>
                    <a:ea typeface="Arial MT"/>
                    <a:cs typeface="Arial MT"/>
                  </a:rPr>
                  <a:t>discharge</a:t>
                </a:r>
                <a:r>
                  <a:rPr lang="en-US" sz="1600" b="1" spc="5" dirty="0">
                    <a:effectLst/>
                    <a:latin typeface="+mn-lt"/>
                    <a:ea typeface="Arial MT"/>
                    <a:cs typeface="Arial MT"/>
                  </a:rPr>
                  <a:t> </a:t>
                </a:r>
                <a:r>
                  <a:rPr lang="en-US" sz="1600" b="1" spc="0" dirty="0">
                    <a:effectLst/>
                    <a:latin typeface="+mn-lt"/>
                    <a:ea typeface="Arial MT"/>
                    <a:cs typeface="Arial MT"/>
                  </a:rPr>
                  <a:t>potential</a:t>
                </a:r>
                <a:r>
                  <a:rPr lang="en-US" sz="1600" b="1" spc="-5" dirty="0">
                    <a:effectLst/>
                    <a:latin typeface="+mn-lt"/>
                    <a:ea typeface="Arial MT"/>
                    <a:cs typeface="Arial MT"/>
                  </a:rPr>
                  <a:t> </a:t>
                </a:r>
                <a:r>
                  <a:rPr lang="en-US" sz="1600" b="1" spc="0" dirty="0">
                    <a:effectLst/>
                    <a:latin typeface="+mn-lt"/>
                    <a:ea typeface="Arial MT"/>
                    <a:cs typeface="Arial MT"/>
                  </a:rPr>
                  <a:t>among</a:t>
                </a:r>
                <a:r>
                  <a:rPr lang="en-US" sz="1600" b="1" spc="-5" dirty="0">
                    <a:effectLst/>
                    <a:latin typeface="+mn-lt"/>
                    <a:ea typeface="Arial MT"/>
                    <a:cs typeface="Arial MT"/>
                  </a:rPr>
                  <a:t> </a:t>
                </a:r>
                <a:r>
                  <a:rPr lang="en-US" sz="1600" b="1" spc="0" dirty="0">
                    <a:effectLst/>
                    <a:latin typeface="+mn-lt"/>
                    <a:ea typeface="Arial MT"/>
                    <a:cs typeface="Arial MT"/>
                  </a:rPr>
                  <a:t>various</a:t>
                </a:r>
                <a:r>
                  <a:rPr lang="en-US" sz="1600" b="1" spc="-40" dirty="0">
                    <a:effectLst/>
                    <a:latin typeface="+mn-lt"/>
                    <a:ea typeface="Arial MT"/>
                    <a:cs typeface="Arial MT"/>
                  </a:rPr>
                  <a:t> </a:t>
                </a:r>
                <a:r>
                  <a:rPr lang="en-US" sz="1600" b="1" spc="0" dirty="0">
                    <a:effectLst/>
                    <a:latin typeface="+mn-lt"/>
                    <a:ea typeface="Arial MT"/>
                    <a:cs typeface="Arial MT"/>
                  </a:rPr>
                  <a:t>cations</a:t>
                </a:r>
                <a:r>
                  <a:rPr lang="en-US" sz="1600" b="1" spc="-10" dirty="0">
                    <a:effectLst/>
                    <a:latin typeface="+mn-lt"/>
                    <a:ea typeface="Arial MT"/>
                    <a:cs typeface="Arial MT"/>
                  </a:rPr>
                  <a:t> </a:t>
                </a:r>
                <a:r>
                  <a:rPr lang="en-US" sz="1600" b="1" spc="0" dirty="0">
                    <a:effectLst/>
                    <a:latin typeface="+mn-lt"/>
                    <a:ea typeface="Arial MT"/>
                    <a:cs typeface="Arial MT"/>
                  </a:rPr>
                  <a:t>is: </a:t>
                </a:r>
                <a:r>
                  <a:rPr lang="en-US" sz="1600" b="1" dirty="0">
                    <a:effectLst/>
                    <a:latin typeface="+mn-lt"/>
                    <a:ea typeface="Arial MT"/>
                    <a:cs typeface="Arial MT"/>
                  </a:rPr>
                  <a:t>Li</a:t>
                </a:r>
                <a:r>
                  <a:rPr lang="en-US" sz="1600" b="1" baseline="30000" dirty="0">
                    <a:effectLst/>
                    <a:latin typeface="+mn-lt"/>
                    <a:ea typeface="Arial MT"/>
                    <a:cs typeface="Arial MT"/>
                  </a:rPr>
                  <a:t>+</a:t>
                </a:r>
                <a:r>
                  <a:rPr lang="en-US" sz="1600" b="1" spc="20" dirty="0">
                    <a:effectLst/>
                    <a:latin typeface="+mn-lt"/>
                    <a:ea typeface="Arial MT"/>
                    <a:cs typeface="Arial MT"/>
                  </a:rPr>
                  <a:t> </a:t>
                </a:r>
                <a:r>
                  <a:rPr lang="en-US" sz="1600" b="1" dirty="0">
                    <a:effectLst/>
                    <a:latin typeface="+mn-lt"/>
                    <a:ea typeface="Arial MT"/>
                    <a:cs typeface="Arial MT"/>
                  </a:rPr>
                  <a:t>&gt;</a:t>
                </a:r>
                <a:r>
                  <a:rPr lang="en-US" sz="1600" b="1" spc="20" dirty="0">
                    <a:effectLst/>
                    <a:latin typeface="+mn-lt"/>
                    <a:ea typeface="Arial MT"/>
                    <a:cs typeface="Arial MT"/>
                  </a:rPr>
                  <a:t> </a:t>
                </a:r>
                <a:r>
                  <a:rPr lang="en-US" sz="1600" b="1" dirty="0">
                    <a:effectLst/>
                    <a:latin typeface="+mn-lt"/>
                    <a:ea typeface="Arial MT"/>
                    <a:cs typeface="Arial MT"/>
                  </a:rPr>
                  <a:t>K</a:t>
                </a:r>
                <a:r>
                  <a:rPr lang="en-US" sz="1600" b="1" baseline="30000" dirty="0">
                    <a:effectLst/>
                    <a:latin typeface="+mn-lt"/>
                    <a:ea typeface="Arial MT"/>
                    <a:cs typeface="Arial MT"/>
                  </a:rPr>
                  <a:t>+</a:t>
                </a:r>
                <a:r>
                  <a:rPr lang="en-US" sz="1600" b="1" spc="30" dirty="0">
                    <a:effectLst/>
                    <a:latin typeface="+mn-lt"/>
                    <a:ea typeface="Arial MT"/>
                    <a:cs typeface="Arial MT"/>
                  </a:rPr>
                  <a:t> </a:t>
                </a:r>
                <a:r>
                  <a:rPr lang="en-US" sz="1600" b="1" dirty="0">
                    <a:effectLst/>
                    <a:latin typeface="+mn-lt"/>
                    <a:ea typeface="Arial MT"/>
                    <a:cs typeface="Arial MT"/>
                  </a:rPr>
                  <a:t>&gt;</a:t>
                </a:r>
                <a:r>
                  <a:rPr lang="en-US" sz="1600" b="1" spc="45" dirty="0">
                    <a:effectLst/>
                    <a:latin typeface="+mn-lt"/>
                    <a:ea typeface="Arial MT"/>
                    <a:cs typeface="Arial MT"/>
                  </a:rPr>
                  <a:t> </a:t>
                </a:r>
                <a:r>
                  <a:rPr lang="en-US" sz="1600" b="1" dirty="0">
                    <a:effectLst/>
                    <a:latin typeface="+mn-lt"/>
                    <a:ea typeface="Arial MT"/>
                    <a:cs typeface="Arial MT"/>
                  </a:rPr>
                  <a:t>Ba</a:t>
                </a:r>
                <a:r>
                  <a:rPr lang="en-US" sz="1600" b="1" baseline="30000" dirty="0">
                    <a:effectLst/>
                    <a:latin typeface="+mn-lt"/>
                    <a:ea typeface="Arial MT"/>
                    <a:cs typeface="Arial MT"/>
                  </a:rPr>
                  <a:t>2+</a:t>
                </a:r>
                <a:r>
                  <a:rPr lang="en-US" sz="1600" b="1" spc="25" dirty="0">
                    <a:effectLst/>
                    <a:latin typeface="+mn-lt"/>
                    <a:ea typeface="Arial MT"/>
                    <a:cs typeface="Arial MT"/>
                  </a:rPr>
                  <a:t> </a:t>
                </a:r>
                <a:r>
                  <a:rPr lang="en-US" sz="1600" b="1" dirty="0">
                    <a:effectLst/>
                    <a:latin typeface="+mn-lt"/>
                    <a:ea typeface="Arial MT"/>
                    <a:cs typeface="Arial MT"/>
                  </a:rPr>
                  <a:t>&gt;</a:t>
                </a:r>
                <a:r>
                  <a:rPr lang="en-US" sz="1600" b="1" spc="20" dirty="0">
                    <a:effectLst/>
                    <a:latin typeface="+mn-lt"/>
                    <a:ea typeface="Arial MT"/>
                    <a:cs typeface="Arial MT"/>
                  </a:rPr>
                  <a:t> </a:t>
                </a:r>
                <a:r>
                  <a:rPr lang="en-US" sz="1600" b="1" dirty="0">
                    <a:effectLst/>
                    <a:latin typeface="+mn-lt"/>
                    <a:ea typeface="Arial MT"/>
                    <a:cs typeface="Arial MT"/>
                  </a:rPr>
                  <a:t>Ca</a:t>
                </a:r>
                <a:r>
                  <a:rPr lang="en-US" sz="1600" b="1" baseline="30000" dirty="0">
                    <a:effectLst/>
                    <a:latin typeface="+mn-lt"/>
                    <a:ea typeface="Arial MT"/>
                    <a:cs typeface="Arial MT"/>
                  </a:rPr>
                  <a:t>2+</a:t>
                </a:r>
                <a:r>
                  <a:rPr lang="en-US" sz="1600" b="1" spc="25" dirty="0">
                    <a:effectLst/>
                    <a:latin typeface="+mn-lt"/>
                    <a:ea typeface="Arial MT"/>
                    <a:cs typeface="Arial MT"/>
                  </a:rPr>
                  <a:t> </a:t>
                </a:r>
                <a:r>
                  <a:rPr lang="en-US" sz="1600" b="1" dirty="0">
                    <a:effectLst/>
                    <a:latin typeface="+mn-lt"/>
                    <a:ea typeface="Arial MT"/>
                    <a:cs typeface="Arial MT"/>
                  </a:rPr>
                  <a:t>&gt;Na</a:t>
                </a:r>
                <a:r>
                  <a:rPr lang="en-US" sz="1600" b="1" baseline="30000" dirty="0">
                    <a:effectLst/>
                    <a:latin typeface="+mn-lt"/>
                    <a:ea typeface="Arial MT"/>
                    <a:cs typeface="Arial MT"/>
                  </a:rPr>
                  <a:t>+</a:t>
                </a:r>
                <a:r>
                  <a:rPr lang="en-US" sz="1600" b="1" spc="25" dirty="0">
                    <a:effectLst/>
                    <a:latin typeface="+mn-lt"/>
                    <a:ea typeface="Arial MT"/>
                    <a:cs typeface="Arial MT"/>
                  </a:rPr>
                  <a:t> </a:t>
                </a:r>
                <a:r>
                  <a:rPr lang="en-US" sz="1600" b="1" dirty="0">
                    <a:effectLst/>
                    <a:latin typeface="+mn-lt"/>
                    <a:ea typeface="Arial MT"/>
                    <a:cs typeface="Arial MT"/>
                  </a:rPr>
                  <a:t>&gt;</a:t>
                </a:r>
                <a:r>
                  <a:rPr lang="en-US" sz="1600" b="1" spc="20" dirty="0">
                    <a:effectLst/>
                    <a:latin typeface="+mn-lt"/>
                    <a:ea typeface="Arial MT"/>
                    <a:cs typeface="Arial MT"/>
                  </a:rPr>
                  <a:t> </a:t>
                </a:r>
                <a:r>
                  <a:rPr lang="en-US" sz="1600" b="1" dirty="0">
                    <a:effectLst/>
                    <a:latin typeface="+mn-lt"/>
                    <a:ea typeface="Arial MT"/>
                    <a:cs typeface="Arial MT"/>
                  </a:rPr>
                  <a:t>Mg</a:t>
                </a:r>
                <a:r>
                  <a:rPr lang="en-US" sz="1600" b="1" baseline="30000" dirty="0">
                    <a:effectLst/>
                    <a:latin typeface="+mn-lt"/>
                    <a:ea typeface="Arial MT"/>
                    <a:cs typeface="Arial MT"/>
                  </a:rPr>
                  <a:t>2+</a:t>
                </a:r>
                <a:r>
                  <a:rPr lang="en-US" sz="1600" b="1" spc="20" dirty="0">
                    <a:effectLst/>
                    <a:latin typeface="+mn-lt"/>
                    <a:ea typeface="Arial MT"/>
                    <a:cs typeface="Arial MT"/>
                  </a:rPr>
                  <a:t> </a:t>
                </a:r>
                <a:r>
                  <a:rPr lang="en-US" sz="1600" b="1" dirty="0">
                    <a:effectLst/>
                    <a:latin typeface="+mn-lt"/>
                    <a:ea typeface="Arial MT"/>
                    <a:cs typeface="Arial MT"/>
                  </a:rPr>
                  <a:t>&gt;</a:t>
                </a:r>
                <a:r>
                  <a:rPr lang="en-US" sz="1600" b="1" spc="45" dirty="0">
                    <a:effectLst/>
                    <a:latin typeface="+mn-lt"/>
                    <a:ea typeface="Arial MT"/>
                    <a:cs typeface="Arial MT"/>
                  </a:rPr>
                  <a:t> </a:t>
                </a:r>
                <a:r>
                  <a:rPr lang="en-US" sz="1600" b="1" dirty="0">
                    <a:effectLst/>
                    <a:latin typeface="+mn-lt"/>
                    <a:ea typeface="Arial MT"/>
                    <a:cs typeface="Arial MT"/>
                  </a:rPr>
                  <a:t>Al</a:t>
                </a:r>
                <a:r>
                  <a:rPr lang="en-US" sz="1600" b="1" baseline="30000" dirty="0">
                    <a:effectLst/>
                    <a:latin typeface="+mn-lt"/>
                    <a:ea typeface="Arial MT"/>
                    <a:cs typeface="Arial MT"/>
                  </a:rPr>
                  <a:t>3+</a:t>
                </a:r>
                <a:r>
                  <a:rPr lang="en-US" sz="1600" b="1" spc="30" dirty="0">
                    <a:effectLst/>
                    <a:latin typeface="+mn-lt"/>
                    <a:ea typeface="Arial MT"/>
                    <a:cs typeface="Arial MT"/>
                  </a:rPr>
                  <a:t> </a:t>
                </a:r>
                <a:r>
                  <a:rPr lang="en-US" sz="1600" b="1" dirty="0">
                    <a:effectLst/>
                    <a:latin typeface="+mn-lt"/>
                    <a:ea typeface="Arial MT"/>
                    <a:cs typeface="Arial MT"/>
                  </a:rPr>
                  <a:t>&gt;</a:t>
                </a:r>
                <a:r>
                  <a:rPr lang="en-US" sz="1600" b="1" spc="20" dirty="0">
                    <a:effectLst/>
                    <a:latin typeface="+mn-lt"/>
                    <a:ea typeface="Arial MT"/>
                    <a:cs typeface="Arial MT"/>
                  </a:rPr>
                  <a:t> </a:t>
                </a:r>
                <a:r>
                  <a:rPr lang="en-US" sz="1600" b="1" dirty="0">
                    <a:effectLst/>
                    <a:latin typeface="+mn-lt"/>
                    <a:ea typeface="Arial MT"/>
                    <a:cs typeface="Arial MT"/>
                  </a:rPr>
                  <a:t>Sn</a:t>
                </a:r>
                <a:r>
                  <a:rPr lang="en-US" sz="1600" b="1" baseline="30000" dirty="0">
                    <a:effectLst/>
                    <a:latin typeface="+mn-lt"/>
                    <a:ea typeface="Arial MT"/>
                    <a:cs typeface="Arial MT"/>
                  </a:rPr>
                  <a:t>2+</a:t>
                </a:r>
                <a:r>
                  <a:rPr lang="en-US" sz="1600" b="1" spc="25" dirty="0">
                    <a:effectLst/>
                    <a:latin typeface="+mn-lt"/>
                    <a:ea typeface="Arial MT"/>
                    <a:cs typeface="Arial MT"/>
                  </a:rPr>
                  <a:t> </a:t>
                </a:r>
                <a:r>
                  <a:rPr lang="en-US" sz="1600" b="1" dirty="0">
                    <a:effectLst/>
                    <a:latin typeface="+mn-lt"/>
                    <a:ea typeface="Arial MT"/>
                    <a:cs typeface="Arial MT"/>
                  </a:rPr>
                  <a:t>&gt;</a:t>
                </a:r>
                <a:r>
                  <a:rPr lang="en-US" sz="1600" b="1" spc="20" dirty="0">
                    <a:effectLst/>
                    <a:latin typeface="+mn-lt"/>
                    <a:ea typeface="Arial MT"/>
                    <a:cs typeface="Arial MT"/>
                  </a:rPr>
                  <a:t> </a:t>
                </a:r>
                <a:r>
                  <a:rPr lang="en-US" sz="1600" b="1" dirty="0">
                    <a:effectLst/>
                    <a:latin typeface="+mn-lt"/>
                    <a:ea typeface="Arial MT"/>
                    <a:cs typeface="Arial MT"/>
                  </a:rPr>
                  <a:t>Pb</a:t>
                </a:r>
                <a:r>
                  <a:rPr lang="en-US" sz="1600" b="1" baseline="30000" dirty="0">
                    <a:effectLst/>
                    <a:latin typeface="+mn-lt"/>
                    <a:ea typeface="Arial MT"/>
                    <a:cs typeface="Arial MT"/>
                  </a:rPr>
                  <a:t>2+</a:t>
                </a:r>
                <a:r>
                  <a:rPr lang="en-US" sz="1600" b="1" spc="25" dirty="0">
                    <a:effectLst/>
                    <a:latin typeface="+mn-lt"/>
                    <a:ea typeface="Arial MT"/>
                    <a:cs typeface="Arial MT"/>
                  </a:rPr>
                  <a:t> </a:t>
                </a:r>
                <a:r>
                  <a:rPr lang="en-US" sz="1600" b="1" dirty="0">
                    <a:effectLst/>
                    <a:latin typeface="+mn-lt"/>
                    <a:ea typeface="Arial MT"/>
                    <a:cs typeface="Arial MT"/>
                  </a:rPr>
                  <a:t>&gt;H</a:t>
                </a:r>
                <a:r>
                  <a:rPr lang="en-US" sz="1600" b="1" baseline="30000" dirty="0">
                    <a:effectLst/>
                    <a:latin typeface="+mn-lt"/>
                    <a:ea typeface="Arial MT"/>
                    <a:cs typeface="Arial MT"/>
                  </a:rPr>
                  <a:t>+</a:t>
                </a:r>
                <a:r>
                  <a:rPr lang="en-US" sz="1600" b="1" spc="30" dirty="0">
                    <a:effectLst/>
                    <a:latin typeface="+mn-lt"/>
                    <a:ea typeface="Arial MT"/>
                    <a:cs typeface="Arial MT"/>
                  </a:rPr>
                  <a:t> </a:t>
                </a:r>
                <a:r>
                  <a:rPr lang="en-US" sz="1600" b="1" dirty="0">
                    <a:effectLst/>
                    <a:latin typeface="+mn-lt"/>
                    <a:ea typeface="Arial MT"/>
                    <a:cs typeface="Arial MT"/>
                  </a:rPr>
                  <a:t>&gt;Cu</a:t>
                </a:r>
                <a:r>
                  <a:rPr lang="en-US" sz="1600" b="1" baseline="30000" dirty="0">
                    <a:effectLst/>
                    <a:latin typeface="+mn-lt"/>
                    <a:ea typeface="Arial MT"/>
                    <a:cs typeface="Arial MT"/>
                  </a:rPr>
                  <a:t>+</a:t>
                </a:r>
                <a:r>
                  <a:rPr lang="en-US" sz="1600" b="1" spc="25" dirty="0">
                    <a:effectLst/>
                    <a:latin typeface="+mn-lt"/>
                    <a:ea typeface="Arial MT"/>
                    <a:cs typeface="Arial MT"/>
                  </a:rPr>
                  <a:t> </a:t>
                </a:r>
                <a:r>
                  <a:rPr lang="en-US" sz="1600" b="1" dirty="0">
                    <a:effectLst/>
                    <a:latin typeface="+mn-lt"/>
                    <a:ea typeface="Arial MT"/>
                    <a:cs typeface="Arial MT"/>
                  </a:rPr>
                  <a:t>&gt;Hg</a:t>
                </a:r>
                <a:r>
                  <a:rPr lang="en-US" sz="1600" b="1" baseline="30000" dirty="0">
                    <a:effectLst/>
                    <a:latin typeface="+mn-lt"/>
                    <a:ea typeface="Arial MT"/>
                    <a:cs typeface="Arial MT"/>
                  </a:rPr>
                  <a:t>2+</a:t>
                </a:r>
                <a:r>
                  <a:rPr lang="en-US" sz="1600" b="1" spc="25" dirty="0">
                    <a:effectLst/>
                    <a:latin typeface="+mn-lt"/>
                    <a:ea typeface="Arial MT"/>
                    <a:cs typeface="Arial MT"/>
                  </a:rPr>
                  <a:t> </a:t>
                </a:r>
                <a:r>
                  <a:rPr lang="en-US" sz="1600" b="1" dirty="0">
                    <a:effectLst/>
                    <a:latin typeface="+mn-lt"/>
                    <a:ea typeface="Arial MT"/>
                    <a:cs typeface="Arial MT"/>
                  </a:rPr>
                  <a:t>&gt;Ag</a:t>
                </a:r>
                <a:r>
                  <a:rPr lang="en-US" sz="1600" b="1" baseline="30000" dirty="0">
                    <a:effectLst/>
                    <a:latin typeface="+mn-lt"/>
                    <a:ea typeface="Arial MT"/>
                    <a:cs typeface="Arial MT"/>
                  </a:rPr>
                  <a:t>+</a:t>
                </a:r>
                <a:r>
                  <a:rPr lang="en-US" sz="1600" b="1" spc="25" dirty="0">
                    <a:effectLst/>
                    <a:latin typeface="+mn-lt"/>
                    <a:ea typeface="Arial MT"/>
                    <a:cs typeface="Arial MT"/>
                  </a:rPr>
                  <a:t> </a:t>
                </a:r>
                <a:r>
                  <a:rPr lang="en-US" sz="1600" b="1" dirty="0">
                    <a:effectLst/>
                    <a:latin typeface="+mn-lt"/>
                    <a:ea typeface="Arial MT"/>
                    <a:cs typeface="Arial MT"/>
                  </a:rPr>
                  <a:t>&gt;</a:t>
                </a:r>
                <a:r>
                  <a:rPr lang="en-US" sz="1600" b="1" spc="-315" dirty="0">
                    <a:effectLst/>
                    <a:latin typeface="+mn-lt"/>
                    <a:ea typeface="Arial MT"/>
                    <a:cs typeface="Arial MT"/>
                  </a:rPr>
                  <a:t> </a:t>
                </a:r>
                <a:r>
                  <a:rPr lang="en-US" sz="1600" b="1" dirty="0">
                    <a:effectLst/>
                    <a:latin typeface="+mn-lt"/>
                    <a:ea typeface="Arial MT"/>
                    <a:cs typeface="Arial MT"/>
                  </a:rPr>
                  <a:t>Au</a:t>
                </a:r>
                <a:r>
                  <a:rPr lang="en-US" sz="1600" b="1" baseline="30000" dirty="0">
                    <a:effectLst/>
                    <a:latin typeface="+mn-lt"/>
                    <a:ea typeface="Arial MT"/>
                    <a:cs typeface="Arial MT"/>
                  </a:rPr>
                  <a:t>3+</a:t>
                </a:r>
                <a:r>
                  <a:rPr lang="en-US" sz="1600" b="1" spc="-5" dirty="0">
                    <a:effectLst/>
                    <a:latin typeface="+mn-lt"/>
                    <a:ea typeface="Arial MT"/>
                    <a:cs typeface="Arial MT"/>
                  </a:rPr>
                  <a:t> </a:t>
                </a:r>
                <a:r>
                  <a:rPr lang="en-US" sz="1600" b="1" dirty="0">
                    <a:effectLst/>
                    <a:latin typeface="+mn-lt"/>
                    <a:ea typeface="Arial MT"/>
                    <a:cs typeface="Arial MT"/>
                  </a:rPr>
                  <a:t>&gt;</a:t>
                </a:r>
                <a:r>
                  <a:rPr lang="en-US" sz="1600" b="1" spc="-10" dirty="0">
                    <a:effectLst/>
                    <a:latin typeface="+mn-lt"/>
                    <a:ea typeface="Arial MT"/>
                    <a:cs typeface="Arial MT"/>
                  </a:rPr>
                  <a:t> </a:t>
                </a:r>
                <a:r>
                  <a:rPr lang="en-US" sz="1600" b="1" dirty="0">
                    <a:effectLst/>
                    <a:latin typeface="+mn-lt"/>
                    <a:ea typeface="Arial MT"/>
                    <a:cs typeface="Arial MT"/>
                  </a:rPr>
                  <a:t>Pt</a:t>
                </a:r>
                <a:r>
                  <a:rPr lang="en-US" sz="1600" b="1" baseline="30000" dirty="0">
                    <a:effectLst/>
                    <a:latin typeface="+mn-lt"/>
                    <a:ea typeface="Arial MT"/>
                    <a:cs typeface="Arial MT"/>
                  </a:rPr>
                  <a:t>4+</a:t>
                </a:r>
                <a:endParaRPr lang="en-IN" sz="1600" b="1" dirty="0">
                  <a:effectLst/>
                  <a:latin typeface="+mn-lt"/>
                  <a:ea typeface="Arial MT"/>
                  <a:cs typeface="Arial MT"/>
                </a:endParaRPr>
              </a:p>
              <a:p>
                <a:pPr marL="869950" marR="425450" indent="-285750" algn="just">
                  <a:lnSpc>
                    <a:spcPct val="115000"/>
                  </a:lnSpc>
                  <a:spcBef>
                    <a:spcPts val="1220"/>
                  </a:spcBef>
                  <a:spcAft>
                    <a:spcPts val="0"/>
                  </a:spcAft>
                  <a:buFont typeface="Wingdings" panose="05000000000000000000" pitchFamily="2" charset="2"/>
                  <a:buChar char="Ø"/>
                </a:pPr>
                <a:r>
                  <a:rPr lang="en-IN" sz="1600" b="1" dirty="0">
                    <a:latin typeface="+mn-lt"/>
                  </a:rPr>
                  <a:t> </a:t>
                </a:r>
                <a:r>
                  <a:rPr lang="en-US" sz="1600" b="1" spc="0" dirty="0">
                    <a:effectLst/>
                    <a:latin typeface="+mn-lt"/>
                    <a:ea typeface="Arial MT"/>
                    <a:cs typeface="Arial MT"/>
                  </a:rPr>
                  <a:t>The order of discharge potential among various anions is: </a:t>
                </a:r>
                <a14:m>
                  <m:oMath xmlns:m="http://schemas.openxmlformats.org/officeDocument/2006/math">
                    <m:sSubSup>
                      <m:sSubSupPr>
                        <m:ctrlPr>
                          <a:rPr lang="en-IN" sz="1600" b="1" i="1" smtClean="0">
                            <a:latin typeface="Cambria Math" panose="02040503050406030204" pitchFamily="18" charset="0"/>
                          </a:rPr>
                        </m:ctrlPr>
                      </m:sSubSupPr>
                      <m:e>
                        <m:r>
                          <a:rPr lang="en-US" sz="1600" b="1" i="1" smtClean="0">
                            <a:latin typeface="Cambria Math" panose="02040503050406030204" pitchFamily="18" charset="0"/>
                          </a:rPr>
                          <m:t>𝑷𝑶</m:t>
                        </m:r>
                      </m:e>
                      <m:sub>
                        <m:r>
                          <a:rPr lang="en-US" sz="1600" b="1" i="1" smtClean="0">
                            <a:latin typeface="Cambria Math" panose="02040503050406030204" pitchFamily="18" charset="0"/>
                          </a:rPr>
                          <m:t>𝟒</m:t>
                        </m:r>
                      </m:sub>
                      <m:sup>
                        <m:r>
                          <a:rPr lang="en-US" sz="1600" b="1" i="1" smtClean="0">
                            <a:latin typeface="Cambria Math" panose="02040503050406030204" pitchFamily="18" charset="0"/>
                          </a:rPr>
                          <m:t>𝟑</m:t>
                        </m:r>
                        <m:r>
                          <a:rPr lang="en-US" sz="1600" b="1" i="1" smtClean="0">
                            <a:latin typeface="Cambria Math" panose="02040503050406030204" pitchFamily="18" charset="0"/>
                          </a:rPr>
                          <m:t>−</m:t>
                        </m:r>
                      </m:sup>
                    </m:sSubSup>
                    <m:sSubSup>
                      <m:sSubSupPr>
                        <m:ctrlPr>
                          <a:rPr lang="en-IN" sz="1600" b="1" i="1">
                            <a:latin typeface="Cambria Math" panose="02040503050406030204" pitchFamily="18" charset="0"/>
                          </a:rPr>
                        </m:ctrlPr>
                      </m:sSubSupPr>
                      <m:e>
                        <m:r>
                          <a:rPr lang="en-US" sz="1600" b="1" i="1" smtClean="0">
                            <a:latin typeface="Cambria Math" panose="02040503050406030204" pitchFamily="18" charset="0"/>
                          </a:rPr>
                          <m:t>&gt;</m:t>
                        </m:r>
                        <m:r>
                          <a:rPr lang="en-US" sz="1600" b="1" i="1" smtClean="0">
                            <a:latin typeface="Cambria Math" panose="02040503050406030204" pitchFamily="18" charset="0"/>
                          </a:rPr>
                          <m:t>𝑺𝑶</m:t>
                        </m:r>
                      </m:e>
                      <m:sub>
                        <m:r>
                          <a:rPr lang="en-US" sz="1600" b="1" i="1" smtClean="0">
                            <a:latin typeface="Cambria Math" panose="02040503050406030204" pitchFamily="18" charset="0"/>
                          </a:rPr>
                          <m:t>𝟒</m:t>
                        </m:r>
                      </m:sub>
                      <m:sup>
                        <m:r>
                          <a:rPr lang="en-US" sz="1600" b="1" i="1" smtClean="0">
                            <a:latin typeface="Cambria Math" panose="02040503050406030204" pitchFamily="18" charset="0"/>
                          </a:rPr>
                          <m:t>𝟐</m:t>
                        </m:r>
                        <m:r>
                          <a:rPr lang="en-US" sz="1600" b="1" i="1" smtClean="0">
                            <a:latin typeface="Cambria Math" panose="02040503050406030204" pitchFamily="18" charset="0"/>
                          </a:rPr>
                          <m:t>−</m:t>
                        </m:r>
                      </m:sup>
                    </m:sSubSup>
                  </m:oMath>
                </a14:m>
                <a:r>
                  <a:rPr lang="en-IN" sz="1600" b="1" dirty="0">
                    <a:latin typeface="+mn-lt"/>
                  </a:rPr>
                  <a:t> &gt;</a:t>
                </a:r>
                <a14:m>
                  <m:oMath xmlns:m="http://schemas.openxmlformats.org/officeDocument/2006/math">
                    <m:sSubSup>
                      <m:sSubSupPr>
                        <m:ctrlPr>
                          <a:rPr lang="en-IN" sz="1600" b="1" i="1">
                            <a:latin typeface="Cambria Math" panose="02040503050406030204" pitchFamily="18" charset="0"/>
                          </a:rPr>
                        </m:ctrlPr>
                      </m:sSubSupPr>
                      <m:e>
                        <m:r>
                          <a:rPr lang="en-US" sz="1600" b="1" i="1" smtClean="0">
                            <a:latin typeface="Cambria Math" panose="02040503050406030204" pitchFamily="18" charset="0"/>
                          </a:rPr>
                          <m:t>𝑵𝑶</m:t>
                        </m:r>
                      </m:e>
                      <m:sub>
                        <m:r>
                          <a:rPr lang="en-US" sz="1600" b="1" i="1" smtClean="0">
                            <a:latin typeface="Cambria Math" panose="02040503050406030204" pitchFamily="18" charset="0"/>
                          </a:rPr>
                          <m:t>𝟑</m:t>
                        </m:r>
                      </m:sub>
                      <m:sup>
                        <m:r>
                          <a:rPr lang="en-US" sz="1600" b="1" i="1" smtClean="0">
                            <a:latin typeface="Cambria Math" panose="02040503050406030204" pitchFamily="18" charset="0"/>
                          </a:rPr>
                          <m:t>−</m:t>
                        </m:r>
                      </m:sup>
                    </m:sSubSup>
                  </m:oMath>
                </a14:m>
                <a:r>
                  <a:rPr lang="en-IN" sz="1600" b="1" dirty="0">
                    <a:latin typeface="+mn-lt"/>
                  </a:rPr>
                  <a:t>  &gt;</a:t>
                </a:r>
                <a14:m>
                  <m:oMath xmlns:m="http://schemas.openxmlformats.org/officeDocument/2006/math">
                    <m:sSup>
                      <m:sSupPr>
                        <m:ctrlPr>
                          <a:rPr lang="en-IN" sz="1600" b="1" i="1" dirty="0" smtClean="0">
                            <a:latin typeface="Cambria Math" panose="02040503050406030204" pitchFamily="18" charset="0"/>
                          </a:rPr>
                        </m:ctrlPr>
                      </m:sSupPr>
                      <m:e>
                        <m:r>
                          <a:rPr lang="en-US" sz="1600" b="1" i="1" dirty="0" smtClean="0">
                            <a:latin typeface="Cambria Math" panose="02040503050406030204" pitchFamily="18" charset="0"/>
                          </a:rPr>
                          <m:t>𝑶𝑯</m:t>
                        </m:r>
                      </m:e>
                      <m:sup>
                        <m:r>
                          <a:rPr lang="en-US" sz="1600" b="1" i="1" dirty="0" smtClean="0">
                            <a:latin typeface="Cambria Math" panose="02040503050406030204" pitchFamily="18" charset="0"/>
                          </a:rPr>
                          <m:t>−</m:t>
                        </m:r>
                      </m:sup>
                    </m:sSup>
                  </m:oMath>
                </a14:m>
                <a:r>
                  <a:rPr lang="en-IN" sz="1600" b="1" dirty="0">
                    <a:latin typeface="+mn-lt"/>
                  </a:rPr>
                  <a:t>&gt; </a:t>
                </a:r>
                <a14:m>
                  <m:oMath xmlns:m="http://schemas.openxmlformats.org/officeDocument/2006/math">
                    <m:sSup>
                      <m:sSupPr>
                        <m:ctrlPr>
                          <a:rPr lang="en-IN" sz="1600" b="1" i="1" dirty="0" smtClean="0">
                            <a:latin typeface="Cambria Math" panose="02040503050406030204" pitchFamily="18" charset="0"/>
                          </a:rPr>
                        </m:ctrlPr>
                      </m:sSupPr>
                      <m:e>
                        <m:r>
                          <a:rPr lang="en-US" sz="1600" b="1" i="1" dirty="0" smtClean="0">
                            <a:latin typeface="Cambria Math" panose="02040503050406030204" pitchFamily="18" charset="0"/>
                          </a:rPr>
                          <m:t>𝑪𝒍</m:t>
                        </m:r>
                      </m:e>
                      <m:sup>
                        <m:r>
                          <a:rPr lang="en-US" sz="1600" b="1" i="1" dirty="0" smtClean="0">
                            <a:latin typeface="Cambria Math" panose="02040503050406030204" pitchFamily="18" charset="0"/>
                          </a:rPr>
                          <m:t>−</m:t>
                        </m:r>
                      </m:sup>
                    </m:sSup>
                  </m:oMath>
                </a14:m>
                <a:r>
                  <a:rPr lang="en-IN" sz="1600" b="1" dirty="0"/>
                  <a:t> &gt;</a:t>
                </a:r>
                <a14:m>
                  <m:oMath xmlns:m="http://schemas.openxmlformats.org/officeDocument/2006/math">
                    <m:sSup>
                      <m:sSupPr>
                        <m:ctrlPr>
                          <a:rPr lang="en-IN" sz="1600" b="1" i="1" dirty="0">
                            <a:latin typeface="Cambria Math" panose="02040503050406030204" pitchFamily="18" charset="0"/>
                          </a:rPr>
                        </m:ctrlPr>
                      </m:sSupPr>
                      <m:e>
                        <m:r>
                          <a:rPr lang="en-US" sz="1600" b="1" i="1" dirty="0" smtClean="0">
                            <a:latin typeface="Cambria Math" panose="02040503050406030204" pitchFamily="18" charset="0"/>
                          </a:rPr>
                          <m:t>𝑩𝒓</m:t>
                        </m:r>
                      </m:e>
                      <m:sup>
                        <m:r>
                          <a:rPr lang="en-US" sz="1600" b="1" i="1" dirty="0" smtClean="0">
                            <a:latin typeface="Cambria Math" panose="02040503050406030204" pitchFamily="18" charset="0"/>
                          </a:rPr>
                          <m:t>−</m:t>
                        </m:r>
                      </m:sup>
                    </m:sSup>
                  </m:oMath>
                </a14:m>
                <a:r>
                  <a:rPr lang="en-IN" sz="1600" b="1" dirty="0"/>
                  <a:t>&gt; </a:t>
                </a:r>
                <a14:m>
                  <m:oMath xmlns:m="http://schemas.openxmlformats.org/officeDocument/2006/math">
                    <m:sSup>
                      <m:sSupPr>
                        <m:ctrlPr>
                          <a:rPr lang="en-IN" sz="1600" b="1" i="1" dirty="0">
                            <a:latin typeface="Cambria Math" panose="02040503050406030204" pitchFamily="18" charset="0"/>
                          </a:rPr>
                        </m:ctrlPr>
                      </m:sSupPr>
                      <m:e>
                        <m:r>
                          <a:rPr lang="en-US" sz="1600" b="1" i="1" dirty="0" smtClean="0">
                            <a:latin typeface="Cambria Math" panose="02040503050406030204" pitchFamily="18" charset="0"/>
                          </a:rPr>
                          <m:t>𝑰</m:t>
                        </m:r>
                      </m:e>
                      <m:sup>
                        <m:r>
                          <a:rPr lang="en-US" sz="1600" b="1" i="1" dirty="0" smtClean="0">
                            <a:latin typeface="Cambria Math" panose="02040503050406030204" pitchFamily="18" charset="0"/>
                          </a:rPr>
                          <m:t>−</m:t>
                        </m:r>
                      </m:sup>
                    </m:sSup>
                  </m:oMath>
                </a14:m>
                <a:r>
                  <a:rPr lang="en-IN" sz="1600" b="1" dirty="0"/>
                  <a:t> .</a:t>
                </a:r>
                <a:endParaRPr lang="en-IN" sz="1600" b="1" dirty="0">
                  <a:latin typeface="+mn-lt"/>
                </a:endParaRPr>
              </a:p>
            </p:txBody>
          </p:sp>
        </mc:Choice>
        <mc:Fallback xmlns="">
          <p:sp>
            <p:nvSpPr>
              <p:cNvPr id="5" name="TextBox 4">
                <a:extLst>
                  <a:ext uri="{FF2B5EF4-FFF2-40B4-BE49-F238E27FC236}">
                    <a16:creationId xmlns:a16="http://schemas.microsoft.com/office/drawing/2014/main" id="{8014B2FC-01CB-4A60-9C15-9C348240F42B}"/>
                  </a:ext>
                </a:extLst>
              </p:cNvPr>
              <p:cNvSpPr txBox="1">
                <a:spLocks noRot="1" noChangeAspect="1" noMove="1" noResize="1" noEditPoints="1" noAdjustHandles="1" noChangeArrowheads="1" noChangeShapeType="1" noTextEdit="1"/>
              </p:cNvSpPr>
              <p:nvPr/>
            </p:nvSpPr>
            <p:spPr>
              <a:xfrm>
                <a:off x="131736" y="519193"/>
                <a:ext cx="8779789" cy="3970895"/>
              </a:xfrm>
              <a:prstGeom prst="rect">
                <a:avLst/>
              </a:prstGeom>
              <a:blipFill>
                <a:blip r:embed="rId3"/>
                <a:stretch>
                  <a:fillRect t="-767" b="-1074"/>
                </a:stretch>
              </a:blipFill>
            </p:spPr>
            <p:txBody>
              <a:bodyPr/>
              <a:lstStyle/>
              <a:p>
                <a:r>
                  <a:rPr lang="en-IN">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oogle Shape;76;p16">
            <a:extLst>
              <a:ext uri="{FF2B5EF4-FFF2-40B4-BE49-F238E27FC236}">
                <a16:creationId xmlns:a16="http://schemas.microsoft.com/office/drawing/2014/main" id="{57C5F985-3235-4CF9-9718-B0D9913237C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E1F4FB2-0431-473A-A83F-7CC0A99B71B1}"/>
              </a:ext>
            </a:extLst>
          </p:cNvPr>
          <p:cNvSpPr txBox="1"/>
          <p:nvPr/>
        </p:nvSpPr>
        <p:spPr>
          <a:xfrm>
            <a:off x="974650" y="613727"/>
            <a:ext cx="7134448" cy="1600438"/>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IN" dirty="0"/>
          </a:p>
        </p:txBody>
      </p:sp>
      <p:sp>
        <p:nvSpPr>
          <p:cNvPr id="6" name="TextBox 5">
            <a:extLst>
              <a:ext uri="{FF2B5EF4-FFF2-40B4-BE49-F238E27FC236}">
                <a16:creationId xmlns:a16="http://schemas.microsoft.com/office/drawing/2014/main" id="{4F8C764D-F019-46CF-AEBC-AB0ABE8F0B64}"/>
              </a:ext>
            </a:extLst>
          </p:cNvPr>
          <p:cNvSpPr txBox="1"/>
          <p:nvPr/>
        </p:nvSpPr>
        <p:spPr>
          <a:xfrm>
            <a:off x="560942" y="267023"/>
            <a:ext cx="8022116" cy="6728445"/>
          </a:xfrm>
          <a:prstGeom prst="rect">
            <a:avLst/>
          </a:prstGeom>
          <a:noFill/>
        </p:spPr>
        <p:txBody>
          <a:bodyPr wrap="square">
            <a:spAutoFit/>
          </a:bodyPr>
          <a:lstStyle/>
          <a:p>
            <a:pPr marL="342900" marR="422275" lvl="0" indent="-342900" algn="just">
              <a:lnSpc>
                <a:spcPct val="115000"/>
              </a:lnSpc>
              <a:spcAft>
                <a:spcPts val="0"/>
              </a:spcAft>
              <a:buSzPts val="1200"/>
              <a:buFont typeface="Wingdings" panose="05000000000000000000" pitchFamily="2" charset="2"/>
              <a:buChar char="Ø"/>
              <a:tabLst>
                <a:tab pos="1042035" algn="l"/>
              </a:tabLst>
            </a:pPr>
            <a:r>
              <a:rPr lang="en-US" b="1" u="sng" spc="0" dirty="0">
                <a:effectLst/>
                <a:latin typeface="+mn-lt"/>
                <a:ea typeface="Arial MT"/>
                <a:cs typeface="Arial MT"/>
              </a:rPr>
              <a:t>Higher the value of reduction potential more is its power to get deposited at</a:t>
            </a:r>
            <a:r>
              <a:rPr lang="en-US" b="1" u="sng" spc="5" dirty="0">
                <a:effectLst/>
                <a:latin typeface="+mn-lt"/>
                <a:ea typeface="Arial MT"/>
                <a:cs typeface="Arial MT"/>
              </a:rPr>
              <a:t> </a:t>
            </a:r>
            <a:r>
              <a:rPr lang="en-US" b="1" u="sng" spc="0" dirty="0">
                <a:effectLst/>
                <a:latin typeface="+mn-lt"/>
                <a:ea typeface="Arial MT"/>
                <a:cs typeface="Arial MT"/>
              </a:rPr>
              <a:t>cathode and Higher the value of oxidation potential more is its power to get discharged</a:t>
            </a:r>
            <a:r>
              <a:rPr lang="en-US" b="1" u="sng" spc="5" dirty="0">
                <a:effectLst/>
                <a:latin typeface="+mn-lt"/>
                <a:ea typeface="Arial MT"/>
                <a:cs typeface="Arial MT"/>
              </a:rPr>
              <a:t> </a:t>
            </a:r>
            <a:r>
              <a:rPr lang="en-US" b="1" u="sng" spc="0" dirty="0">
                <a:effectLst/>
                <a:latin typeface="+mn-lt"/>
                <a:ea typeface="Arial MT"/>
                <a:cs typeface="Arial MT"/>
              </a:rPr>
              <a:t>at</a:t>
            </a:r>
            <a:r>
              <a:rPr lang="en-US" b="1" u="sng" spc="-20" dirty="0">
                <a:effectLst/>
                <a:latin typeface="+mn-lt"/>
                <a:ea typeface="Arial MT"/>
                <a:cs typeface="Arial MT"/>
              </a:rPr>
              <a:t> </a:t>
            </a:r>
            <a:r>
              <a:rPr lang="en-US" b="1" u="sng" spc="0" dirty="0">
                <a:effectLst/>
                <a:latin typeface="+mn-lt"/>
                <a:ea typeface="Arial MT"/>
                <a:cs typeface="Arial MT"/>
              </a:rPr>
              <a:t>anode.</a:t>
            </a:r>
            <a:endParaRPr lang="en-US" b="1" u="sng" dirty="0">
              <a:latin typeface="+mn-l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r>
              <a:rPr lang="en-US" sz="1600" dirty="0">
                <a:latin typeface="+mn-lt"/>
              </a:rPr>
              <a:t>During electrolysis of aqueous NaCl following reactions can occur at electrodes:</a:t>
            </a: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spc="0" dirty="0">
              <a:effectLst/>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dirty="0">
              <a:latin typeface="Arial MT"/>
              <a:ea typeface="Arial MT"/>
              <a:cs typeface="Arial MT"/>
            </a:endParaRPr>
          </a:p>
          <a:p>
            <a:pPr marR="422275" lvl="0" algn="just">
              <a:lnSpc>
                <a:spcPct val="115000"/>
              </a:lnSpc>
              <a:spcAft>
                <a:spcPts val="0"/>
              </a:spcAft>
              <a:buSzPts val="1200"/>
              <a:tabLst>
                <a:tab pos="1042035" algn="l"/>
              </a:tabLst>
            </a:pPr>
            <a:endParaRPr lang="en-US" sz="1200" dirty="0">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r>
              <a:rPr lang="en-US" sz="1200" spc="0" dirty="0">
                <a:effectLst/>
                <a:latin typeface="Arial MT"/>
                <a:ea typeface="Arial MT"/>
                <a:cs typeface="Arial MT"/>
              </a:rPr>
              <a:t> </a:t>
            </a:r>
            <a:r>
              <a:rPr lang="en-US" sz="1600" dirty="0">
                <a:effectLst/>
                <a:latin typeface="+mn-lt"/>
                <a:ea typeface="Arial MT"/>
                <a:cs typeface="Arial MT"/>
              </a:rPr>
              <a:t>The</a:t>
            </a:r>
            <a:r>
              <a:rPr lang="en-US" sz="1600" spc="-10" dirty="0">
                <a:effectLst/>
                <a:latin typeface="+mn-lt"/>
                <a:ea typeface="Arial MT"/>
                <a:cs typeface="Arial MT"/>
              </a:rPr>
              <a:t> </a:t>
            </a:r>
            <a:r>
              <a:rPr lang="en-US" sz="1600" dirty="0">
                <a:effectLst/>
                <a:latin typeface="+mn-lt"/>
                <a:ea typeface="Arial MT"/>
                <a:cs typeface="Arial MT"/>
              </a:rPr>
              <a:t>reaction</a:t>
            </a:r>
            <a:r>
              <a:rPr lang="en-US" sz="1600" spc="-5" dirty="0">
                <a:effectLst/>
                <a:latin typeface="+mn-lt"/>
                <a:ea typeface="Arial MT"/>
                <a:cs typeface="Arial MT"/>
              </a:rPr>
              <a:t> </a:t>
            </a:r>
            <a:r>
              <a:rPr lang="en-US" sz="1600" dirty="0">
                <a:effectLst/>
                <a:latin typeface="+mn-lt"/>
                <a:ea typeface="Arial MT"/>
                <a:cs typeface="Arial MT"/>
              </a:rPr>
              <a:t>with</a:t>
            </a:r>
            <a:r>
              <a:rPr lang="en-US" sz="1600" spc="-10" dirty="0">
                <a:effectLst/>
                <a:latin typeface="+mn-lt"/>
                <a:ea typeface="Arial MT"/>
                <a:cs typeface="Arial MT"/>
              </a:rPr>
              <a:t> </a:t>
            </a:r>
            <a:r>
              <a:rPr lang="en-US" sz="1600" dirty="0">
                <a:effectLst/>
                <a:latin typeface="+mn-lt"/>
                <a:ea typeface="Arial MT"/>
                <a:cs typeface="Arial MT"/>
              </a:rPr>
              <a:t>higher</a:t>
            </a:r>
            <a:r>
              <a:rPr lang="en-US" sz="1600" spc="-10" dirty="0">
                <a:effectLst/>
                <a:latin typeface="+mn-lt"/>
                <a:ea typeface="Arial MT"/>
                <a:cs typeface="Arial MT"/>
              </a:rPr>
              <a:t> </a:t>
            </a:r>
            <a:r>
              <a:rPr lang="en-US" sz="1600" dirty="0" err="1">
                <a:effectLst/>
                <a:latin typeface="+mn-lt"/>
                <a:ea typeface="Arial MT"/>
                <a:cs typeface="Arial MT"/>
              </a:rPr>
              <a:t>E</a:t>
            </a:r>
            <a:r>
              <a:rPr lang="en-US" sz="1600" baseline="30000" dirty="0" err="1">
                <a:effectLst/>
                <a:latin typeface="+mn-lt"/>
                <a:ea typeface="Arial MT"/>
                <a:cs typeface="Arial MT"/>
              </a:rPr>
              <a:t>o</a:t>
            </a:r>
            <a:r>
              <a:rPr lang="en-US" sz="1600" spc="-5" dirty="0">
                <a:effectLst/>
                <a:latin typeface="+mn-lt"/>
                <a:ea typeface="Arial MT"/>
                <a:cs typeface="Arial MT"/>
              </a:rPr>
              <a:t> </a:t>
            </a:r>
            <a:r>
              <a:rPr lang="en-US" sz="1600" dirty="0">
                <a:effectLst/>
                <a:latin typeface="+mn-lt"/>
                <a:ea typeface="Arial MT"/>
                <a:cs typeface="Arial MT"/>
              </a:rPr>
              <a:t>value</a:t>
            </a:r>
            <a:r>
              <a:rPr lang="en-US" sz="1600" spc="-10" dirty="0">
                <a:effectLst/>
                <a:latin typeface="+mn-lt"/>
                <a:ea typeface="Arial MT"/>
                <a:cs typeface="Arial MT"/>
              </a:rPr>
              <a:t> </a:t>
            </a:r>
            <a:r>
              <a:rPr lang="en-US" sz="1600" dirty="0">
                <a:effectLst/>
                <a:latin typeface="+mn-lt"/>
                <a:ea typeface="Arial MT"/>
                <a:cs typeface="Arial MT"/>
              </a:rPr>
              <a:t>is</a:t>
            </a:r>
            <a:r>
              <a:rPr lang="en-US" sz="1600" spc="-5" dirty="0">
                <a:effectLst/>
                <a:latin typeface="+mn-lt"/>
                <a:ea typeface="Arial MT"/>
                <a:cs typeface="Arial MT"/>
              </a:rPr>
              <a:t> </a:t>
            </a:r>
            <a:r>
              <a:rPr lang="en-US" sz="1600" dirty="0">
                <a:effectLst/>
                <a:latin typeface="+mn-lt"/>
                <a:ea typeface="Arial MT"/>
                <a:cs typeface="Arial MT"/>
              </a:rPr>
              <a:t>preferred</a:t>
            </a:r>
            <a:r>
              <a:rPr lang="en-US" sz="1600" spc="5" dirty="0">
                <a:effectLst/>
                <a:latin typeface="+mn-lt"/>
                <a:ea typeface="Arial MT"/>
                <a:cs typeface="Arial MT"/>
              </a:rPr>
              <a:t> </a:t>
            </a:r>
            <a:r>
              <a:rPr lang="en-US" sz="1600" dirty="0">
                <a:effectLst/>
                <a:latin typeface="+mn-lt"/>
                <a:ea typeface="Arial MT"/>
                <a:cs typeface="Arial MT"/>
              </a:rPr>
              <a:t>and</a:t>
            </a:r>
            <a:r>
              <a:rPr lang="en-US" sz="1600" spc="-10" dirty="0">
                <a:effectLst/>
                <a:latin typeface="+mn-lt"/>
                <a:ea typeface="Arial MT"/>
                <a:cs typeface="Arial MT"/>
              </a:rPr>
              <a:t> </a:t>
            </a:r>
            <a:r>
              <a:rPr lang="en-US" sz="1600" dirty="0">
                <a:effectLst/>
                <a:latin typeface="+mn-lt"/>
                <a:ea typeface="Arial MT"/>
                <a:cs typeface="Arial MT"/>
              </a:rPr>
              <a:t>hence</a:t>
            </a:r>
            <a:r>
              <a:rPr lang="en-US" sz="1600" spc="-5" dirty="0">
                <a:effectLst/>
                <a:latin typeface="+mn-lt"/>
                <a:ea typeface="Arial MT"/>
                <a:cs typeface="Arial MT"/>
              </a:rPr>
              <a:t> </a:t>
            </a:r>
            <a:r>
              <a:rPr lang="en-US" sz="1600" dirty="0">
                <a:effectLst/>
                <a:latin typeface="+mn-lt"/>
                <a:ea typeface="Arial MT"/>
                <a:cs typeface="Arial MT"/>
              </a:rPr>
              <a:t>H</a:t>
            </a:r>
            <a:r>
              <a:rPr lang="en-US" sz="1600" baseline="-25000" dirty="0">
                <a:effectLst/>
                <a:latin typeface="+mn-lt"/>
                <a:ea typeface="Arial MT"/>
                <a:cs typeface="Arial MT"/>
              </a:rPr>
              <a:t>2</a:t>
            </a:r>
            <a:r>
              <a:rPr lang="en-US" sz="1600" spc="105" dirty="0">
                <a:effectLst/>
                <a:latin typeface="+mn-lt"/>
                <a:ea typeface="Arial MT"/>
                <a:cs typeface="Arial MT"/>
              </a:rPr>
              <a:t> </a:t>
            </a:r>
            <a:r>
              <a:rPr lang="en-US" sz="1600" dirty="0">
                <a:effectLst/>
                <a:latin typeface="+mn-lt"/>
                <a:ea typeface="Arial MT"/>
                <a:cs typeface="Arial MT"/>
              </a:rPr>
              <a:t>is</a:t>
            </a:r>
            <a:r>
              <a:rPr lang="en-US" sz="1600" spc="-15" dirty="0">
                <a:effectLst/>
                <a:latin typeface="+mn-lt"/>
                <a:ea typeface="Arial MT"/>
                <a:cs typeface="Arial MT"/>
              </a:rPr>
              <a:t> </a:t>
            </a:r>
            <a:r>
              <a:rPr lang="en-US" sz="1600" dirty="0">
                <a:effectLst/>
                <a:latin typeface="+mn-lt"/>
                <a:ea typeface="Arial MT"/>
                <a:cs typeface="Arial MT"/>
              </a:rPr>
              <a:t>obtained</a:t>
            </a:r>
            <a:r>
              <a:rPr lang="en-US" sz="1600" spc="-5" dirty="0">
                <a:effectLst/>
                <a:latin typeface="+mn-lt"/>
                <a:ea typeface="Arial MT"/>
                <a:cs typeface="Arial MT"/>
              </a:rPr>
              <a:t> </a:t>
            </a:r>
            <a:r>
              <a:rPr lang="en-US" sz="1600" dirty="0">
                <a:effectLst/>
                <a:latin typeface="+mn-lt"/>
                <a:ea typeface="Arial MT"/>
                <a:cs typeface="Arial MT"/>
              </a:rPr>
              <a:t>at</a:t>
            </a:r>
            <a:r>
              <a:rPr lang="en-US" sz="1600" spc="-25" dirty="0">
                <a:effectLst/>
                <a:latin typeface="+mn-lt"/>
                <a:ea typeface="Arial MT"/>
                <a:cs typeface="Arial MT"/>
              </a:rPr>
              <a:t> </a:t>
            </a:r>
            <a:r>
              <a:rPr lang="en-US" sz="1600" dirty="0">
                <a:effectLst/>
                <a:latin typeface="+mn-lt"/>
                <a:ea typeface="Arial MT"/>
                <a:cs typeface="Arial MT"/>
              </a:rPr>
              <a:t>cathode.</a:t>
            </a:r>
          </a:p>
          <a:p>
            <a:pPr marL="342900" marR="422275" lvl="0" indent="-342900" algn="just">
              <a:lnSpc>
                <a:spcPct val="115000"/>
              </a:lnSpc>
              <a:spcAft>
                <a:spcPts val="0"/>
              </a:spcAft>
              <a:buSzPts val="1200"/>
              <a:buFont typeface="Wingdings" panose="05000000000000000000" pitchFamily="2" charset="2"/>
              <a:buChar char="Ø"/>
              <a:tabLst>
                <a:tab pos="1042035" algn="l"/>
              </a:tabLst>
            </a:pPr>
            <a:r>
              <a:rPr lang="en-US" sz="1600" spc="0" dirty="0">
                <a:latin typeface="+mn-lt"/>
                <a:ea typeface="Arial MT"/>
                <a:cs typeface="Arial MT"/>
              </a:rPr>
              <a:t> The following Reactions can occur at Anode during electrolysis of NaCl</a:t>
            </a:r>
            <a:endParaRPr lang="en-US" sz="1600" spc="0" dirty="0">
              <a:effectLst/>
              <a:latin typeface="+mn-lt"/>
              <a:ea typeface="Arial MT"/>
              <a:cs typeface="Arial MT"/>
            </a:endParaRPr>
          </a:p>
          <a:p>
            <a:pPr marR="422275" lvl="0" algn="just">
              <a:lnSpc>
                <a:spcPct val="115000"/>
              </a:lnSpc>
              <a:spcAft>
                <a:spcPts val="0"/>
              </a:spcAft>
              <a:buSzPts val="1200"/>
              <a:tabLst>
                <a:tab pos="1042035" algn="l"/>
              </a:tabLst>
            </a:pPr>
            <a:endParaRPr lang="en-US" sz="1200" dirty="0">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spc="0" dirty="0">
              <a:effectLst/>
              <a:latin typeface="Arial MT"/>
              <a:ea typeface="Arial MT"/>
              <a:cs typeface="Arial MT"/>
            </a:endParaRPr>
          </a:p>
          <a:p>
            <a:pPr marR="422275" lvl="0" algn="just">
              <a:lnSpc>
                <a:spcPct val="115000"/>
              </a:lnSpc>
              <a:spcAft>
                <a:spcPts val="0"/>
              </a:spcAft>
              <a:buSzPts val="1200"/>
              <a:tabLst>
                <a:tab pos="1042035" algn="l"/>
              </a:tabLst>
            </a:pPr>
            <a:endParaRPr lang="en-US" sz="1200" dirty="0">
              <a:latin typeface="Arial MT"/>
              <a:ea typeface="Arial MT"/>
              <a:cs typeface="Arial MT"/>
            </a:endParaRPr>
          </a:p>
          <a:p>
            <a:pPr marL="342900" marR="422275" indent="-342900" algn="just">
              <a:lnSpc>
                <a:spcPct val="115000"/>
              </a:lnSpc>
              <a:spcAft>
                <a:spcPts val="0"/>
              </a:spcAft>
              <a:buSzPts val="1200"/>
              <a:buFont typeface="Wingdings" panose="05000000000000000000" pitchFamily="2" charset="2"/>
              <a:buChar char="Ø"/>
              <a:tabLst>
                <a:tab pos="1042035" algn="l"/>
              </a:tabLst>
            </a:pPr>
            <a:r>
              <a:rPr lang="en-US" sz="1200" dirty="0">
                <a:latin typeface="Arial MT"/>
                <a:ea typeface="Arial MT"/>
                <a:cs typeface="Arial MT"/>
              </a:rPr>
              <a:t> </a:t>
            </a:r>
            <a:r>
              <a:rPr lang="en-US" sz="1600" dirty="0">
                <a:effectLst/>
                <a:latin typeface="+mn-lt"/>
                <a:ea typeface="Arial MT"/>
                <a:cs typeface="Arial MT"/>
              </a:rPr>
              <a:t>As </a:t>
            </a:r>
            <a:r>
              <a:rPr lang="en-US" sz="1600" dirty="0" err="1">
                <a:effectLst/>
                <a:latin typeface="+mn-lt"/>
                <a:ea typeface="Arial MT"/>
                <a:cs typeface="Arial MT"/>
              </a:rPr>
              <a:t>E</a:t>
            </a:r>
            <a:r>
              <a:rPr lang="en-US" sz="1600" baseline="30000" dirty="0" err="1">
                <a:latin typeface="+mn-lt"/>
                <a:ea typeface="Arial MT"/>
                <a:cs typeface="Arial MT"/>
              </a:rPr>
              <a:t>o</a:t>
            </a:r>
            <a:r>
              <a:rPr lang="en-US" sz="1600" dirty="0">
                <a:effectLst/>
                <a:latin typeface="+mn-lt"/>
                <a:ea typeface="Arial MT"/>
                <a:cs typeface="Arial MT"/>
              </a:rPr>
              <a:t> value of H</a:t>
            </a:r>
            <a:r>
              <a:rPr lang="en-US" sz="1600" baseline="-25000" dirty="0">
                <a:effectLst/>
                <a:latin typeface="+mn-lt"/>
                <a:ea typeface="Arial MT"/>
                <a:cs typeface="Arial MT"/>
              </a:rPr>
              <a:t>2</a:t>
            </a:r>
            <a:r>
              <a:rPr lang="en-US" sz="1600" dirty="0">
                <a:effectLst/>
                <a:latin typeface="+mn-lt"/>
                <a:ea typeface="Arial MT"/>
                <a:cs typeface="Arial MT"/>
              </a:rPr>
              <a:t>O is lower so it should be oxidized at anode. But instead of H</a:t>
            </a:r>
            <a:r>
              <a:rPr lang="en-US" sz="1600" baseline="-25000" dirty="0">
                <a:effectLst/>
                <a:latin typeface="+mn-lt"/>
                <a:ea typeface="Arial MT"/>
                <a:cs typeface="Arial MT"/>
              </a:rPr>
              <a:t>2</a:t>
            </a:r>
            <a:r>
              <a:rPr lang="en-US" sz="1600" dirty="0">
                <a:effectLst/>
                <a:latin typeface="+mn-lt"/>
                <a:ea typeface="Arial MT"/>
                <a:cs typeface="Arial MT"/>
              </a:rPr>
              <a:t>O , the Cl</a:t>
            </a:r>
            <a:r>
              <a:rPr lang="en-US" sz="1600" baseline="30000" dirty="0">
                <a:effectLst/>
                <a:latin typeface="+mn-lt"/>
                <a:ea typeface="Arial MT"/>
                <a:cs typeface="Arial MT"/>
              </a:rPr>
              <a:t>-</a:t>
            </a:r>
            <a:r>
              <a:rPr lang="en-US" sz="1600" dirty="0">
                <a:effectLst/>
                <a:latin typeface="+mn-lt"/>
                <a:ea typeface="Arial MT"/>
                <a:cs typeface="Arial MT"/>
              </a:rPr>
              <a:t> ion</a:t>
            </a:r>
            <a:r>
              <a:rPr lang="en-US" sz="1600" spc="5" dirty="0">
                <a:effectLst/>
                <a:latin typeface="+mn-lt"/>
                <a:ea typeface="Arial MT"/>
                <a:cs typeface="Arial MT"/>
              </a:rPr>
              <a:t> </a:t>
            </a:r>
            <a:r>
              <a:rPr lang="en-US" sz="1600" dirty="0">
                <a:effectLst/>
                <a:latin typeface="+mn-lt"/>
                <a:ea typeface="Arial MT"/>
                <a:cs typeface="Arial MT"/>
              </a:rPr>
              <a:t>is</a:t>
            </a:r>
            <a:r>
              <a:rPr lang="en-US" sz="1600" spc="-15" dirty="0">
                <a:effectLst/>
                <a:latin typeface="+mn-lt"/>
                <a:ea typeface="Arial MT"/>
                <a:cs typeface="Arial MT"/>
              </a:rPr>
              <a:t> </a:t>
            </a:r>
            <a:r>
              <a:rPr lang="en-US" sz="1600" dirty="0">
                <a:effectLst/>
                <a:latin typeface="+mn-lt"/>
                <a:ea typeface="Arial MT"/>
                <a:cs typeface="Arial MT"/>
              </a:rPr>
              <a:t>oxidized</a:t>
            </a:r>
            <a:r>
              <a:rPr lang="en-US" sz="1600" spc="-5" dirty="0">
                <a:effectLst/>
                <a:latin typeface="+mn-lt"/>
                <a:ea typeface="Arial MT"/>
                <a:cs typeface="Arial MT"/>
              </a:rPr>
              <a:t> </a:t>
            </a:r>
            <a:r>
              <a:rPr lang="en-US" sz="1600" dirty="0">
                <a:effectLst/>
                <a:latin typeface="+mn-lt"/>
                <a:ea typeface="Arial MT"/>
                <a:cs typeface="Arial MT"/>
              </a:rPr>
              <a:t>at</a:t>
            </a:r>
            <a:r>
              <a:rPr lang="en-US" sz="1600" spc="-20" dirty="0">
                <a:effectLst/>
                <a:latin typeface="+mn-lt"/>
                <a:ea typeface="Arial MT"/>
                <a:cs typeface="Arial MT"/>
              </a:rPr>
              <a:t> </a:t>
            </a:r>
            <a:r>
              <a:rPr lang="en-US" sz="1600" dirty="0">
                <a:effectLst/>
                <a:latin typeface="+mn-lt"/>
                <a:ea typeface="Arial MT"/>
                <a:cs typeface="Arial MT"/>
              </a:rPr>
              <a:t>anode</a:t>
            </a:r>
            <a:r>
              <a:rPr lang="en-US" sz="1600" spc="-5" dirty="0">
                <a:effectLst/>
                <a:latin typeface="+mn-lt"/>
                <a:ea typeface="Arial MT"/>
                <a:cs typeface="Arial MT"/>
              </a:rPr>
              <a:t> </a:t>
            </a:r>
            <a:r>
              <a:rPr lang="en-US" sz="1600" dirty="0">
                <a:effectLst/>
                <a:latin typeface="+mn-lt"/>
                <a:ea typeface="Arial MT"/>
                <a:cs typeface="Arial MT"/>
              </a:rPr>
              <a:t>due</a:t>
            </a:r>
            <a:r>
              <a:rPr lang="en-US" sz="1600" spc="-5" dirty="0">
                <a:effectLst/>
                <a:latin typeface="+mn-lt"/>
                <a:ea typeface="Arial MT"/>
                <a:cs typeface="Arial MT"/>
              </a:rPr>
              <a:t> </a:t>
            </a:r>
            <a:r>
              <a:rPr lang="en-US" sz="1600" dirty="0">
                <a:effectLst/>
                <a:latin typeface="+mn-lt"/>
                <a:ea typeface="Arial MT"/>
                <a:cs typeface="Arial MT"/>
              </a:rPr>
              <a:t>to</a:t>
            </a:r>
            <a:r>
              <a:rPr lang="en-US" sz="1600" spc="15" dirty="0">
                <a:effectLst/>
                <a:latin typeface="+mn-lt"/>
                <a:ea typeface="Arial MT"/>
                <a:cs typeface="Arial MT"/>
              </a:rPr>
              <a:t> </a:t>
            </a:r>
            <a:r>
              <a:rPr lang="en-US" sz="1600" dirty="0">
                <a:effectLst/>
                <a:latin typeface="+mn-lt"/>
                <a:ea typeface="Arial MT"/>
                <a:cs typeface="Arial MT"/>
              </a:rPr>
              <a:t>over</a:t>
            </a:r>
            <a:r>
              <a:rPr lang="en-US" sz="1600" spc="-10" dirty="0">
                <a:effectLst/>
                <a:latin typeface="+mn-lt"/>
                <a:ea typeface="Arial MT"/>
                <a:cs typeface="Arial MT"/>
              </a:rPr>
              <a:t> </a:t>
            </a:r>
            <a:r>
              <a:rPr lang="en-US" sz="1600" dirty="0">
                <a:effectLst/>
                <a:latin typeface="+mn-lt"/>
                <a:ea typeface="Arial MT"/>
                <a:cs typeface="Arial MT"/>
              </a:rPr>
              <a:t>potential</a:t>
            </a:r>
            <a:r>
              <a:rPr lang="en-US" sz="1600" spc="5" dirty="0">
                <a:effectLst/>
                <a:latin typeface="+mn-lt"/>
                <a:ea typeface="Arial MT"/>
                <a:cs typeface="Arial MT"/>
              </a:rPr>
              <a:t> </a:t>
            </a:r>
            <a:r>
              <a:rPr lang="en-US" sz="1600" dirty="0">
                <a:effectLst/>
                <a:latin typeface="+mn-lt"/>
                <a:ea typeface="Arial MT"/>
                <a:cs typeface="Arial MT"/>
              </a:rPr>
              <a:t>of</a:t>
            </a:r>
            <a:r>
              <a:rPr lang="en-US" sz="1600" spc="-20" dirty="0">
                <a:effectLst/>
                <a:latin typeface="+mn-lt"/>
                <a:ea typeface="Arial MT"/>
                <a:cs typeface="Arial MT"/>
              </a:rPr>
              <a:t> </a:t>
            </a:r>
            <a:r>
              <a:rPr lang="en-US" sz="1600" dirty="0">
                <a:effectLst/>
                <a:latin typeface="+mn-lt"/>
                <a:ea typeface="Arial MT"/>
                <a:cs typeface="Arial MT"/>
              </a:rPr>
              <a:t>H</a:t>
            </a:r>
            <a:r>
              <a:rPr lang="en-US" sz="1600" baseline="-25000" dirty="0">
                <a:effectLst/>
                <a:latin typeface="+mn-lt"/>
                <a:ea typeface="Arial MT"/>
                <a:cs typeface="Arial MT"/>
              </a:rPr>
              <a:t>2</a:t>
            </a:r>
            <a:r>
              <a:rPr lang="en-US" sz="1600" dirty="0">
                <a:effectLst/>
                <a:latin typeface="+mn-lt"/>
                <a:ea typeface="Arial MT"/>
                <a:cs typeface="Arial MT"/>
              </a:rPr>
              <a:t>O.</a:t>
            </a:r>
            <a:endParaRPr lang="en-US" sz="1200" dirty="0">
              <a:latin typeface="Arial MT"/>
              <a:ea typeface="Arial MT"/>
              <a:cs typeface="Arial MT"/>
            </a:endParaRPr>
          </a:p>
          <a:p>
            <a:pPr marL="342900" marR="422275" lvl="0" indent="-342900">
              <a:lnSpc>
                <a:spcPct val="115000"/>
              </a:lnSpc>
              <a:spcAft>
                <a:spcPts val="0"/>
              </a:spcAft>
              <a:buSzPts val="1200"/>
              <a:buFont typeface="Wingdings" panose="05000000000000000000" pitchFamily="2" charset="2"/>
              <a:buChar char="Ø"/>
              <a:tabLst>
                <a:tab pos="1042035" algn="l"/>
              </a:tabLst>
            </a:pPr>
            <a:r>
              <a:rPr lang="en-US" sz="1600" b="1" dirty="0">
                <a:latin typeface="+mn-lt"/>
              </a:rPr>
              <a:t>Over-Potential: </a:t>
            </a:r>
            <a:r>
              <a:rPr lang="en-US" sz="1600" dirty="0">
                <a:latin typeface="+mn-lt"/>
              </a:rPr>
              <a:t>Some electrode reactions (generally process of liberation of gases ) although feasible at their reduction potential value but they are kinetically so slow that at lower potential doesn’t seem to take place. To occur these processes some extra voltage is required to that of theoretical value. So over potential is defined as difference between the potential required for the evolution of gas and its standard electrode potential.</a:t>
            </a:r>
            <a:endParaRPr lang="en-US" sz="1600" spc="0" dirty="0">
              <a:effectLst/>
              <a:latin typeface="+mn-l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600" dirty="0">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spc="0" dirty="0">
              <a:effectLst/>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dirty="0">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spc="0" dirty="0">
              <a:effectLst/>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dirty="0">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spc="0" dirty="0">
              <a:effectLst/>
              <a:latin typeface="Arial MT"/>
              <a:ea typeface="Arial MT"/>
              <a:cs typeface="Arial MT"/>
            </a:endParaRPr>
          </a:p>
          <a:p>
            <a:pPr marL="342900" marR="422275" lvl="0" indent="-342900" algn="just">
              <a:lnSpc>
                <a:spcPct val="115000"/>
              </a:lnSpc>
              <a:spcAft>
                <a:spcPts val="0"/>
              </a:spcAft>
              <a:buSzPts val="1200"/>
              <a:buFont typeface="Wingdings" panose="05000000000000000000" pitchFamily="2" charset="2"/>
              <a:buChar char="Ø"/>
              <a:tabLst>
                <a:tab pos="1042035" algn="l"/>
              </a:tabLst>
            </a:pPr>
            <a:endParaRPr lang="en-US" sz="1200" dirty="0">
              <a:latin typeface="Arial MT"/>
              <a:ea typeface="Arial MT"/>
              <a:cs typeface="Arial MT"/>
            </a:endParaRPr>
          </a:p>
          <a:p>
            <a:pPr marR="422275" lvl="0" algn="just">
              <a:lnSpc>
                <a:spcPct val="115000"/>
              </a:lnSpc>
              <a:spcAft>
                <a:spcPts val="0"/>
              </a:spcAft>
              <a:buSzPts val="1200"/>
              <a:tabLst>
                <a:tab pos="1042035" algn="l"/>
              </a:tabLst>
            </a:pPr>
            <a:endParaRPr lang="en-IN" sz="1200" spc="0" dirty="0">
              <a:effectLst/>
              <a:latin typeface="Arial MT"/>
              <a:ea typeface="Arial MT"/>
              <a:cs typeface="Arial MT"/>
            </a:endParaRPr>
          </a:p>
        </p:txBody>
      </p:sp>
      <p:pic>
        <p:nvPicPr>
          <p:cNvPr id="5" name="Picture 4">
            <a:extLst>
              <a:ext uri="{FF2B5EF4-FFF2-40B4-BE49-F238E27FC236}">
                <a16:creationId xmlns:a16="http://schemas.microsoft.com/office/drawing/2014/main" id="{73BC3B26-0F85-45D6-9B3F-D3AEA910F247}"/>
              </a:ext>
            </a:extLst>
          </p:cNvPr>
          <p:cNvPicPr>
            <a:picLocks noChangeAspect="1"/>
          </p:cNvPicPr>
          <p:nvPr/>
        </p:nvPicPr>
        <p:blipFill>
          <a:blip r:embed="rId3"/>
          <a:stretch>
            <a:fillRect/>
          </a:stretch>
        </p:blipFill>
        <p:spPr>
          <a:xfrm>
            <a:off x="974650" y="1087725"/>
            <a:ext cx="3890610" cy="652441"/>
          </a:xfrm>
          <a:prstGeom prst="rect">
            <a:avLst/>
          </a:prstGeom>
        </p:spPr>
      </p:pic>
      <p:pic>
        <p:nvPicPr>
          <p:cNvPr id="8" name="Picture 7">
            <a:extLst>
              <a:ext uri="{FF2B5EF4-FFF2-40B4-BE49-F238E27FC236}">
                <a16:creationId xmlns:a16="http://schemas.microsoft.com/office/drawing/2014/main" id="{29362B3C-22A2-426E-80DA-90F13D853F96}"/>
              </a:ext>
            </a:extLst>
          </p:cNvPr>
          <p:cNvPicPr>
            <a:picLocks noChangeAspect="1"/>
          </p:cNvPicPr>
          <p:nvPr/>
        </p:nvPicPr>
        <p:blipFill>
          <a:blip r:embed="rId4"/>
          <a:stretch>
            <a:fillRect/>
          </a:stretch>
        </p:blipFill>
        <p:spPr>
          <a:xfrm>
            <a:off x="967450" y="2255055"/>
            <a:ext cx="4094150" cy="67428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4B94A00-5D31-4A94-9E51-DE473A4ED7DF}"/>
              </a:ext>
            </a:extLst>
          </p:cNvPr>
          <p:cNvSpPr>
            <a:spLocks noChangeArrowheads="1"/>
          </p:cNvSpPr>
          <p:nvPr/>
        </p:nvSpPr>
        <p:spPr bwMode="auto">
          <a:xfrm>
            <a:off x="757238" y="781050"/>
            <a:ext cx="7764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N" altLang="en-US" sz="1400">
                <a:solidFill>
                  <a:srgbClr val="000000"/>
                </a:solidFill>
                <a:cs typeface="Calibri" panose="020F0502020204030204" pitchFamily="34" charset="0"/>
              </a:rPr>
              <a:t> </a:t>
            </a:r>
          </a:p>
        </p:txBody>
      </p:sp>
      <p:sp>
        <p:nvSpPr>
          <p:cNvPr id="6" name="TextBox 5">
            <a:extLst>
              <a:ext uri="{FF2B5EF4-FFF2-40B4-BE49-F238E27FC236}">
                <a16:creationId xmlns:a16="http://schemas.microsoft.com/office/drawing/2014/main" id="{92609412-E47A-4B99-9781-655F308DC0DE}"/>
              </a:ext>
            </a:extLst>
          </p:cNvPr>
          <p:cNvSpPr txBox="1"/>
          <p:nvPr/>
        </p:nvSpPr>
        <p:spPr>
          <a:xfrm>
            <a:off x="1332484" y="519199"/>
            <a:ext cx="6479032" cy="2031325"/>
          </a:xfrm>
          <a:prstGeom prst="rect">
            <a:avLst/>
          </a:prstGeom>
          <a:noFill/>
        </p:spPr>
        <p:txBody>
          <a:bodyPr wrap="square">
            <a:sp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
        <p:nvSpPr>
          <p:cNvPr id="7" name="TextBox 6">
            <a:extLst>
              <a:ext uri="{FF2B5EF4-FFF2-40B4-BE49-F238E27FC236}">
                <a16:creationId xmlns:a16="http://schemas.microsoft.com/office/drawing/2014/main" id="{052E3529-F140-4B66-BC11-E080AC5C454A}"/>
              </a:ext>
            </a:extLst>
          </p:cNvPr>
          <p:cNvSpPr txBox="1"/>
          <p:nvPr/>
        </p:nvSpPr>
        <p:spPr>
          <a:xfrm>
            <a:off x="1661372" y="280793"/>
            <a:ext cx="4572000" cy="369332"/>
          </a:xfrm>
          <a:prstGeom prst="rect">
            <a:avLst/>
          </a:prstGeom>
          <a:noFill/>
        </p:spPr>
        <p:txBody>
          <a:bodyPr wrap="square">
            <a:spAutoFit/>
          </a:bodyPr>
          <a:lstStyle/>
          <a:p>
            <a:pPr marL="584200" algn="ctr">
              <a:spcBef>
                <a:spcPts val="1230"/>
              </a:spcBef>
            </a:pPr>
            <a:r>
              <a:rPr lang="en-US" sz="1800" b="1" u="sng" dirty="0">
                <a:solidFill>
                  <a:srgbClr val="FF0000"/>
                </a:solidFill>
                <a:effectLst/>
                <a:uFill>
                  <a:solidFill>
                    <a:srgbClr val="000000"/>
                  </a:solidFill>
                </a:uFill>
                <a:latin typeface="+mn-lt"/>
                <a:ea typeface="Arial" panose="020B0604020202020204" pitchFamily="34" charset="0"/>
              </a:rPr>
              <a:t>Products</a:t>
            </a:r>
            <a:r>
              <a:rPr lang="en-US" sz="1800" b="1" u="sng" spc="-25" dirty="0">
                <a:solidFill>
                  <a:srgbClr val="FF0000"/>
                </a:solidFill>
                <a:effectLst/>
                <a:uFill>
                  <a:solidFill>
                    <a:srgbClr val="000000"/>
                  </a:solidFill>
                </a:uFill>
                <a:latin typeface="+mn-lt"/>
                <a:ea typeface="Arial" panose="020B0604020202020204" pitchFamily="34" charset="0"/>
              </a:rPr>
              <a:t> </a:t>
            </a:r>
            <a:r>
              <a:rPr lang="en-US" sz="1800" b="1" u="sng" dirty="0">
                <a:solidFill>
                  <a:srgbClr val="FF0000"/>
                </a:solidFill>
                <a:effectLst/>
                <a:uFill>
                  <a:solidFill>
                    <a:srgbClr val="000000"/>
                  </a:solidFill>
                </a:uFill>
                <a:latin typeface="+mn-lt"/>
                <a:ea typeface="Arial" panose="020B0604020202020204" pitchFamily="34" charset="0"/>
              </a:rPr>
              <a:t>of</a:t>
            </a:r>
            <a:r>
              <a:rPr lang="en-US" sz="1800" b="1" u="sng" spc="-25" dirty="0">
                <a:solidFill>
                  <a:srgbClr val="FF0000"/>
                </a:solidFill>
                <a:effectLst/>
                <a:uFill>
                  <a:solidFill>
                    <a:srgbClr val="000000"/>
                  </a:solidFill>
                </a:uFill>
                <a:latin typeface="+mn-lt"/>
                <a:ea typeface="Arial" panose="020B0604020202020204" pitchFamily="34" charset="0"/>
              </a:rPr>
              <a:t> </a:t>
            </a:r>
            <a:r>
              <a:rPr lang="en-US" sz="1800" b="1" u="sng" dirty="0">
                <a:solidFill>
                  <a:srgbClr val="FF0000"/>
                </a:solidFill>
                <a:effectLst/>
                <a:uFill>
                  <a:solidFill>
                    <a:srgbClr val="000000"/>
                  </a:solidFill>
                </a:uFill>
                <a:latin typeface="+mn-lt"/>
                <a:ea typeface="Arial" panose="020B0604020202020204" pitchFamily="34" charset="0"/>
              </a:rPr>
              <a:t>electrolysis</a:t>
            </a:r>
            <a:r>
              <a:rPr lang="en-US" sz="1800" b="1" u="sng" strike="noStrike" dirty="0">
                <a:solidFill>
                  <a:srgbClr val="FF0000"/>
                </a:solidFill>
                <a:effectLst/>
                <a:uFill>
                  <a:solidFill>
                    <a:srgbClr val="000000"/>
                  </a:solidFill>
                </a:uFill>
                <a:latin typeface="+mn-lt"/>
                <a:ea typeface="Arial" panose="020B0604020202020204" pitchFamily="34" charset="0"/>
              </a:rPr>
              <a:t>: Some Examples</a:t>
            </a:r>
            <a:endParaRPr lang="en-IN" sz="1800" b="1" u="sng" dirty="0">
              <a:solidFill>
                <a:srgbClr val="FF0000"/>
              </a:solidFill>
              <a:effectLst/>
              <a:uFill>
                <a:solidFill>
                  <a:srgbClr val="000000"/>
                </a:solidFill>
              </a:uFill>
              <a:latin typeface="+mn-lt"/>
              <a:ea typeface="Arial" panose="020B0604020202020204" pitchFamily="34" charset="0"/>
            </a:endParaRPr>
          </a:p>
        </p:txBody>
      </p:sp>
      <p:pic>
        <p:nvPicPr>
          <p:cNvPr id="8" name="Google Shape;76;p16">
            <a:extLst>
              <a:ext uri="{FF2B5EF4-FFF2-40B4-BE49-F238E27FC236}">
                <a16:creationId xmlns:a16="http://schemas.microsoft.com/office/drawing/2014/main" id="{BAFA0F1F-17B5-49F6-88EC-9DFE57335E0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0E02D00-5B1C-4DED-9DE0-162E77ECCC2A}"/>
              </a:ext>
            </a:extLst>
          </p:cNvPr>
          <p:cNvPicPr>
            <a:picLocks noChangeAspect="1"/>
          </p:cNvPicPr>
          <p:nvPr/>
        </p:nvPicPr>
        <p:blipFill>
          <a:blip r:embed="rId3"/>
          <a:stretch>
            <a:fillRect/>
          </a:stretch>
        </p:blipFill>
        <p:spPr>
          <a:xfrm>
            <a:off x="361950" y="802650"/>
            <a:ext cx="8420100" cy="25812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3CAA29-1D56-4665-A1D8-173A08D7E0B0}"/>
              </a:ext>
            </a:extLst>
          </p:cNvPr>
          <p:cNvPicPr>
            <a:picLocks noChangeAspect="1"/>
          </p:cNvPicPr>
          <p:nvPr/>
        </p:nvPicPr>
        <p:blipFill>
          <a:blip r:embed="rId2"/>
          <a:stretch>
            <a:fillRect/>
          </a:stretch>
        </p:blipFill>
        <p:spPr>
          <a:xfrm>
            <a:off x="510770" y="266400"/>
            <a:ext cx="7493352" cy="4132800"/>
          </a:xfrm>
          <a:prstGeom prst="rect">
            <a:avLst/>
          </a:prstGeom>
        </p:spPr>
      </p:pic>
      <p:pic>
        <p:nvPicPr>
          <p:cNvPr id="4" name="Google Shape;76;p16">
            <a:extLst>
              <a:ext uri="{FF2B5EF4-FFF2-40B4-BE49-F238E27FC236}">
                <a16:creationId xmlns:a16="http://schemas.microsoft.com/office/drawing/2014/main" id="{FA2A4B17-CE40-4B51-8513-B8120BE5A77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23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oogle Shape;76;p16">
            <a:extLst>
              <a:ext uri="{FF2B5EF4-FFF2-40B4-BE49-F238E27FC236}">
                <a16:creationId xmlns:a16="http://schemas.microsoft.com/office/drawing/2014/main" id="{77037758-6287-4514-9B27-916FCD0CD28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149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9D18BDB-1044-4438-B29D-131131A10EDF}"/>
              </a:ext>
            </a:extLst>
          </p:cNvPr>
          <p:cNvSpPr txBox="1"/>
          <p:nvPr/>
        </p:nvSpPr>
        <p:spPr>
          <a:xfrm>
            <a:off x="1333500" y="875255"/>
            <a:ext cx="6684560" cy="738664"/>
          </a:xfrm>
          <a:prstGeom prst="rect">
            <a:avLst/>
          </a:prstGeom>
          <a:noFill/>
        </p:spPr>
        <p:txBody>
          <a:bodyPr wrap="square" rtlCol="0">
            <a:spAutoFit/>
          </a:bodyPr>
          <a:lstStyle/>
          <a:p>
            <a:endParaRPr lang="en-US" b="1" u="sng" dirty="0"/>
          </a:p>
          <a:p>
            <a:endParaRPr lang="en-US" b="1" u="sng" dirty="0"/>
          </a:p>
          <a:p>
            <a:r>
              <a:rPr lang="en-IN" dirty="0"/>
              <a:t>  </a:t>
            </a:r>
          </a:p>
        </p:txBody>
      </p:sp>
      <p:pic>
        <p:nvPicPr>
          <p:cNvPr id="6" name="Picture 5">
            <a:extLst>
              <a:ext uri="{FF2B5EF4-FFF2-40B4-BE49-F238E27FC236}">
                <a16:creationId xmlns:a16="http://schemas.microsoft.com/office/drawing/2014/main" id="{96566D09-D46C-4607-A497-6299542AAFAC}"/>
              </a:ext>
            </a:extLst>
          </p:cNvPr>
          <p:cNvPicPr>
            <a:picLocks noChangeAspect="1"/>
          </p:cNvPicPr>
          <p:nvPr/>
        </p:nvPicPr>
        <p:blipFill>
          <a:blip r:embed="rId3"/>
          <a:stretch>
            <a:fillRect/>
          </a:stretch>
        </p:blipFill>
        <p:spPr>
          <a:xfrm>
            <a:off x="304800" y="875255"/>
            <a:ext cx="8534400" cy="2199145"/>
          </a:xfrm>
          <a:prstGeom prst="rect">
            <a:avLst/>
          </a:prstGeom>
        </p:spPr>
      </p:pic>
      <p:pic>
        <p:nvPicPr>
          <p:cNvPr id="7" name="Picture 6">
            <a:extLst>
              <a:ext uri="{FF2B5EF4-FFF2-40B4-BE49-F238E27FC236}">
                <a16:creationId xmlns:a16="http://schemas.microsoft.com/office/drawing/2014/main" id="{D4607F80-91BC-4A4A-ABBF-0DE6CEBE90F0}"/>
              </a:ext>
            </a:extLst>
          </p:cNvPr>
          <p:cNvPicPr>
            <a:picLocks noChangeAspect="1"/>
          </p:cNvPicPr>
          <p:nvPr/>
        </p:nvPicPr>
        <p:blipFill>
          <a:blip r:embed="rId4"/>
          <a:stretch>
            <a:fillRect/>
          </a:stretch>
        </p:blipFill>
        <p:spPr>
          <a:xfrm>
            <a:off x="806700" y="425737"/>
            <a:ext cx="6781800" cy="50482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6;p16">
            <a:extLst>
              <a:ext uri="{FF2B5EF4-FFF2-40B4-BE49-F238E27FC236}">
                <a16:creationId xmlns:a16="http://schemas.microsoft.com/office/drawing/2014/main" id="{71C21E62-6AC6-4B31-A9F1-C1A61B5B070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149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0683DD5-3C73-4099-8CF8-C1AE32EBAB07}"/>
              </a:ext>
            </a:extLst>
          </p:cNvPr>
          <p:cNvPicPr>
            <a:picLocks noChangeAspect="1"/>
          </p:cNvPicPr>
          <p:nvPr/>
        </p:nvPicPr>
        <p:blipFill>
          <a:blip r:embed="rId3"/>
          <a:stretch>
            <a:fillRect/>
          </a:stretch>
        </p:blipFill>
        <p:spPr>
          <a:xfrm>
            <a:off x="504825" y="406087"/>
            <a:ext cx="8134350" cy="3438525"/>
          </a:xfrm>
          <a:prstGeom prst="rect">
            <a:avLst/>
          </a:prstGeom>
        </p:spPr>
      </p:pic>
    </p:spTree>
    <p:extLst>
      <p:ext uri="{BB962C8B-B14F-4D97-AF65-F5344CB8AC3E}">
        <p14:creationId xmlns:p14="http://schemas.microsoft.com/office/powerpoint/2010/main" val="3843460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76;p16">
            <a:extLst>
              <a:ext uri="{FF2B5EF4-FFF2-40B4-BE49-F238E27FC236}">
                <a16:creationId xmlns:a16="http://schemas.microsoft.com/office/drawing/2014/main" id="{2BC46708-FA30-4300-9F08-A876491C000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149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171CA35-8A66-4348-9EED-3E50716C35E1}"/>
              </a:ext>
            </a:extLst>
          </p:cNvPr>
          <p:cNvPicPr>
            <a:picLocks noChangeAspect="1"/>
          </p:cNvPicPr>
          <p:nvPr/>
        </p:nvPicPr>
        <p:blipFill>
          <a:blip r:embed="rId3"/>
          <a:stretch>
            <a:fillRect/>
          </a:stretch>
        </p:blipFill>
        <p:spPr>
          <a:xfrm>
            <a:off x="736762" y="370987"/>
            <a:ext cx="4257675" cy="1838325"/>
          </a:xfrm>
          <a:prstGeom prst="rect">
            <a:avLst/>
          </a:prstGeom>
        </p:spPr>
      </p:pic>
    </p:spTree>
    <p:extLst>
      <p:ext uri="{BB962C8B-B14F-4D97-AF65-F5344CB8AC3E}">
        <p14:creationId xmlns:p14="http://schemas.microsoft.com/office/powerpoint/2010/main" val="2101156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oogle Shape;76;p16">
            <a:extLst>
              <a:ext uri="{FF2B5EF4-FFF2-40B4-BE49-F238E27FC236}">
                <a16:creationId xmlns:a16="http://schemas.microsoft.com/office/drawing/2014/main" id="{AFFC5403-9EB5-46F1-A3AD-D37CB80C678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B9527C6-ECC1-45B4-81E6-E2A3F5531530}"/>
              </a:ext>
            </a:extLst>
          </p:cNvPr>
          <p:cNvSpPr txBox="1"/>
          <p:nvPr/>
        </p:nvSpPr>
        <p:spPr>
          <a:xfrm>
            <a:off x="447681" y="656713"/>
            <a:ext cx="8225625" cy="6340197"/>
          </a:xfrm>
          <a:prstGeom prst="rect">
            <a:avLst/>
          </a:prstGeom>
          <a:noFill/>
        </p:spPr>
        <p:txBody>
          <a:bodyPr wrap="square">
            <a:spAutoFit/>
          </a:bodyPr>
          <a:lstStyle/>
          <a:p>
            <a:pPr marL="285750" indent="-285750">
              <a:buFont typeface="Wingdings" panose="05000000000000000000" pitchFamily="2" charset="2"/>
              <a:buChar char="Ø"/>
            </a:pPr>
            <a:r>
              <a:rPr lang="en-US" sz="1600" dirty="0">
                <a:latin typeface="+mn-lt"/>
              </a:rPr>
              <a:t>Cell or Battery: The Galvanic cell which is used as a source of electrical energy from chemical energy of spontaneous redox reaction is called cell or battery. </a:t>
            </a: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r>
              <a:rPr lang="en-US" sz="1600" dirty="0">
                <a:latin typeface="+mn-lt"/>
              </a:rPr>
              <a:t>The battery may consist of a single cell or a number of cells connected in series. </a:t>
            </a:r>
          </a:p>
          <a:p>
            <a:endParaRPr lang="en-US" sz="1600" dirty="0">
              <a:latin typeface="+mn-lt"/>
            </a:endParaRPr>
          </a:p>
          <a:p>
            <a:r>
              <a:rPr lang="en-US" sz="1600" dirty="0">
                <a:latin typeface="+mn-lt"/>
              </a:rPr>
              <a:t>It is of 2 types like :</a:t>
            </a:r>
          </a:p>
          <a:p>
            <a:pPr marL="285750" indent="-285750">
              <a:buFont typeface="Arial" panose="020B0604020202020204" pitchFamily="34" charset="0"/>
              <a:buChar char="•"/>
            </a:pPr>
            <a:r>
              <a:rPr lang="en-US" sz="1600" dirty="0">
                <a:latin typeface="+mn-lt"/>
              </a:rPr>
              <a:t> Primary cell </a:t>
            </a:r>
          </a:p>
          <a:p>
            <a:pPr marL="285750" indent="-285750">
              <a:buFont typeface="Arial" panose="020B0604020202020204" pitchFamily="34" charset="0"/>
              <a:buChar char="•"/>
            </a:pPr>
            <a:r>
              <a:rPr lang="en-US" sz="1600" dirty="0">
                <a:latin typeface="+mn-lt"/>
              </a:rPr>
              <a:t> Secondary cell </a:t>
            </a:r>
          </a:p>
          <a:p>
            <a:endParaRPr lang="en-US" dirty="0"/>
          </a:p>
          <a:p>
            <a:pPr marL="285750" indent="-285750">
              <a:buFont typeface="Wingdings" panose="05000000000000000000" pitchFamily="2" charset="2"/>
              <a:buChar char="Ø"/>
            </a:pPr>
            <a:r>
              <a:rPr lang="en-US" sz="1600" b="1" dirty="0">
                <a:latin typeface="+mn-lt"/>
              </a:rPr>
              <a:t>Primary cell: the cell in which the reaction occurs only once and it becomes dead after use over a period of time and can’t be reused again is called primary cell. Ex. Dry cell ,Mercury cell etc.</a:t>
            </a:r>
          </a:p>
          <a:p>
            <a:pPr marL="285750" indent="-285750">
              <a:buFont typeface="Wingdings" panose="05000000000000000000" pitchFamily="2" charset="2"/>
              <a:buChar char="Ø"/>
            </a:pPr>
            <a:endParaRPr lang="en-US" sz="1600" b="1" dirty="0">
              <a:latin typeface="+mn-lt"/>
            </a:endParaRPr>
          </a:p>
          <a:p>
            <a:pPr marL="285750" indent="-285750">
              <a:buFont typeface="Wingdings" panose="05000000000000000000" pitchFamily="2" charset="2"/>
              <a:buChar char="Ø"/>
            </a:pPr>
            <a:r>
              <a:rPr lang="en-US" sz="1600" b="1" dirty="0">
                <a:latin typeface="+mn-lt"/>
              </a:rPr>
              <a:t>Secondary cells are those which can be recharged again and again for multiple uses. e.g. lead storage battery and Nickel – Cadmium Storage Cell</a:t>
            </a:r>
            <a:r>
              <a:rPr lang="en-US" dirty="0"/>
              <a:t>.</a:t>
            </a:r>
            <a:endParaRPr lang="en-IN"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2" name="TextBox 1">
            <a:extLst>
              <a:ext uri="{FF2B5EF4-FFF2-40B4-BE49-F238E27FC236}">
                <a16:creationId xmlns:a16="http://schemas.microsoft.com/office/drawing/2014/main" id="{29A269E1-D080-4C3B-AFE5-5B40534B5F00}"/>
              </a:ext>
            </a:extLst>
          </p:cNvPr>
          <p:cNvSpPr txBox="1"/>
          <p:nvPr/>
        </p:nvSpPr>
        <p:spPr>
          <a:xfrm>
            <a:off x="167640" y="119040"/>
            <a:ext cx="9044940" cy="584775"/>
          </a:xfrm>
          <a:prstGeom prst="rect">
            <a:avLst/>
          </a:prstGeom>
          <a:noFill/>
        </p:spPr>
        <p:txBody>
          <a:bodyPr wrap="square" rtlCol="0">
            <a:spAutoFit/>
          </a:bodyPr>
          <a:lstStyle/>
          <a:p>
            <a:pPr algn="ctr"/>
            <a:r>
              <a:rPr lang="en-US" sz="1600" b="1" u="sng" dirty="0">
                <a:solidFill>
                  <a:srgbClr val="FF0000"/>
                </a:solidFill>
                <a:latin typeface="+mn-lt"/>
              </a:rPr>
              <a:t>Lecture-09:Cells and Batteries ,Types of Cell ,Primary </a:t>
            </a:r>
            <a:r>
              <a:rPr lang="en-US" sz="1600" b="1" u="sng" dirty="0" err="1">
                <a:solidFill>
                  <a:srgbClr val="FF0000"/>
                </a:solidFill>
                <a:latin typeface="+mn-lt"/>
              </a:rPr>
              <a:t>Cell,Secondary</a:t>
            </a:r>
            <a:r>
              <a:rPr lang="en-US" sz="1600" b="1" u="sng" dirty="0">
                <a:solidFill>
                  <a:srgbClr val="FF0000"/>
                </a:solidFill>
                <a:latin typeface="+mn-lt"/>
              </a:rPr>
              <a:t> </a:t>
            </a:r>
            <a:r>
              <a:rPr lang="en-US" sz="1600" b="1" u="sng" dirty="0" err="1">
                <a:solidFill>
                  <a:srgbClr val="FF0000"/>
                </a:solidFill>
                <a:latin typeface="+mn-lt"/>
              </a:rPr>
              <a:t>Cell,Dry</a:t>
            </a:r>
            <a:r>
              <a:rPr lang="en-US" sz="1600" b="1" u="sng" dirty="0">
                <a:solidFill>
                  <a:srgbClr val="FF0000"/>
                </a:solidFill>
                <a:latin typeface="+mn-lt"/>
              </a:rPr>
              <a:t> </a:t>
            </a:r>
            <a:r>
              <a:rPr lang="en-US" sz="1600" b="1" u="sng" dirty="0" err="1">
                <a:solidFill>
                  <a:srgbClr val="FF0000"/>
                </a:solidFill>
                <a:latin typeface="+mn-lt"/>
              </a:rPr>
              <a:t>Cell,Mercury</a:t>
            </a:r>
            <a:r>
              <a:rPr lang="en-US" sz="1600" b="1" u="sng" dirty="0">
                <a:solidFill>
                  <a:srgbClr val="FF0000"/>
                </a:solidFill>
                <a:latin typeface="+mn-lt"/>
              </a:rPr>
              <a:t> </a:t>
            </a:r>
            <a:r>
              <a:rPr lang="en-US" sz="1600" b="1" u="sng" dirty="0" err="1">
                <a:solidFill>
                  <a:srgbClr val="FF0000"/>
                </a:solidFill>
                <a:latin typeface="+mn-lt"/>
              </a:rPr>
              <a:t>Cell,Lead</a:t>
            </a:r>
            <a:r>
              <a:rPr lang="en-US" sz="1600" b="1" u="sng" dirty="0">
                <a:solidFill>
                  <a:srgbClr val="FF0000"/>
                </a:solidFill>
                <a:latin typeface="+mn-lt"/>
              </a:rPr>
              <a:t> Storage </a:t>
            </a:r>
            <a:r>
              <a:rPr lang="en-US" sz="1600" b="1" u="sng" dirty="0" err="1">
                <a:solidFill>
                  <a:srgbClr val="FF0000"/>
                </a:solidFill>
                <a:latin typeface="+mn-lt"/>
              </a:rPr>
              <a:t>Battery,Ni</a:t>
            </a:r>
            <a:r>
              <a:rPr lang="en-US" sz="1600" b="1" u="sng" dirty="0">
                <a:solidFill>
                  <a:srgbClr val="FF0000"/>
                </a:solidFill>
                <a:latin typeface="+mn-lt"/>
              </a:rPr>
              <a:t>-Cd </a:t>
            </a:r>
            <a:r>
              <a:rPr lang="en-US" sz="1600" b="1" u="sng" dirty="0" err="1">
                <a:solidFill>
                  <a:srgbClr val="FF0000"/>
                </a:solidFill>
                <a:latin typeface="+mn-lt"/>
              </a:rPr>
              <a:t>Cell,Fuel</a:t>
            </a:r>
            <a:r>
              <a:rPr lang="en-US" sz="1600" b="1" u="sng" dirty="0">
                <a:solidFill>
                  <a:srgbClr val="FF0000"/>
                </a:solidFill>
                <a:latin typeface="+mn-lt"/>
              </a:rPr>
              <a:t> Cell</a:t>
            </a:r>
            <a:endParaRPr lang="en-IN" sz="1600" b="1" u="sng" dirty="0">
              <a:solidFill>
                <a:srgbClr val="FF0000"/>
              </a:solidFill>
              <a:latin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oogle Shape;76;p16">
            <a:extLst>
              <a:ext uri="{FF2B5EF4-FFF2-40B4-BE49-F238E27FC236}">
                <a16:creationId xmlns:a16="http://schemas.microsoft.com/office/drawing/2014/main" id="{8C0E6CE9-16EA-40B1-8108-BFF54703CEB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29D3A9C-E02B-42B2-8D13-553133F1802A}"/>
              </a:ext>
            </a:extLst>
          </p:cNvPr>
          <p:cNvSpPr txBox="1"/>
          <p:nvPr/>
        </p:nvSpPr>
        <p:spPr>
          <a:xfrm>
            <a:off x="586408" y="540425"/>
            <a:ext cx="7439248" cy="2031325"/>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7" name="TextBox 6">
            <a:extLst>
              <a:ext uri="{FF2B5EF4-FFF2-40B4-BE49-F238E27FC236}">
                <a16:creationId xmlns:a16="http://schemas.microsoft.com/office/drawing/2014/main" id="{6C965236-5663-4E30-9FD7-BAF989CBEACD}"/>
              </a:ext>
            </a:extLst>
          </p:cNvPr>
          <p:cNvSpPr txBox="1"/>
          <p:nvPr/>
        </p:nvSpPr>
        <p:spPr>
          <a:xfrm flipH="1">
            <a:off x="1872778" y="172180"/>
            <a:ext cx="5744839" cy="307777"/>
          </a:xfrm>
          <a:prstGeom prst="rect">
            <a:avLst/>
          </a:prstGeom>
          <a:noFill/>
        </p:spPr>
        <p:txBody>
          <a:bodyPr wrap="square" rtlCol="0">
            <a:spAutoFit/>
          </a:bodyPr>
          <a:lstStyle/>
          <a:p>
            <a:pPr algn="ctr"/>
            <a:r>
              <a:rPr lang="en-US" b="1" u="sng" dirty="0">
                <a:solidFill>
                  <a:srgbClr val="FF0000"/>
                </a:solidFill>
              </a:rPr>
              <a:t>DRY CELL</a:t>
            </a:r>
            <a:endParaRPr lang="en-IN" b="1" u="sng" dirty="0">
              <a:solidFill>
                <a:srgbClr val="FF0000"/>
              </a:solidFill>
            </a:endParaRPr>
          </a:p>
        </p:txBody>
      </p:sp>
      <p:sp>
        <p:nvSpPr>
          <p:cNvPr id="6" name="TextBox 5">
            <a:extLst>
              <a:ext uri="{FF2B5EF4-FFF2-40B4-BE49-F238E27FC236}">
                <a16:creationId xmlns:a16="http://schemas.microsoft.com/office/drawing/2014/main" id="{3B39876D-BAAE-4CB1-8E28-B3C64482EB44}"/>
              </a:ext>
            </a:extLst>
          </p:cNvPr>
          <p:cNvSpPr txBox="1"/>
          <p:nvPr/>
        </p:nvSpPr>
        <p:spPr>
          <a:xfrm>
            <a:off x="69613" y="638816"/>
            <a:ext cx="8329596" cy="5498941"/>
          </a:xfrm>
          <a:prstGeom prst="rect">
            <a:avLst/>
          </a:prstGeom>
          <a:noFill/>
        </p:spPr>
        <p:txBody>
          <a:bodyPr wrap="square">
            <a:spAutoFit/>
          </a:bodyPr>
          <a:lstStyle/>
          <a:p>
            <a:pPr marL="285750" indent="-285750">
              <a:buFont typeface="Wingdings" panose="05000000000000000000" pitchFamily="2" charset="2"/>
              <a:buChar char="Ø"/>
            </a:pPr>
            <a:r>
              <a:rPr lang="en-US" sz="1600" b="1" dirty="0">
                <a:latin typeface="+mn-lt"/>
              </a:rPr>
              <a:t>Anode :</a:t>
            </a:r>
            <a:r>
              <a:rPr lang="en-US" dirty="0"/>
              <a:t> Zn container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1600" b="1" dirty="0">
                <a:latin typeface="+mn-lt"/>
              </a:rPr>
              <a:t>Cathode : </a:t>
            </a:r>
            <a:r>
              <a:rPr lang="en-US" dirty="0"/>
              <a:t>Carbon (graphite) rod </a:t>
            </a:r>
          </a:p>
          <a:p>
            <a:r>
              <a:rPr lang="en-US" dirty="0"/>
              <a:t>surrounded by powdered MnO</a:t>
            </a:r>
            <a:r>
              <a:rPr lang="en-US" baseline="-25000" dirty="0"/>
              <a:t>2</a:t>
            </a:r>
            <a:r>
              <a:rPr lang="en-US" dirty="0"/>
              <a:t> and carbon.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1600" b="1" dirty="0">
                <a:latin typeface="+mn-lt"/>
              </a:rPr>
              <a:t>Electrolyte :</a:t>
            </a:r>
            <a:r>
              <a:rPr lang="en-US" dirty="0"/>
              <a:t> NH</a:t>
            </a:r>
            <a:r>
              <a:rPr lang="en-US" baseline="-25000" dirty="0"/>
              <a:t>4</a:t>
            </a:r>
            <a:r>
              <a:rPr lang="en-US" dirty="0"/>
              <a:t>Cl and ZnCl</a:t>
            </a:r>
            <a:r>
              <a:rPr lang="en-US" baseline="-25000" dirty="0"/>
              <a:t>2  </a:t>
            </a:r>
          </a:p>
          <a:p>
            <a:pPr marL="285750" indent="-285750">
              <a:buFont typeface="Wingdings" panose="05000000000000000000" pitchFamily="2" charset="2"/>
              <a:buChar char="Ø"/>
            </a:pPr>
            <a:endParaRPr lang="en-US" baseline="-25000" dirty="0"/>
          </a:p>
          <a:p>
            <a:pPr marL="285750" indent="-285750">
              <a:buFont typeface="Wingdings" panose="05000000000000000000" pitchFamily="2" charset="2"/>
              <a:buChar char="Ø"/>
            </a:pPr>
            <a:endParaRPr lang="en-US" baseline="-25000" dirty="0"/>
          </a:p>
          <a:p>
            <a:pPr marL="285750" indent="-285750">
              <a:buFont typeface="Wingdings" panose="05000000000000000000" pitchFamily="2" charset="2"/>
              <a:buChar char="Ø"/>
            </a:pPr>
            <a:endParaRPr lang="en-US" baseline="-25000" dirty="0"/>
          </a:p>
          <a:p>
            <a:pPr marL="285750" indent="-285750">
              <a:buFont typeface="Wingdings" panose="05000000000000000000" pitchFamily="2" charset="2"/>
              <a:buChar char="Ø"/>
            </a:pPr>
            <a:endParaRPr lang="en-US" baseline="-25000" dirty="0"/>
          </a:p>
          <a:p>
            <a:endParaRPr lang="en-US" baseline="-25000" dirty="0"/>
          </a:p>
          <a:p>
            <a:endParaRPr lang="en-US" baseline="-25000" dirty="0"/>
          </a:p>
          <a:p>
            <a:r>
              <a:rPr lang="en-US" baseline="-25000" dirty="0"/>
              <a:t>    </a:t>
            </a:r>
            <a:r>
              <a:rPr lang="en-US" sz="2400" b="1" baseline="-25000" dirty="0">
                <a:latin typeface="+mn-lt"/>
              </a:rPr>
              <a:t>Overall  Reaction:</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standard potential of this cell is 1.5 V </a:t>
            </a:r>
          </a:p>
          <a:p>
            <a:r>
              <a:rPr lang="en-US" dirty="0"/>
              <a:t>and it falls as the cell gets discharged continuously and once used </a:t>
            </a:r>
          </a:p>
          <a:p>
            <a:r>
              <a:rPr lang="en-US" dirty="0"/>
              <a:t>it cannot be recharged.</a:t>
            </a:r>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IN" baseline="-25000" dirty="0"/>
          </a:p>
        </p:txBody>
      </p:sp>
      <p:pic>
        <p:nvPicPr>
          <p:cNvPr id="3" name="Picture 2">
            <a:extLst>
              <a:ext uri="{FF2B5EF4-FFF2-40B4-BE49-F238E27FC236}">
                <a16:creationId xmlns:a16="http://schemas.microsoft.com/office/drawing/2014/main" id="{5EAF9B82-84C9-43DA-B06D-DED9C60532FA}"/>
              </a:ext>
            </a:extLst>
          </p:cNvPr>
          <p:cNvPicPr>
            <a:picLocks noChangeAspect="1"/>
          </p:cNvPicPr>
          <p:nvPr/>
        </p:nvPicPr>
        <p:blipFill>
          <a:blip r:embed="rId3"/>
          <a:stretch>
            <a:fillRect/>
          </a:stretch>
        </p:blipFill>
        <p:spPr>
          <a:xfrm>
            <a:off x="137825" y="2101142"/>
            <a:ext cx="4985184" cy="826936"/>
          </a:xfrm>
          <a:prstGeom prst="rect">
            <a:avLst/>
          </a:prstGeom>
        </p:spPr>
      </p:pic>
      <p:pic>
        <p:nvPicPr>
          <p:cNvPr id="5" name="Picture 4">
            <a:extLst>
              <a:ext uri="{FF2B5EF4-FFF2-40B4-BE49-F238E27FC236}">
                <a16:creationId xmlns:a16="http://schemas.microsoft.com/office/drawing/2014/main" id="{F322F664-9376-4432-9075-2C6893D6822A}"/>
              </a:ext>
            </a:extLst>
          </p:cNvPr>
          <p:cNvPicPr>
            <a:picLocks noChangeAspect="1"/>
          </p:cNvPicPr>
          <p:nvPr/>
        </p:nvPicPr>
        <p:blipFill>
          <a:blip r:embed="rId4"/>
          <a:stretch>
            <a:fillRect/>
          </a:stretch>
        </p:blipFill>
        <p:spPr>
          <a:xfrm>
            <a:off x="5520540" y="750559"/>
            <a:ext cx="3485635" cy="2837307"/>
          </a:xfrm>
          <a:prstGeom prst="rect">
            <a:avLst/>
          </a:prstGeom>
        </p:spPr>
      </p:pic>
      <p:sp>
        <p:nvSpPr>
          <p:cNvPr id="9" name="TextBox 8">
            <a:extLst>
              <a:ext uri="{FF2B5EF4-FFF2-40B4-BE49-F238E27FC236}">
                <a16:creationId xmlns:a16="http://schemas.microsoft.com/office/drawing/2014/main" id="{B5E56F2E-46FA-40AD-9DF5-373298485E3D}"/>
              </a:ext>
            </a:extLst>
          </p:cNvPr>
          <p:cNvSpPr txBox="1"/>
          <p:nvPr/>
        </p:nvSpPr>
        <p:spPr>
          <a:xfrm flipH="1">
            <a:off x="4077317" y="3723496"/>
            <a:ext cx="5744839" cy="307777"/>
          </a:xfrm>
          <a:prstGeom prst="rect">
            <a:avLst/>
          </a:prstGeom>
          <a:noFill/>
        </p:spPr>
        <p:txBody>
          <a:bodyPr wrap="square" rtlCol="0">
            <a:spAutoFit/>
          </a:bodyPr>
          <a:lstStyle/>
          <a:p>
            <a:pPr algn="ctr"/>
            <a:r>
              <a:rPr lang="en-US" b="1" u="sng" dirty="0">
                <a:solidFill>
                  <a:srgbClr val="FF0000"/>
                </a:solidFill>
              </a:rPr>
              <a:t>DRY CELL(</a:t>
            </a:r>
            <a:r>
              <a:rPr lang="en-US" b="1" u="sng" dirty="0" err="1">
                <a:solidFill>
                  <a:srgbClr val="FF0000"/>
                </a:solidFill>
              </a:rPr>
              <a:t>Leclanche</a:t>
            </a:r>
            <a:r>
              <a:rPr lang="en-US" b="1" u="sng" dirty="0">
                <a:solidFill>
                  <a:srgbClr val="FF0000"/>
                </a:solidFill>
              </a:rPr>
              <a:t> Cell) </a:t>
            </a:r>
            <a:endParaRPr lang="en-IN" b="1" u="sng" dirty="0">
              <a:solidFill>
                <a:srgbClr val="FF0000"/>
              </a:solidFill>
            </a:endParaRPr>
          </a:p>
        </p:txBody>
      </p:sp>
      <p:pic>
        <p:nvPicPr>
          <p:cNvPr id="2" name="Picture 1">
            <a:extLst>
              <a:ext uri="{FF2B5EF4-FFF2-40B4-BE49-F238E27FC236}">
                <a16:creationId xmlns:a16="http://schemas.microsoft.com/office/drawing/2014/main" id="{54021203-9631-4886-B186-A5E1595FC50F}"/>
              </a:ext>
            </a:extLst>
          </p:cNvPr>
          <p:cNvPicPr>
            <a:picLocks noChangeAspect="1"/>
          </p:cNvPicPr>
          <p:nvPr/>
        </p:nvPicPr>
        <p:blipFill>
          <a:blip r:embed="rId5"/>
          <a:stretch>
            <a:fillRect/>
          </a:stretch>
        </p:blipFill>
        <p:spPr>
          <a:xfrm>
            <a:off x="248819" y="3265786"/>
            <a:ext cx="3985592" cy="38989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Google Shape;76;p16">
            <a:extLst>
              <a:ext uri="{FF2B5EF4-FFF2-40B4-BE49-F238E27FC236}">
                <a16:creationId xmlns:a16="http://schemas.microsoft.com/office/drawing/2014/main" id="{44CB8D21-69A2-4CAC-999C-72A5EF545A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20BCDD1-5FC7-4B53-A5F6-827892B7B92D}"/>
              </a:ext>
            </a:extLst>
          </p:cNvPr>
          <p:cNvSpPr txBox="1"/>
          <p:nvPr/>
        </p:nvSpPr>
        <p:spPr>
          <a:xfrm>
            <a:off x="0" y="361810"/>
            <a:ext cx="5331350" cy="4185761"/>
          </a:xfrm>
          <a:prstGeom prst="rect">
            <a:avLst/>
          </a:prstGeom>
          <a:noFill/>
        </p:spPr>
        <p:txBody>
          <a:bodyPr wrap="square">
            <a:spAutoFit/>
          </a:bodyPr>
          <a:lstStyle/>
          <a:p>
            <a:pPr marL="285750" indent="-285750">
              <a:buFont typeface="Wingdings" panose="05000000000000000000" pitchFamily="2" charset="2"/>
              <a:buChar char="Ø"/>
            </a:pPr>
            <a:r>
              <a:rPr lang="en-US" sz="1600" dirty="0">
                <a:latin typeface="+mn-lt"/>
              </a:rPr>
              <a:t>These are used in small </a:t>
            </a:r>
            <a:r>
              <a:rPr lang="en-US" sz="1600" dirty="0" err="1">
                <a:latin typeface="+mn-lt"/>
              </a:rPr>
              <a:t>equipments</a:t>
            </a:r>
            <a:r>
              <a:rPr lang="en-US" sz="1600" dirty="0">
                <a:latin typeface="+mn-lt"/>
              </a:rPr>
              <a:t> like watches, hearing aids. </a:t>
            </a:r>
          </a:p>
          <a:p>
            <a:pPr marL="285750" indent="-285750">
              <a:buFont typeface="Wingdings" panose="05000000000000000000" pitchFamily="2" charset="2"/>
              <a:buChar char="Ø"/>
            </a:pPr>
            <a:r>
              <a:rPr lang="en-US" sz="1600" b="1" dirty="0">
                <a:latin typeface="+mn-lt"/>
              </a:rPr>
              <a:t>Anode : </a:t>
            </a:r>
            <a:r>
              <a:rPr lang="en-US" sz="1600" dirty="0">
                <a:latin typeface="+mn-lt"/>
              </a:rPr>
              <a:t>Zn – Hg Amalgam. </a:t>
            </a:r>
          </a:p>
          <a:p>
            <a:pPr marL="285750" indent="-285750">
              <a:buFont typeface="Wingdings" panose="05000000000000000000" pitchFamily="2" charset="2"/>
              <a:buChar char="Ø"/>
            </a:pPr>
            <a:r>
              <a:rPr lang="en-US" sz="1600" b="1" dirty="0">
                <a:latin typeface="+mn-lt"/>
              </a:rPr>
              <a:t>Cathode :</a:t>
            </a:r>
            <a:r>
              <a:rPr lang="en-US" sz="1600" dirty="0">
                <a:latin typeface="+mn-lt"/>
              </a:rPr>
              <a:t> Paste of </a:t>
            </a:r>
            <a:r>
              <a:rPr lang="en-US" sz="1600" dirty="0" err="1">
                <a:latin typeface="+mn-lt"/>
              </a:rPr>
              <a:t>HgO</a:t>
            </a:r>
            <a:r>
              <a:rPr lang="en-US" sz="1600" dirty="0">
                <a:latin typeface="+mn-lt"/>
              </a:rPr>
              <a:t> and carbon. </a:t>
            </a:r>
          </a:p>
          <a:p>
            <a:pPr marL="285750" indent="-285750">
              <a:buFont typeface="Wingdings" panose="05000000000000000000" pitchFamily="2" charset="2"/>
              <a:buChar char="Ø"/>
            </a:pPr>
            <a:r>
              <a:rPr lang="en-US" sz="1600" b="1" dirty="0">
                <a:latin typeface="+mn-lt"/>
              </a:rPr>
              <a:t>Electrolyte </a:t>
            </a:r>
            <a:r>
              <a:rPr lang="en-US" sz="1600" dirty="0">
                <a:latin typeface="+mn-lt"/>
              </a:rPr>
              <a:t>: Paste of KOH and </a:t>
            </a:r>
            <a:r>
              <a:rPr lang="en-US" sz="1600" dirty="0" err="1">
                <a:latin typeface="+mn-lt"/>
              </a:rPr>
              <a:t>ZnO</a:t>
            </a:r>
            <a:r>
              <a:rPr lang="en-US" sz="1600" dirty="0">
                <a:latin typeface="+mn-lt"/>
              </a:rPr>
              <a:t>.</a:t>
            </a:r>
          </a:p>
          <a:p>
            <a:pPr marL="285750" indent="-285750">
              <a:buFont typeface="Wingdings" panose="05000000000000000000" pitchFamily="2" charset="2"/>
              <a:buChar char="Ø"/>
            </a:pPr>
            <a:endParaRPr lang="en-US" sz="1600" dirty="0">
              <a:latin typeface="+mn-lt"/>
            </a:endParaRPr>
          </a:p>
          <a:p>
            <a:endParaRPr lang="en-US" sz="1600" dirty="0">
              <a:latin typeface="+mn-lt"/>
            </a:endParaRPr>
          </a:p>
          <a:p>
            <a:endParaRPr lang="en-US" dirty="0"/>
          </a:p>
          <a:p>
            <a:endParaRPr lang="en-US" dirty="0"/>
          </a:p>
          <a:p>
            <a:endParaRPr lang="en-US" dirty="0"/>
          </a:p>
          <a:p>
            <a:endParaRPr lang="en-US" dirty="0"/>
          </a:p>
          <a:p>
            <a:pPr marL="285750" indent="-285750">
              <a:buFont typeface="Wingdings" panose="05000000000000000000" pitchFamily="2" charset="2"/>
              <a:buChar char="Ø"/>
            </a:pPr>
            <a:r>
              <a:rPr lang="en-US" dirty="0"/>
              <a:t>The cell potential is approximately 1.35V and remains constant during its life.</a:t>
            </a:r>
          </a:p>
          <a:p>
            <a:endParaRPr lang="en-US" dirty="0"/>
          </a:p>
          <a:p>
            <a:endParaRPr lang="en-US" dirty="0"/>
          </a:p>
          <a:p>
            <a:endParaRPr lang="en-US" dirty="0"/>
          </a:p>
          <a:p>
            <a:endParaRPr lang="en-US" dirty="0"/>
          </a:p>
          <a:p>
            <a:endParaRPr lang="en-IN" dirty="0"/>
          </a:p>
        </p:txBody>
      </p:sp>
      <p:pic>
        <p:nvPicPr>
          <p:cNvPr id="3" name="Picture 2">
            <a:extLst>
              <a:ext uri="{FF2B5EF4-FFF2-40B4-BE49-F238E27FC236}">
                <a16:creationId xmlns:a16="http://schemas.microsoft.com/office/drawing/2014/main" id="{42323C93-AEB6-4921-8DF0-8C001A0D6830}"/>
              </a:ext>
            </a:extLst>
          </p:cNvPr>
          <p:cNvPicPr>
            <a:picLocks noChangeAspect="1"/>
          </p:cNvPicPr>
          <p:nvPr/>
        </p:nvPicPr>
        <p:blipFill>
          <a:blip r:embed="rId3"/>
          <a:stretch>
            <a:fillRect/>
          </a:stretch>
        </p:blipFill>
        <p:spPr>
          <a:xfrm>
            <a:off x="238539" y="1669774"/>
            <a:ext cx="4222143" cy="1092807"/>
          </a:xfrm>
          <a:prstGeom prst="rect">
            <a:avLst/>
          </a:prstGeom>
        </p:spPr>
      </p:pic>
      <p:pic>
        <p:nvPicPr>
          <p:cNvPr id="5" name="Picture 4">
            <a:extLst>
              <a:ext uri="{FF2B5EF4-FFF2-40B4-BE49-F238E27FC236}">
                <a16:creationId xmlns:a16="http://schemas.microsoft.com/office/drawing/2014/main" id="{F8A5D278-A9E3-4688-851B-7DA3F1E1411D}"/>
              </a:ext>
            </a:extLst>
          </p:cNvPr>
          <p:cNvPicPr>
            <a:picLocks noChangeAspect="1"/>
          </p:cNvPicPr>
          <p:nvPr/>
        </p:nvPicPr>
        <p:blipFill>
          <a:blip r:embed="rId4"/>
          <a:stretch>
            <a:fillRect/>
          </a:stretch>
        </p:blipFill>
        <p:spPr>
          <a:xfrm>
            <a:off x="5204947" y="553936"/>
            <a:ext cx="3700514" cy="3212534"/>
          </a:xfrm>
          <a:prstGeom prst="rect">
            <a:avLst/>
          </a:prstGeom>
        </p:spPr>
      </p:pic>
      <p:sp>
        <p:nvSpPr>
          <p:cNvPr id="6" name="TextBox 5">
            <a:extLst>
              <a:ext uri="{FF2B5EF4-FFF2-40B4-BE49-F238E27FC236}">
                <a16:creationId xmlns:a16="http://schemas.microsoft.com/office/drawing/2014/main" id="{D0785F75-7F14-431C-8A58-F618BF08DC53}"/>
              </a:ext>
            </a:extLst>
          </p:cNvPr>
          <p:cNvSpPr txBox="1"/>
          <p:nvPr/>
        </p:nvSpPr>
        <p:spPr>
          <a:xfrm flipH="1">
            <a:off x="1888018" y="150096"/>
            <a:ext cx="5744839" cy="307777"/>
          </a:xfrm>
          <a:prstGeom prst="rect">
            <a:avLst/>
          </a:prstGeom>
          <a:noFill/>
        </p:spPr>
        <p:txBody>
          <a:bodyPr wrap="square" rtlCol="0">
            <a:spAutoFit/>
          </a:bodyPr>
          <a:lstStyle/>
          <a:p>
            <a:pPr algn="ctr"/>
            <a:r>
              <a:rPr lang="en-US" b="1" u="sng" dirty="0">
                <a:solidFill>
                  <a:srgbClr val="FF0000"/>
                </a:solidFill>
              </a:rPr>
              <a:t>MERCURY CELL</a:t>
            </a:r>
            <a:endParaRPr lang="en-IN" b="1" u="sng" dirty="0">
              <a:solidFill>
                <a:srgbClr val="FF0000"/>
              </a:solidFill>
            </a:endParaRPr>
          </a:p>
        </p:txBody>
      </p:sp>
      <p:sp>
        <p:nvSpPr>
          <p:cNvPr id="7" name="TextBox 6">
            <a:extLst>
              <a:ext uri="{FF2B5EF4-FFF2-40B4-BE49-F238E27FC236}">
                <a16:creationId xmlns:a16="http://schemas.microsoft.com/office/drawing/2014/main" id="{A16C91EF-8291-43F5-A21D-D5DED9272037}"/>
              </a:ext>
            </a:extLst>
          </p:cNvPr>
          <p:cNvSpPr txBox="1"/>
          <p:nvPr/>
        </p:nvSpPr>
        <p:spPr>
          <a:xfrm flipH="1">
            <a:off x="3898531" y="4003132"/>
            <a:ext cx="5744839" cy="307777"/>
          </a:xfrm>
          <a:prstGeom prst="rect">
            <a:avLst/>
          </a:prstGeom>
          <a:noFill/>
        </p:spPr>
        <p:txBody>
          <a:bodyPr wrap="square" rtlCol="0">
            <a:spAutoFit/>
          </a:bodyPr>
          <a:lstStyle/>
          <a:p>
            <a:pPr algn="ctr"/>
            <a:r>
              <a:rPr lang="en-US" b="1" u="sng" dirty="0">
                <a:solidFill>
                  <a:srgbClr val="FF0000"/>
                </a:solidFill>
              </a:rPr>
              <a:t>MERCURY CELL</a:t>
            </a:r>
            <a:endParaRPr lang="en-IN" b="1" u="sng"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Google Shape;76;p16">
            <a:extLst>
              <a:ext uri="{FF2B5EF4-FFF2-40B4-BE49-F238E27FC236}">
                <a16:creationId xmlns:a16="http://schemas.microsoft.com/office/drawing/2014/main" id="{C8A8D70B-38C8-4348-85D1-1029541C5CF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8CA076B7-391A-482A-8A09-0C66734AD7DE}"/>
              </a:ext>
            </a:extLst>
          </p:cNvPr>
          <p:cNvSpPr>
            <a:spLocks noChangeArrowheads="1"/>
          </p:cNvSpPr>
          <p:nvPr/>
        </p:nvSpPr>
        <p:spPr bwMode="auto">
          <a:xfrm>
            <a:off x="524669" y="32117"/>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ELECTROCHEMICAL CELL:SCHEMATIC REPRESENTATION</a:t>
            </a:r>
          </a:p>
        </p:txBody>
      </p:sp>
      <p:pic>
        <p:nvPicPr>
          <p:cNvPr id="2052" name="Picture 4" descr="Learn Galvanic Cell Or Electrochemical Cell meaning, concepts, formulas  through Study Material, Notes – Embibe.com">
            <a:extLst>
              <a:ext uri="{FF2B5EF4-FFF2-40B4-BE49-F238E27FC236}">
                <a16:creationId xmlns:a16="http://schemas.microsoft.com/office/drawing/2014/main" id="{44B633A3-B89B-4617-9F81-9826E9B53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98" y="370671"/>
            <a:ext cx="5155898" cy="46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80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oogle Shape;76;p16">
            <a:extLst>
              <a:ext uri="{FF2B5EF4-FFF2-40B4-BE49-F238E27FC236}">
                <a16:creationId xmlns:a16="http://schemas.microsoft.com/office/drawing/2014/main" id="{27918418-D716-440C-8F27-1CF26C81206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CEDA0BF-8BB9-44BD-9230-B743AE4ED153}"/>
              </a:ext>
            </a:extLst>
          </p:cNvPr>
          <p:cNvSpPr txBox="1"/>
          <p:nvPr/>
        </p:nvSpPr>
        <p:spPr>
          <a:xfrm>
            <a:off x="616226" y="374115"/>
            <a:ext cx="4572000" cy="5016758"/>
          </a:xfrm>
          <a:prstGeom prst="rect">
            <a:avLst/>
          </a:prstGeom>
          <a:noFill/>
        </p:spPr>
        <p:txBody>
          <a:bodyPr wrap="square">
            <a:spAutoFit/>
          </a:bodyPr>
          <a:lstStyle/>
          <a:p>
            <a:pPr marL="285750" indent="-285750">
              <a:buFont typeface="Wingdings" panose="05000000000000000000" pitchFamily="2" charset="2"/>
              <a:buChar char="Ø"/>
            </a:pPr>
            <a:r>
              <a:rPr lang="en-US" sz="1600" dirty="0">
                <a:latin typeface="+mn-lt"/>
              </a:rPr>
              <a:t>It consists of 6 cells each producing 2V</a:t>
            </a:r>
          </a:p>
          <a:p>
            <a:pPr marL="285750" indent="-285750">
              <a:buFont typeface="Wingdings" panose="05000000000000000000" pitchFamily="2" charset="2"/>
              <a:buChar char="Ø"/>
            </a:pPr>
            <a:r>
              <a:rPr lang="en-US" sz="1600" b="1" dirty="0">
                <a:latin typeface="+mn-lt"/>
              </a:rPr>
              <a:t>Anode : </a:t>
            </a:r>
            <a:r>
              <a:rPr lang="en-US" sz="1600" dirty="0">
                <a:latin typeface="+mn-lt"/>
              </a:rPr>
              <a:t>Lead (Pb) </a:t>
            </a:r>
          </a:p>
          <a:p>
            <a:pPr marL="285750" indent="-285750">
              <a:buFont typeface="Wingdings" panose="05000000000000000000" pitchFamily="2" charset="2"/>
              <a:buChar char="Ø"/>
            </a:pPr>
            <a:r>
              <a:rPr lang="en-US" sz="1600" b="1" dirty="0">
                <a:latin typeface="+mn-lt"/>
              </a:rPr>
              <a:t>Cathode :</a:t>
            </a:r>
            <a:r>
              <a:rPr lang="en-US" sz="1600" dirty="0">
                <a:latin typeface="+mn-lt"/>
              </a:rPr>
              <a:t> Grid of lead packed with lead oxide (PbO</a:t>
            </a:r>
            <a:r>
              <a:rPr lang="en-US" sz="1600" baseline="-25000" dirty="0">
                <a:latin typeface="+mn-lt"/>
              </a:rPr>
              <a:t>2</a:t>
            </a:r>
            <a:r>
              <a:rPr lang="en-US" sz="1600" dirty="0">
                <a:latin typeface="+mn-lt"/>
              </a:rPr>
              <a:t> ) </a:t>
            </a:r>
          </a:p>
          <a:p>
            <a:pPr marL="285750" indent="-285750">
              <a:buFont typeface="Wingdings" panose="05000000000000000000" pitchFamily="2" charset="2"/>
              <a:buChar char="Ø"/>
            </a:pPr>
            <a:r>
              <a:rPr lang="en-US" sz="1600" b="1" dirty="0">
                <a:latin typeface="+mn-lt"/>
              </a:rPr>
              <a:t>Electrolyte :</a:t>
            </a:r>
            <a:r>
              <a:rPr lang="en-US" sz="1600" dirty="0">
                <a:latin typeface="+mn-lt"/>
              </a:rPr>
              <a:t> 38% solution of H</a:t>
            </a:r>
            <a:r>
              <a:rPr lang="en-US" sz="1600" baseline="-25000" dirty="0">
                <a:latin typeface="+mn-lt"/>
              </a:rPr>
              <a:t>2</a:t>
            </a:r>
            <a:r>
              <a:rPr lang="en-US" sz="1600" dirty="0">
                <a:latin typeface="+mn-lt"/>
              </a:rPr>
              <a:t>SO</a:t>
            </a:r>
            <a:r>
              <a:rPr lang="en-US" sz="1600" baseline="-25000" dirty="0">
                <a:latin typeface="+mn-lt"/>
              </a:rPr>
              <a:t>4</a:t>
            </a:r>
          </a:p>
          <a:p>
            <a:pPr marL="285750" indent="-285750">
              <a:buFont typeface="Wingdings" panose="05000000000000000000" pitchFamily="2" charset="2"/>
              <a:buChar char="Ø"/>
            </a:pPr>
            <a:r>
              <a:rPr lang="en-US" sz="1600" dirty="0">
                <a:latin typeface="+mn-lt"/>
              </a:rPr>
              <a:t>Charging Reactions:</a:t>
            </a:r>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pPr marL="285750" indent="-285750">
              <a:buFont typeface="Wingdings" panose="05000000000000000000" pitchFamily="2" charset="2"/>
              <a:buChar char="Ø"/>
            </a:pPr>
            <a:r>
              <a:rPr lang="en-US" sz="1400" dirty="0">
                <a:latin typeface="+mn-lt"/>
              </a:rPr>
              <a:t>Dis-Charging Reactions:</a:t>
            </a:r>
          </a:p>
          <a:p>
            <a:pPr marL="285750" indent="-285750">
              <a:buFont typeface="Wingdings" panose="05000000000000000000" pitchFamily="2" charset="2"/>
              <a:buChar char="Ø"/>
            </a:pPr>
            <a:endParaRPr lang="en-US" sz="1400" dirty="0">
              <a:latin typeface="+mn-lt"/>
            </a:endParaRPr>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US" baseline="-25000" dirty="0"/>
          </a:p>
          <a:p>
            <a:endParaRPr lang="en-IN" baseline="-25000" dirty="0"/>
          </a:p>
        </p:txBody>
      </p:sp>
      <p:pic>
        <p:nvPicPr>
          <p:cNvPr id="3" name="Picture 2">
            <a:extLst>
              <a:ext uri="{FF2B5EF4-FFF2-40B4-BE49-F238E27FC236}">
                <a16:creationId xmlns:a16="http://schemas.microsoft.com/office/drawing/2014/main" id="{2735282B-9E02-408D-B3B1-528CDA5FBCDA}"/>
              </a:ext>
            </a:extLst>
          </p:cNvPr>
          <p:cNvPicPr>
            <a:picLocks noChangeAspect="1"/>
          </p:cNvPicPr>
          <p:nvPr/>
        </p:nvPicPr>
        <p:blipFill>
          <a:blip r:embed="rId3"/>
          <a:stretch>
            <a:fillRect/>
          </a:stretch>
        </p:blipFill>
        <p:spPr>
          <a:xfrm>
            <a:off x="513818" y="1906330"/>
            <a:ext cx="4876193" cy="882593"/>
          </a:xfrm>
          <a:prstGeom prst="rect">
            <a:avLst/>
          </a:prstGeom>
        </p:spPr>
      </p:pic>
      <p:pic>
        <p:nvPicPr>
          <p:cNvPr id="5" name="Picture 4">
            <a:extLst>
              <a:ext uri="{FF2B5EF4-FFF2-40B4-BE49-F238E27FC236}">
                <a16:creationId xmlns:a16="http://schemas.microsoft.com/office/drawing/2014/main" id="{B1CA5C0F-515C-4931-A43C-E49F1EF86F7A}"/>
              </a:ext>
            </a:extLst>
          </p:cNvPr>
          <p:cNvPicPr>
            <a:picLocks noChangeAspect="1"/>
          </p:cNvPicPr>
          <p:nvPr/>
        </p:nvPicPr>
        <p:blipFill>
          <a:blip r:embed="rId4"/>
          <a:stretch>
            <a:fillRect/>
          </a:stretch>
        </p:blipFill>
        <p:spPr>
          <a:xfrm>
            <a:off x="513818" y="3090374"/>
            <a:ext cx="4279638" cy="1679011"/>
          </a:xfrm>
          <a:prstGeom prst="rect">
            <a:avLst/>
          </a:prstGeom>
        </p:spPr>
      </p:pic>
      <p:pic>
        <p:nvPicPr>
          <p:cNvPr id="7" name="Picture 6">
            <a:extLst>
              <a:ext uri="{FF2B5EF4-FFF2-40B4-BE49-F238E27FC236}">
                <a16:creationId xmlns:a16="http://schemas.microsoft.com/office/drawing/2014/main" id="{B2D8B3CB-9282-4375-97BC-33D9D01B0A10}"/>
              </a:ext>
            </a:extLst>
          </p:cNvPr>
          <p:cNvPicPr>
            <a:picLocks noChangeAspect="1"/>
          </p:cNvPicPr>
          <p:nvPr/>
        </p:nvPicPr>
        <p:blipFill>
          <a:blip r:embed="rId5"/>
          <a:stretch>
            <a:fillRect/>
          </a:stretch>
        </p:blipFill>
        <p:spPr>
          <a:xfrm>
            <a:off x="5028438" y="141665"/>
            <a:ext cx="3499336" cy="2258154"/>
          </a:xfrm>
          <a:prstGeom prst="rect">
            <a:avLst/>
          </a:prstGeom>
        </p:spPr>
      </p:pic>
      <p:pic>
        <p:nvPicPr>
          <p:cNvPr id="8" name="Picture 7">
            <a:extLst>
              <a:ext uri="{FF2B5EF4-FFF2-40B4-BE49-F238E27FC236}">
                <a16:creationId xmlns:a16="http://schemas.microsoft.com/office/drawing/2014/main" id="{35396EA4-9E8B-48D7-91F9-E481C0F7C027}"/>
              </a:ext>
            </a:extLst>
          </p:cNvPr>
          <p:cNvPicPr>
            <a:picLocks noChangeAspect="1"/>
          </p:cNvPicPr>
          <p:nvPr/>
        </p:nvPicPr>
        <p:blipFill>
          <a:blip r:embed="rId6"/>
          <a:stretch>
            <a:fillRect/>
          </a:stretch>
        </p:blipFill>
        <p:spPr>
          <a:xfrm>
            <a:off x="5388971" y="2374407"/>
            <a:ext cx="2821579" cy="2288874"/>
          </a:xfrm>
          <a:prstGeom prst="rect">
            <a:avLst/>
          </a:prstGeom>
        </p:spPr>
      </p:pic>
      <p:sp>
        <p:nvSpPr>
          <p:cNvPr id="11" name="TextBox 10">
            <a:extLst>
              <a:ext uri="{FF2B5EF4-FFF2-40B4-BE49-F238E27FC236}">
                <a16:creationId xmlns:a16="http://schemas.microsoft.com/office/drawing/2014/main" id="{38B7554F-D4CE-4955-922B-3D5BE5EA81E2}"/>
              </a:ext>
            </a:extLst>
          </p:cNvPr>
          <p:cNvSpPr txBox="1"/>
          <p:nvPr/>
        </p:nvSpPr>
        <p:spPr>
          <a:xfrm>
            <a:off x="616226" y="4663281"/>
            <a:ext cx="4572000" cy="338554"/>
          </a:xfrm>
          <a:prstGeom prst="rect">
            <a:avLst/>
          </a:prstGeom>
          <a:noFill/>
        </p:spPr>
        <p:txBody>
          <a:bodyPr wrap="square">
            <a:spAutoFit/>
          </a:bodyPr>
          <a:lstStyle/>
          <a:p>
            <a:pPr marL="342900" lvl="0" indent="-342900">
              <a:spcBef>
                <a:spcPts val="605"/>
              </a:spcBef>
              <a:spcAft>
                <a:spcPts val="0"/>
              </a:spcAft>
              <a:buSzPts val="1300"/>
              <a:buFont typeface="Wingdings" panose="05000000000000000000" pitchFamily="2" charset="2"/>
              <a:buChar char="Ø"/>
              <a:tabLst>
                <a:tab pos="1042035" algn="l"/>
              </a:tabLst>
            </a:pPr>
            <a:r>
              <a:rPr lang="en-US" sz="1600" dirty="0">
                <a:effectLst/>
                <a:latin typeface="+mn-lt"/>
                <a:ea typeface="Arial MT"/>
                <a:cs typeface="Arial MT"/>
              </a:rPr>
              <a:t>It</a:t>
            </a:r>
            <a:r>
              <a:rPr lang="en-US" sz="1600" spc="-30" dirty="0">
                <a:effectLst/>
                <a:latin typeface="+mn-lt"/>
                <a:ea typeface="Arial MT"/>
                <a:cs typeface="Arial MT"/>
              </a:rPr>
              <a:t> </a:t>
            </a:r>
            <a:r>
              <a:rPr lang="en-US" sz="1600" dirty="0">
                <a:effectLst/>
                <a:latin typeface="+mn-lt"/>
                <a:ea typeface="Arial MT"/>
                <a:cs typeface="Arial MT"/>
              </a:rPr>
              <a:t>is</a:t>
            </a:r>
            <a:r>
              <a:rPr lang="en-US" sz="1600" spc="-20" dirty="0">
                <a:effectLst/>
                <a:latin typeface="+mn-lt"/>
                <a:ea typeface="Arial MT"/>
                <a:cs typeface="Arial MT"/>
              </a:rPr>
              <a:t> </a:t>
            </a:r>
            <a:r>
              <a:rPr lang="en-US" sz="1600" dirty="0">
                <a:effectLst/>
                <a:latin typeface="+mn-lt"/>
                <a:ea typeface="Arial MT"/>
                <a:cs typeface="Arial MT"/>
              </a:rPr>
              <a:t>used</a:t>
            </a:r>
            <a:r>
              <a:rPr lang="en-US" sz="1600" spc="5" dirty="0">
                <a:effectLst/>
                <a:latin typeface="+mn-lt"/>
                <a:ea typeface="Arial MT"/>
                <a:cs typeface="Arial MT"/>
              </a:rPr>
              <a:t> </a:t>
            </a:r>
            <a:r>
              <a:rPr lang="en-US" sz="1600" dirty="0">
                <a:effectLst/>
                <a:latin typeface="+mn-lt"/>
                <a:ea typeface="Arial MT"/>
                <a:cs typeface="Arial MT"/>
              </a:rPr>
              <a:t>in</a:t>
            </a:r>
            <a:r>
              <a:rPr lang="en-US" sz="1600" spc="-15" dirty="0">
                <a:effectLst/>
                <a:latin typeface="+mn-lt"/>
                <a:ea typeface="Arial MT"/>
                <a:cs typeface="Arial MT"/>
              </a:rPr>
              <a:t> </a:t>
            </a:r>
            <a:r>
              <a:rPr lang="en-US" sz="1600" dirty="0">
                <a:effectLst/>
                <a:latin typeface="+mn-lt"/>
                <a:ea typeface="Arial MT"/>
                <a:cs typeface="Arial MT"/>
              </a:rPr>
              <a:t>automobiles</a:t>
            </a:r>
            <a:r>
              <a:rPr lang="en-US" sz="1600" spc="-10" dirty="0">
                <a:effectLst/>
                <a:latin typeface="+mn-lt"/>
                <a:ea typeface="Arial MT"/>
                <a:cs typeface="Arial MT"/>
              </a:rPr>
              <a:t> </a:t>
            </a:r>
            <a:r>
              <a:rPr lang="en-US" sz="1600" dirty="0">
                <a:effectLst/>
                <a:latin typeface="+mn-lt"/>
                <a:ea typeface="Arial MT"/>
                <a:cs typeface="Arial MT"/>
              </a:rPr>
              <a:t>and</a:t>
            </a:r>
            <a:r>
              <a:rPr lang="en-US" sz="1600" spc="-15" dirty="0">
                <a:effectLst/>
                <a:latin typeface="+mn-lt"/>
                <a:ea typeface="Arial MT"/>
                <a:cs typeface="Arial MT"/>
              </a:rPr>
              <a:t> </a:t>
            </a:r>
            <a:r>
              <a:rPr lang="en-US" sz="1600" dirty="0">
                <a:effectLst/>
                <a:latin typeface="+mn-lt"/>
                <a:ea typeface="Arial MT"/>
                <a:cs typeface="Arial MT"/>
              </a:rPr>
              <a:t>invertors.</a:t>
            </a:r>
            <a:endParaRPr lang="en-IN" sz="1600" dirty="0">
              <a:effectLst/>
              <a:latin typeface="+mn-lt"/>
              <a:ea typeface="Arial MT"/>
              <a:cs typeface="Arial MT"/>
            </a:endParaRPr>
          </a:p>
        </p:txBody>
      </p:sp>
      <p:sp>
        <p:nvSpPr>
          <p:cNvPr id="9" name="TextBox 8">
            <a:extLst>
              <a:ext uri="{FF2B5EF4-FFF2-40B4-BE49-F238E27FC236}">
                <a16:creationId xmlns:a16="http://schemas.microsoft.com/office/drawing/2014/main" id="{1B6B77B5-20B8-477E-A65D-4E6699DEE43E}"/>
              </a:ext>
            </a:extLst>
          </p:cNvPr>
          <p:cNvSpPr txBox="1"/>
          <p:nvPr/>
        </p:nvSpPr>
        <p:spPr>
          <a:xfrm flipH="1">
            <a:off x="1872778" y="172180"/>
            <a:ext cx="5744839" cy="307777"/>
          </a:xfrm>
          <a:prstGeom prst="rect">
            <a:avLst/>
          </a:prstGeom>
          <a:noFill/>
        </p:spPr>
        <p:txBody>
          <a:bodyPr wrap="square" rtlCol="0">
            <a:spAutoFit/>
          </a:bodyPr>
          <a:lstStyle/>
          <a:p>
            <a:pPr algn="ctr"/>
            <a:r>
              <a:rPr lang="en-US" b="1" u="sng" dirty="0">
                <a:solidFill>
                  <a:srgbClr val="FF0000"/>
                </a:solidFill>
              </a:rPr>
              <a:t>LEAD STORAGE BATTERY</a:t>
            </a:r>
            <a:endParaRPr lang="en-IN" b="1" u="sng" dirty="0">
              <a:solidFill>
                <a:srgbClr val="FF0000"/>
              </a:solidFill>
            </a:endParaRPr>
          </a:p>
        </p:txBody>
      </p:sp>
      <p:sp>
        <p:nvSpPr>
          <p:cNvPr id="12" name="TextBox 11">
            <a:extLst>
              <a:ext uri="{FF2B5EF4-FFF2-40B4-BE49-F238E27FC236}">
                <a16:creationId xmlns:a16="http://schemas.microsoft.com/office/drawing/2014/main" id="{7048E150-1BC5-46C2-95DF-0157818024A3}"/>
              </a:ext>
            </a:extLst>
          </p:cNvPr>
          <p:cNvSpPr txBox="1"/>
          <p:nvPr/>
        </p:nvSpPr>
        <p:spPr>
          <a:xfrm>
            <a:off x="4341628" y="4703911"/>
            <a:ext cx="4572000" cy="307777"/>
          </a:xfrm>
          <a:prstGeom prst="rect">
            <a:avLst/>
          </a:prstGeom>
          <a:noFill/>
        </p:spPr>
        <p:txBody>
          <a:bodyPr wrap="square">
            <a:spAutoFit/>
          </a:bodyPr>
          <a:lstStyle/>
          <a:p>
            <a:pPr algn="ctr"/>
            <a:r>
              <a:rPr lang="en-US" b="1" u="sng" dirty="0">
                <a:solidFill>
                  <a:srgbClr val="FF0000"/>
                </a:solidFill>
              </a:rPr>
              <a:t>LEAD STORAGE BATTERY</a:t>
            </a:r>
            <a:endParaRPr lang="en-IN" b="1" u="sng"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oogle Shape;76;p16">
            <a:extLst>
              <a:ext uri="{FF2B5EF4-FFF2-40B4-BE49-F238E27FC236}">
                <a16:creationId xmlns:a16="http://schemas.microsoft.com/office/drawing/2014/main" id="{C7946573-EFAB-4509-941C-64295A17B4B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C823431-7320-4CD5-80FD-530871EAA41E}"/>
              </a:ext>
            </a:extLst>
          </p:cNvPr>
          <p:cNvSpPr txBox="1"/>
          <p:nvPr/>
        </p:nvSpPr>
        <p:spPr>
          <a:xfrm>
            <a:off x="449400" y="521620"/>
            <a:ext cx="6091607" cy="1815882"/>
          </a:xfrm>
          <a:prstGeom prst="rect">
            <a:avLst/>
          </a:prstGeom>
          <a:noFill/>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
        <p:nvSpPr>
          <p:cNvPr id="2" name="TextBox 1">
            <a:extLst>
              <a:ext uri="{FF2B5EF4-FFF2-40B4-BE49-F238E27FC236}">
                <a16:creationId xmlns:a16="http://schemas.microsoft.com/office/drawing/2014/main" id="{09331ACA-530D-490F-A640-2FAEB8CAE6F8}"/>
              </a:ext>
            </a:extLst>
          </p:cNvPr>
          <p:cNvSpPr txBox="1"/>
          <p:nvPr/>
        </p:nvSpPr>
        <p:spPr>
          <a:xfrm>
            <a:off x="214684" y="328397"/>
            <a:ext cx="5605670" cy="4955203"/>
          </a:xfrm>
          <a:prstGeom prst="rect">
            <a:avLst/>
          </a:prstGeom>
          <a:noFill/>
        </p:spPr>
        <p:txBody>
          <a:bodyPr wrap="square" rtlCol="0">
            <a:spAutoFit/>
          </a:bodyPr>
          <a:lstStyle/>
          <a:p>
            <a:endParaRPr lang="en-US" sz="1600" dirty="0">
              <a:latin typeface="+mn-lt"/>
            </a:endParaRPr>
          </a:p>
          <a:p>
            <a:pPr marL="285750" indent="-285750">
              <a:buFont typeface="Wingdings" panose="05000000000000000000" pitchFamily="2" charset="2"/>
              <a:buChar char="Ø"/>
            </a:pPr>
            <a:r>
              <a:rPr lang="en-US" sz="1600" b="1" dirty="0" err="1">
                <a:latin typeface="+mn-lt"/>
              </a:rPr>
              <a:t>Anode:</a:t>
            </a:r>
            <a:r>
              <a:rPr lang="en-US" sz="1600" dirty="0" err="1">
                <a:latin typeface="+mn-lt"/>
              </a:rPr>
              <a:t>Cadmium</a:t>
            </a:r>
            <a:r>
              <a:rPr lang="en-US" sz="1600" dirty="0">
                <a:latin typeface="+mn-lt"/>
              </a:rPr>
              <a:t>.</a:t>
            </a:r>
          </a:p>
          <a:p>
            <a:endParaRPr lang="en-US" sz="1600" dirty="0">
              <a:latin typeface="+mn-lt"/>
            </a:endParaRPr>
          </a:p>
          <a:p>
            <a:pPr marL="285750" indent="-285750">
              <a:buFont typeface="Wingdings" panose="05000000000000000000" pitchFamily="2" charset="2"/>
              <a:buChar char="Ø"/>
            </a:pPr>
            <a:r>
              <a:rPr lang="en-US" sz="1600" b="1" dirty="0" err="1">
                <a:latin typeface="+mn-lt"/>
              </a:rPr>
              <a:t>Cathode:</a:t>
            </a:r>
            <a:r>
              <a:rPr lang="en-US" sz="1600" dirty="0" err="1">
                <a:latin typeface="+mn-lt"/>
              </a:rPr>
              <a:t>Metal</a:t>
            </a:r>
            <a:r>
              <a:rPr lang="en-US" sz="1600" dirty="0">
                <a:latin typeface="+mn-lt"/>
              </a:rPr>
              <a:t> grid containing NiO</a:t>
            </a:r>
            <a:r>
              <a:rPr lang="en-US" sz="1600" baseline="-25000" dirty="0">
                <a:latin typeface="+mn-lt"/>
              </a:rPr>
              <a:t>2</a:t>
            </a: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r>
              <a:rPr lang="en-US" sz="1600" b="1" dirty="0" err="1">
                <a:latin typeface="+mn-lt"/>
              </a:rPr>
              <a:t>Electrolyte:</a:t>
            </a:r>
            <a:r>
              <a:rPr lang="en-US" sz="1600" dirty="0" err="1">
                <a:latin typeface="+mn-lt"/>
              </a:rPr>
              <a:t>KOH</a:t>
            </a:r>
            <a:r>
              <a:rPr lang="en-US" sz="1600" dirty="0">
                <a:latin typeface="+mn-lt"/>
              </a:rPr>
              <a:t>.</a:t>
            </a:r>
          </a:p>
          <a:p>
            <a:endParaRPr lang="en-US" sz="1600" dirty="0">
              <a:latin typeface="+mn-lt"/>
            </a:endParaRPr>
          </a:p>
          <a:p>
            <a:pPr marL="285750" indent="-285750">
              <a:buFont typeface="Wingdings" panose="05000000000000000000" pitchFamily="2" charset="2"/>
              <a:buChar char="Ø"/>
            </a:pPr>
            <a:r>
              <a:rPr lang="en-US" sz="1600" b="1" dirty="0">
                <a:latin typeface="+mn-lt"/>
              </a:rPr>
              <a:t>Cell Reactions:</a:t>
            </a:r>
          </a:p>
          <a:p>
            <a:endParaRPr lang="en-US" dirty="0"/>
          </a:p>
          <a:p>
            <a:endParaRPr lang="en-US" dirty="0"/>
          </a:p>
          <a:p>
            <a:endParaRPr lang="en-US" dirty="0"/>
          </a:p>
          <a:p>
            <a:endParaRPr lang="en-US" dirty="0"/>
          </a:p>
          <a:p>
            <a:endParaRPr lang="en-US" dirty="0"/>
          </a:p>
          <a:p>
            <a:pPr marL="285750" indent="-285750">
              <a:buFont typeface="Wingdings" panose="05000000000000000000" pitchFamily="2" charset="2"/>
              <a:buChar char="Ø"/>
            </a:pPr>
            <a:r>
              <a:rPr lang="en-US" sz="1600" dirty="0">
                <a:effectLst/>
                <a:latin typeface="+mn-lt"/>
                <a:ea typeface="Arial MT"/>
                <a:cs typeface="Arial MT"/>
              </a:rPr>
              <a:t>On</a:t>
            </a:r>
            <a:r>
              <a:rPr lang="en-US" sz="1600" spc="40" dirty="0">
                <a:effectLst/>
                <a:latin typeface="+mn-lt"/>
                <a:ea typeface="Arial MT"/>
                <a:cs typeface="Arial MT"/>
              </a:rPr>
              <a:t> </a:t>
            </a:r>
            <a:r>
              <a:rPr lang="en-US" sz="1600" dirty="0">
                <a:effectLst/>
                <a:latin typeface="+mn-lt"/>
                <a:ea typeface="Arial MT"/>
                <a:cs typeface="Arial MT"/>
              </a:rPr>
              <a:t>recharging</a:t>
            </a:r>
            <a:r>
              <a:rPr lang="en-US" sz="1600" spc="70" dirty="0">
                <a:effectLst/>
                <a:latin typeface="+mn-lt"/>
                <a:ea typeface="Arial MT"/>
                <a:cs typeface="Arial MT"/>
              </a:rPr>
              <a:t> </a:t>
            </a:r>
            <a:r>
              <a:rPr lang="en-US" sz="1600" dirty="0">
                <a:effectLst/>
                <a:latin typeface="+mn-lt"/>
                <a:ea typeface="Arial MT"/>
                <a:cs typeface="Arial MT"/>
              </a:rPr>
              <a:t>the</a:t>
            </a:r>
            <a:r>
              <a:rPr lang="en-US" sz="1600" spc="70" dirty="0">
                <a:effectLst/>
                <a:latin typeface="+mn-lt"/>
                <a:ea typeface="Arial MT"/>
                <a:cs typeface="Arial MT"/>
              </a:rPr>
              <a:t> </a:t>
            </a:r>
            <a:r>
              <a:rPr lang="en-US" sz="1600" dirty="0">
                <a:effectLst/>
                <a:latin typeface="+mn-lt"/>
                <a:ea typeface="Arial MT"/>
                <a:cs typeface="Arial MT"/>
              </a:rPr>
              <a:t>above</a:t>
            </a:r>
            <a:r>
              <a:rPr lang="en-US" sz="1600" spc="45" dirty="0">
                <a:effectLst/>
                <a:latin typeface="+mn-lt"/>
                <a:ea typeface="Arial MT"/>
                <a:cs typeface="Arial MT"/>
              </a:rPr>
              <a:t> </a:t>
            </a:r>
            <a:r>
              <a:rPr lang="en-US" sz="1600" dirty="0">
                <a:effectLst/>
                <a:latin typeface="+mn-lt"/>
                <a:ea typeface="Arial MT"/>
                <a:cs typeface="Arial MT"/>
              </a:rPr>
              <a:t>reaction</a:t>
            </a:r>
            <a:r>
              <a:rPr lang="en-US" sz="1600" spc="50" dirty="0">
                <a:effectLst/>
                <a:latin typeface="+mn-lt"/>
                <a:ea typeface="Arial MT"/>
                <a:cs typeface="Arial MT"/>
              </a:rPr>
              <a:t> </a:t>
            </a:r>
            <a:r>
              <a:rPr lang="en-US" sz="1600" dirty="0">
                <a:effectLst/>
                <a:latin typeface="+mn-lt"/>
                <a:ea typeface="Arial MT"/>
                <a:cs typeface="Arial MT"/>
              </a:rPr>
              <a:t>is</a:t>
            </a:r>
            <a:r>
              <a:rPr lang="en-US" sz="1600" spc="40" dirty="0">
                <a:effectLst/>
                <a:latin typeface="+mn-lt"/>
                <a:ea typeface="Arial MT"/>
                <a:cs typeface="Arial MT"/>
              </a:rPr>
              <a:t> </a:t>
            </a:r>
            <a:r>
              <a:rPr lang="en-US" sz="1600" dirty="0">
                <a:effectLst/>
                <a:latin typeface="+mn-lt"/>
                <a:ea typeface="Arial MT"/>
                <a:cs typeface="Arial MT"/>
              </a:rPr>
              <a:t>reversed</a:t>
            </a:r>
            <a:r>
              <a:rPr lang="en-US" sz="1600" spc="45" dirty="0">
                <a:effectLst/>
                <a:latin typeface="+mn-lt"/>
                <a:ea typeface="Arial MT"/>
                <a:cs typeface="Arial MT"/>
              </a:rPr>
              <a:t> </a:t>
            </a:r>
            <a:r>
              <a:rPr lang="en-US" sz="1600" dirty="0" err="1">
                <a:effectLst/>
                <a:latin typeface="+mn-lt"/>
                <a:ea typeface="Arial MT"/>
                <a:cs typeface="Arial MT"/>
              </a:rPr>
              <a:t>i</a:t>
            </a:r>
            <a:r>
              <a:rPr lang="en-US" sz="1600" dirty="0">
                <a:effectLst/>
                <a:latin typeface="+mn-lt"/>
                <a:ea typeface="Arial MT"/>
                <a:cs typeface="Arial MT"/>
              </a:rPr>
              <a:t>.</a:t>
            </a:r>
            <a:r>
              <a:rPr lang="en-US" sz="1600" spc="30" dirty="0">
                <a:effectLst/>
                <a:latin typeface="+mn-lt"/>
                <a:ea typeface="Arial MT"/>
                <a:cs typeface="Arial MT"/>
              </a:rPr>
              <a:t> </a:t>
            </a:r>
            <a:r>
              <a:rPr lang="en-US" sz="1600" dirty="0">
                <a:effectLst/>
                <a:latin typeface="+mn-lt"/>
                <a:ea typeface="Arial MT"/>
                <a:cs typeface="Arial MT"/>
              </a:rPr>
              <a:t>e.</a:t>
            </a:r>
            <a:r>
              <a:rPr lang="en-US" sz="1600" spc="30" dirty="0">
                <a:effectLst/>
                <a:latin typeface="+mn-lt"/>
                <a:ea typeface="Arial MT"/>
                <a:cs typeface="Arial MT"/>
              </a:rPr>
              <a:t> </a:t>
            </a:r>
            <a:r>
              <a:rPr lang="en-US" sz="1600" dirty="0">
                <a:effectLst/>
                <a:latin typeface="+mn-lt"/>
                <a:ea typeface="Arial MT"/>
                <a:cs typeface="Arial MT"/>
              </a:rPr>
              <a:t>Cd(OH)</a:t>
            </a:r>
            <a:r>
              <a:rPr lang="en-US" sz="1600" baseline="-25000" dirty="0">
                <a:effectLst/>
                <a:latin typeface="+mn-lt"/>
                <a:ea typeface="Arial MT"/>
                <a:cs typeface="Arial MT"/>
              </a:rPr>
              <a:t>2</a:t>
            </a:r>
            <a:r>
              <a:rPr lang="en-US" sz="1600" spc="50" dirty="0">
                <a:effectLst/>
                <a:latin typeface="+mn-lt"/>
                <a:ea typeface="Arial MT"/>
                <a:cs typeface="Arial MT"/>
              </a:rPr>
              <a:t> </a:t>
            </a:r>
            <a:r>
              <a:rPr lang="en-US" sz="1600" dirty="0">
                <a:effectLst/>
                <a:latin typeface="+mn-lt"/>
                <a:ea typeface="Arial MT"/>
                <a:cs typeface="Arial MT"/>
              </a:rPr>
              <a:t>at</a:t>
            </a:r>
            <a:r>
              <a:rPr lang="en-US" sz="1600" spc="55" dirty="0">
                <a:effectLst/>
                <a:latin typeface="+mn-lt"/>
                <a:ea typeface="Arial MT"/>
                <a:cs typeface="Arial MT"/>
              </a:rPr>
              <a:t> </a:t>
            </a:r>
            <a:r>
              <a:rPr lang="en-US" sz="1600" dirty="0">
                <a:effectLst/>
                <a:latin typeface="+mn-lt"/>
                <a:ea typeface="Arial MT"/>
                <a:cs typeface="Arial MT"/>
              </a:rPr>
              <a:t>anode</a:t>
            </a:r>
            <a:r>
              <a:rPr lang="en-US" sz="1600" spc="45" dirty="0">
                <a:effectLst/>
                <a:latin typeface="+mn-lt"/>
                <a:ea typeface="Arial MT"/>
                <a:cs typeface="Arial MT"/>
              </a:rPr>
              <a:t> </a:t>
            </a:r>
            <a:r>
              <a:rPr lang="en-US" sz="1600" dirty="0">
                <a:effectLst/>
                <a:latin typeface="+mn-lt"/>
                <a:ea typeface="Arial MT"/>
                <a:cs typeface="Arial MT"/>
              </a:rPr>
              <a:t>is</a:t>
            </a:r>
            <a:r>
              <a:rPr lang="en-US" sz="1600" spc="-345" dirty="0">
                <a:effectLst/>
                <a:latin typeface="+mn-lt"/>
                <a:ea typeface="Arial MT"/>
                <a:cs typeface="Arial MT"/>
              </a:rPr>
              <a:t>            </a:t>
            </a:r>
            <a:r>
              <a:rPr lang="en-US" sz="1600" dirty="0">
                <a:effectLst/>
                <a:latin typeface="+mn-lt"/>
                <a:ea typeface="Arial MT"/>
                <a:cs typeface="Arial MT"/>
              </a:rPr>
              <a:t>converted</a:t>
            </a:r>
            <a:r>
              <a:rPr lang="en-US" sz="1600" spc="-10" dirty="0">
                <a:effectLst/>
                <a:latin typeface="+mn-lt"/>
                <a:ea typeface="Arial MT"/>
                <a:cs typeface="Arial MT"/>
              </a:rPr>
              <a:t> </a:t>
            </a:r>
            <a:r>
              <a:rPr lang="en-US" sz="1600" dirty="0">
                <a:effectLst/>
                <a:latin typeface="+mn-lt"/>
                <a:ea typeface="Arial MT"/>
                <a:cs typeface="Arial MT"/>
              </a:rPr>
              <a:t>into</a:t>
            </a:r>
            <a:r>
              <a:rPr lang="en-US" sz="1600" spc="-10" dirty="0">
                <a:effectLst/>
                <a:latin typeface="+mn-lt"/>
                <a:ea typeface="Arial MT"/>
                <a:cs typeface="Arial MT"/>
              </a:rPr>
              <a:t> </a:t>
            </a:r>
            <a:r>
              <a:rPr lang="en-US" sz="1600" dirty="0">
                <a:effectLst/>
                <a:latin typeface="+mn-lt"/>
                <a:ea typeface="Arial MT"/>
                <a:cs typeface="Arial MT"/>
              </a:rPr>
              <a:t>Cd</a:t>
            </a:r>
            <a:r>
              <a:rPr lang="en-US" sz="1600" spc="-10" dirty="0">
                <a:effectLst/>
                <a:latin typeface="+mn-lt"/>
                <a:ea typeface="Arial MT"/>
                <a:cs typeface="Arial MT"/>
              </a:rPr>
              <a:t> </a:t>
            </a:r>
            <a:r>
              <a:rPr lang="en-US" sz="1600" dirty="0">
                <a:effectLst/>
                <a:latin typeface="+mn-lt"/>
                <a:ea typeface="Arial MT"/>
                <a:cs typeface="Arial MT"/>
              </a:rPr>
              <a:t>and</a:t>
            </a:r>
            <a:r>
              <a:rPr lang="en-US" sz="1600" spc="-5" dirty="0">
                <a:effectLst/>
                <a:latin typeface="+mn-lt"/>
                <a:ea typeface="Arial MT"/>
                <a:cs typeface="Arial MT"/>
              </a:rPr>
              <a:t> </a:t>
            </a:r>
            <a:r>
              <a:rPr lang="en-US" sz="1600" dirty="0">
                <a:effectLst/>
                <a:latin typeface="+mn-lt"/>
                <a:ea typeface="Arial MT"/>
                <a:cs typeface="Arial MT"/>
              </a:rPr>
              <a:t>Ni(OH)</a:t>
            </a:r>
            <a:r>
              <a:rPr lang="en-US" sz="1600" baseline="-25000" dirty="0">
                <a:effectLst/>
                <a:latin typeface="+mn-lt"/>
                <a:ea typeface="Arial MT"/>
                <a:cs typeface="Arial MT"/>
              </a:rPr>
              <a:t>2</a:t>
            </a:r>
            <a:r>
              <a:rPr lang="en-US" sz="1600" spc="-10" dirty="0">
                <a:effectLst/>
                <a:latin typeface="+mn-lt"/>
                <a:ea typeface="Arial MT"/>
                <a:cs typeface="Arial MT"/>
              </a:rPr>
              <a:t> </a:t>
            </a:r>
            <a:r>
              <a:rPr lang="en-US" sz="1600" dirty="0">
                <a:effectLst/>
                <a:latin typeface="+mn-lt"/>
                <a:ea typeface="Arial MT"/>
                <a:cs typeface="Arial MT"/>
              </a:rPr>
              <a:t>at</a:t>
            </a:r>
            <a:r>
              <a:rPr lang="en-US" sz="1600" spc="-25" dirty="0">
                <a:effectLst/>
                <a:latin typeface="+mn-lt"/>
                <a:ea typeface="Arial MT"/>
                <a:cs typeface="Arial MT"/>
              </a:rPr>
              <a:t> </a:t>
            </a:r>
            <a:r>
              <a:rPr lang="en-US" sz="1600" dirty="0">
                <a:effectLst/>
                <a:latin typeface="+mn-lt"/>
                <a:ea typeface="Arial MT"/>
                <a:cs typeface="Arial MT"/>
              </a:rPr>
              <a:t>cathode</a:t>
            </a:r>
            <a:r>
              <a:rPr lang="en-US" sz="1600" spc="-5" dirty="0">
                <a:effectLst/>
                <a:latin typeface="+mn-lt"/>
                <a:ea typeface="Arial MT"/>
                <a:cs typeface="Arial MT"/>
              </a:rPr>
              <a:t> </a:t>
            </a:r>
            <a:r>
              <a:rPr lang="en-US" sz="1600" dirty="0">
                <a:effectLst/>
                <a:latin typeface="+mn-lt"/>
                <a:ea typeface="Arial MT"/>
                <a:cs typeface="Arial MT"/>
              </a:rPr>
              <a:t>is</a:t>
            </a:r>
            <a:r>
              <a:rPr lang="en-US" sz="1600" spc="-15" dirty="0">
                <a:effectLst/>
                <a:latin typeface="+mn-lt"/>
                <a:ea typeface="Arial MT"/>
                <a:cs typeface="Arial MT"/>
              </a:rPr>
              <a:t> </a:t>
            </a:r>
            <a:r>
              <a:rPr lang="en-US" sz="1600" dirty="0">
                <a:effectLst/>
                <a:latin typeface="+mn-lt"/>
                <a:ea typeface="Arial MT"/>
                <a:cs typeface="Arial MT"/>
              </a:rPr>
              <a:t>converted</a:t>
            </a:r>
            <a:r>
              <a:rPr lang="en-US" sz="1600" spc="-10" dirty="0">
                <a:effectLst/>
                <a:latin typeface="+mn-lt"/>
                <a:ea typeface="Arial MT"/>
                <a:cs typeface="Arial MT"/>
              </a:rPr>
              <a:t> </a:t>
            </a:r>
            <a:r>
              <a:rPr lang="en-US" sz="1600" dirty="0">
                <a:effectLst/>
                <a:latin typeface="+mn-lt"/>
                <a:ea typeface="Arial MT"/>
                <a:cs typeface="Arial MT"/>
              </a:rPr>
              <a:t>into</a:t>
            </a:r>
            <a:r>
              <a:rPr lang="en-US" sz="1600" spc="15" dirty="0">
                <a:effectLst/>
                <a:latin typeface="+mn-lt"/>
                <a:ea typeface="Arial MT"/>
                <a:cs typeface="Arial MT"/>
              </a:rPr>
              <a:t> </a:t>
            </a:r>
            <a:r>
              <a:rPr lang="en-US" sz="1600" dirty="0">
                <a:effectLst/>
                <a:latin typeface="+mn-lt"/>
                <a:ea typeface="Arial MT"/>
                <a:cs typeface="Arial MT"/>
              </a:rPr>
              <a:t>NiO</a:t>
            </a:r>
            <a:r>
              <a:rPr lang="en-US" sz="1600" baseline="-25000" dirty="0">
                <a:effectLst/>
                <a:latin typeface="+mn-lt"/>
                <a:ea typeface="Arial MT"/>
                <a:cs typeface="Arial MT"/>
              </a:rPr>
              <a:t>2</a:t>
            </a:r>
            <a:endParaRPr lang="en-US" sz="1600" b="1" dirty="0">
              <a:latin typeface="+mn-lt"/>
            </a:endParaRPr>
          </a:p>
          <a:p>
            <a:endParaRPr lang="en-US" dirty="0"/>
          </a:p>
          <a:p>
            <a:pPr marL="285750" indent="-285750">
              <a:buFont typeface="Wingdings" panose="05000000000000000000" pitchFamily="2" charset="2"/>
              <a:buChar char="Ø"/>
            </a:pPr>
            <a:r>
              <a:rPr lang="en-US" dirty="0"/>
              <a:t>EMF of Ni-Cd cell is 1.4 V and it is used in calculators.</a:t>
            </a:r>
          </a:p>
          <a:p>
            <a:endParaRPr lang="en-US" dirty="0"/>
          </a:p>
          <a:p>
            <a:endParaRPr lang="en-US" dirty="0"/>
          </a:p>
          <a:p>
            <a:endParaRPr lang="en-IN" dirty="0"/>
          </a:p>
        </p:txBody>
      </p:sp>
      <p:pic>
        <p:nvPicPr>
          <p:cNvPr id="3" name="Picture 2">
            <a:extLst>
              <a:ext uri="{FF2B5EF4-FFF2-40B4-BE49-F238E27FC236}">
                <a16:creationId xmlns:a16="http://schemas.microsoft.com/office/drawing/2014/main" id="{EA891586-17BA-45C4-835B-8A7E9B8E554A}"/>
              </a:ext>
            </a:extLst>
          </p:cNvPr>
          <p:cNvPicPr>
            <a:picLocks noChangeAspect="1"/>
          </p:cNvPicPr>
          <p:nvPr/>
        </p:nvPicPr>
        <p:blipFill>
          <a:blip r:embed="rId3"/>
          <a:stretch>
            <a:fillRect/>
          </a:stretch>
        </p:blipFill>
        <p:spPr>
          <a:xfrm>
            <a:off x="46320" y="2379165"/>
            <a:ext cx="5421735" cy="1011579"/>
          </a:xfrm>
          <a:prstGeom prst="rect">
            <a:avLst/>
          </a:prstGeom>
        </p:spPr>
      </p:pic>
      <p:pic>
        <p:nvPicPr>
          <p:cNvPr id="8194" name="Picture 2" descr="Chemistry Class 12 Electrochemistry Notes | EDUBUZZ NOTES">
            <a:extLst>
              <a:ext uri="{FF2B5EF4-FFF2-40B4-BE49-F238E27FC236}">
                <a16:creationId xmlns:a16="http://schemas.microsoft.com/office/drawing/2014/main" id="{E760BDB0-B9EA-4F97-9A0D-DB0B0CEA4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646" y="567654"/>
            <a:ext cx="2800350" cy="33337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1D6822-D8E2-49EC-A67F-C138A78767D5}"/>
              </a:ext>
            </a:extLst>
          </p:cNvPr>
          <p:cNvSpPr txBox="1"/>
          <p:nvPr/>
        </p:nvSpPr>
        <p:spPr>
          <a:xfrm flipH="1">
            <a:off x="1872778" y="172180"/>
            <a:ext cx="5744839" cy="307777"/>
          </a:xfrm>
          <a:prstGeom prst="rect">
            <a:avLst/>
          </a:prstGeom>
          <a:noFill/>
        </p:spPr>
        <p:txBody>
          <a:bodyPr wrap="square" rtlCol="0">
            <a:spAutoFit/>
          </a:bodyPr>
          <a:lstStyle/>
          <a:p>
            <a:pPr algn="ctr"/>
            <a:r>
              <a:rPr lang="en-US" b="1" u="sng" dirty="0">
                <a:solidFill>
                  <a:srgbClr val="FF0000"/>
                </a:solidFill>
              </a:rPr>
              <a:t>NICKEL-CADMIUM STORAGE CELL</a:t>
            </a:r>
            <a:endParaRPr lang="en-IN" b="1" u="sng"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oogle Shape;76;p16">
            <a:extLst>
              <a:ext uri="{FF2B5EF4-FFF2-40B4-BE49-F238E27FC236}">
                <a16:creationId xmlns:a16="http://schemas.microsoft.com/office/drawing/2014/main" id="{48CCC999-0F23-4DAC-88F5-6A4F171BB29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A43487A-A5E7-42DD-BE5F-977985D4FD17}"/>
              </a:ext>
            </a:extLst>
          </p:cNvPr>
          <p:cNvSpPr txBox="1"/>
          <p:nvPr/>
        </p:nvSpPr>
        <p:spPr>
          <a:xfrm>
            <a:off x="199875" y="263763"/>
            <a:ext cx="8944125" cy="4957767"/>
          </a:xfrm>
          <a:prstGeom prst="rect">
            <a:avLst/>
          </a:prstGeom>
          <a:noFill/>
        </p:spPr>
        <p:txBody>
          <a:bodyPr wrap="square">
            <a:spAutoFit/>
          </a:bodyPr>
          <a:lstStyle/>
          <a:p>
            <a:pPr marL="813435" algn="ctr">
              <a:spcBef>
                <a:spcPts val="600"/>
              </a:spcBef>
              <a:spcAft>
                <a:spcPts val="0"/>
              </a:spcAft>
            </a:pPr>
            <a:r>
              <a:rPr lang="en-US" sz="1800" b="1" u="sng" dirty="0">
                <a:solidFill>
                  <a:srgbClr val="FF0000"/>
                </a:solidFill>
                <a:effectLst/>
                <a:latin typeface="Arial" panose="020B0604020202020204" pitchFamily="34" charset="0"/>
                <a:ea typeface="Arial MT"/>
                <a:cs typeface="Arial MT"/>
              </a:rPr>
              <a:t>Fuel</a:t>
            </a:r>
            <a:r>
              <a:rPr lang="en-US" sz="1800" b="1" u="sng" spc="-30" dirty="0">
                <a:solidFill>
                  <a:srgbClr val="FF0000"/>
                </a:solidFill>
                <a:effectLst/>
                <a:latin typeface="Arial" panose="020B0604020202020204" pitchFamily="34" charset="0"/>
                <a:ea typeface="Arial MT"/>
                <a:cs typeface="Arial MT"/>
              </a:rPr>
              <a:t> </a:t>
            </a:r>
            <a:r>
              <a:rPr lang="en-US" sz="1800" b="1" u="sng" dirty="0">
                <a:solidFill>
                  <a:srgbClr val="FF0000"/>
                </a:solidFill>
                <a:effectLst/>
                <a:latin typeface="Arial" panose="020B0604020202020204" pitchFamily="34" charset="0"/>
                <a:ea typeface="Arial MT"/>
                <a:cs typeface="Arial MT"/>
              </a:rPr>
              <a:t>cells:</a:t>
            </a:r>
            <a:endParaRPr lang="en-IN" sz="1800" b="1" u="sng" dirty="0">
              <a:solidFill>
                <a:srgbClr val="FF0000"/>
              </a:solidFill>
              <a:effectLst/>
              <a:latin typeface="Arial MT"/>
              <a:ea typeface="Arial MT"/>
              <a:cs typeface="Arial MT"/>
            </a:endParaRPr>
          </a:p>
          <a:p>
            <a:pPr marL="285750" indent="-285750">
              <a:buFont typeface="Wingdings" panose="05000000000000000000" pitchFamily="2" charset="2"/>
              <a:buChar char="Ø"/>
            </a:pPr>
            <a:r>
              <a:rPr lang="en-US" sz="1600" dirty="0">
                <a:effectLst/>
                <a:latin typeface="+mn-lt"/>
                <a:ea typeface="Arial MT"/>
                <a:cs typeface="Arial MT"/>
              </a:rPr>
              <a:t>The</a:t>
            </a:r>
            <a:r>
              <a:rPr lang="en-US" sz="1600" spc="-20" dirty="0">
                <a:effectLst/>
                <a:latin typeface="+mn-lt"/>
                <a:ea typeface="Arial MT"/>
                <a:cs typeface="Arial MT"/>
              </a:rPr>
              <a:t> </a:t>
            </a:r>
            <a:r>
              <a:rPr lang="en-US" sz="1600" dirty="0">
                <a:effectLst/>
                <a:latin typeface="+mn-lt"/>
                <a:ea typeface="Arial MT"/>
                <a:cs typeface="Arial MT"/>
              </a:rPr>
              <a:t>electrochemical</a:t>
            </a:r>
            <a:r>
              <a:rPr lang="en-US" sz="1600" spc="-10" dirty="0">
                <a:effectLst/>
                <a:latin typeface="+mn-lt"/>
                <a:ea typeface="Arial MT"/>
                <a:cs typeface="Arial MT"/>
              </a:rPr>
              <a:t> </a:t>
            </a:r>
            <a:r>
              <a:rPr lang="en-US" sz="1600" dirty="0">
                <a:effectLst/>
                <a:latin typeface="+mn-lt"/>
                <a:ea typeface="Arial MT"/>
                <a:cs typeface="Arial MT"/>
              </a:rPr>
              <a:t>cell</a:t>
            </a:r>
            <a:r>
              <a:rPr lang="en-US" sz="1600" spc="-10" dirty="0">
                <a:effectLst/>
                <a:latin typeface="+mn-lt"/>
                <a:ea typeface="Arial MT"/>
                <a:cs typeface="Arial MT"/>
              </a:rPr>
              <a:t> </a:t>
            </a:r>
            <a:r>
              <a:rPr lang="en-US" sz="1600" dirty="0">
                <a:effectLst/>
                <a:latin typeface="+mn-lt"/>
                <a:ea typeface="Arial MT"/>
                <a:cs typeface="Arial MT"/>
              </a:rPr>
              <a:t>in</a:t>
            </a:r>
            <a:r>
              <a:rPr lang="en-US" sz="1600" spc="-45" dirty="0">
                <a:effectLst/>
                <a:latin typeface="+mn-lt"/>
                <a:ea typeface="Arial MT"/>
                <a:cs typeface="Arial MT"/>
              </a:rPr>
              <a:t> </a:t>
            </a:r>
            <a:r>
              <a:rPr lang="en-US" sz="1600" dirty="0">
                <a:effectLst/>
                <a:latin typeface="+mn-lt"/>
                <a:ea typeface="Arial MT"/>
                <a:cs typeface="Arial MT"/>
              </a:rPr>
              <a:t>which</a:t>
            </a:r>
            <a:r>
              <a:rPr lang="en-US" sz="1600" spc="-20" dirty="0">
                <a:effectLst/>
                <a:latin typeface="+mn-lt"/>
                <a:ea typeface="Arial MT"/>
                <a:cs typeface="Arial MT"/>
              </a:rPr>
              <a:t> </a:t>
            </a:r>
            <a:r>
              <a:rPr lang="en-US" sz="1600" dirty="0">
                <a:effectLst/>
                <a:latin typeface="+mn-lt"/>
                <a:ea typeface="Arial MT"/>
                <a:cs typeface="Arial MT"/>
              </a:rPr>
              <a:t>the</a:t>
            </a:r>
            <a:r>
              <a:rPr lang="en-US" sz="1600" spc="-15" dirty="0">
                <a:effectLst/>
                <a:latin typeface="+mn-lt"/>
                <a:ea typeface="Arial MT"/>
                <a:cs typeface="Arial MT"/>
              </a:rPr>
              <a:t> </a:t>
            </a:r>
            <a:r>
              <a:rPr lang="en-US" sz="1600" dirty="0">
                <a:effectLst/>
                <a:latin typeface="+mn-lt"/>
                <a:ea typeface="Arial MT"/>
                <a:cs typeface="Arial MT"/>
              </a:rPr>
              <a:t>energy</a:t>
            </a:r>
            <a:r>
              <a:rPr lang="en-US" sz="1600" spc="-45" dirty="0">
                <a:effectLst/>
                <a:latin typeface="+mn-lt"/>
                <a:ea typeface="Arial MT"/>
                <a:cs typeface="Arial MT"/>
              </a:rPr>
              <a:t> </a:t>
            </a:r>
            <a:r>
              <a:rPr lang="en-US" sz="1600" dirty="0">
                <a:effectLst/>
                <a:latin typeface="+mn-lt"/>
                <a:ea typeface="Arial MT"/>
                <a:cs typeface="Arial MT"/>
              </a:rPr>
              <a:t>produced</a:t>
            </a:r>
            <a:r>
              <a:rPr lang="en-US" sz="1600" spc="-15" dirty="0">
                <a:effectLst/>
                <a:latin typeface="+mn-lt"/>
                <a:ea typeface="Arial MT"/>
                <a:cs typeface="Arial MT"/>
              </a:rPr>
              <a:t> </a:t>
            </a:r>
            <a:r>
              <a:rPr lang="en-US" sz="1600" dirty="0">
                <a:effectLst/>
                <a:latin typeface="+mn-lt"/>
                <a:ea typeface="Arial MT"/>
                <a:cs typeface="Arial MT"/>
              </a:rPr>
              <a:t>from</a:t>
            </a:r>
            <a:r>
              <a:rPr lang="en-US" sz="1600" spc="-5" dirty="0">
                <a:effectLst/>
                <a:latin typeface="+mn-lt"/>
                <a:ea typeface="Arial MT"/>
                <a:cs typeface="Arial MT"/>
              </a:rPr>
              <a:t> </a:t>
            </a:r>
            <a:r>
              <a:rPr lang="en-US" sz="1600" dirty="0">
                <a:effectLst/>
                <a:latin typeface="+mn-lt"/>
                <a:ea typeface="Arial MT"/>
                <a:cs typeface="Arial MT"/>
              </a:rPr>
              <a:t>the</a:t>
            </a:r>
            <a:r>
              <a:rPr lang="en-US" sz="1600" spc="-20" dirty="0">
                <a:effectLst/>
                <a:latin typeface="+mn-lt"/>
                <a:ea typeface="Arial MT"/>
                <a:cs typeface="Arial MT"/>
              </a:rPr>
              <a:t> </a:t>
            </a:r>
            <a:r>
              <a:rPr lang="en-US" sz="1600" dirty="0">
                <a:effectLst/>
                <a:latin typeface="+mn-lt"/>
                <a:ea typeface="Arial MT"/>
                <a:cs typeface="Arial MT"/>
              </a:rPr>
              <a:t>combustion</a:t>
            </a:r>
            <a:r>
              <a:rPr lang="en-US" sz="1600" spc="-15" dirty="0">
                <a:effectLst/>
                <a:latin typeface="+mn-lt"/>
                <a:ea typeface="Arial MT"/>
                <a:cs typeface="Arial MT"/>
              </a:rPr>
              <a:t> </a:t>
            </a:r>
            <a:r>
              <a:rPr lang="en-US" sz="1600" dirty="0">
                <a:effectLst/>
                <a:latin typeface="+mn-lt"/>
                <a:ea typeface="Arial MT"/>
                <a:cs typeface="Arial MT"/>
              </a:rPr>
              <a:t>of</a:t>
            </a:r>
            <a:r>
              <a:rPr lang="en-US" sz="1600" spc="-350" dirty="0">
                <a:effectLst/>
                <a:latin typeface="+mn-lt"/>
                <a:ea typeface="Arial MT"/>
                <a:cs typeface="Arial MT"/>
              </a:rPr>
              <a:t> </a:t>
            </a:r>
            <a:r>
              <a:rPr lang="en-US" sz="1600" dirty="0">
                <a:effectLst/>
                <a:latin typeface="+mn-lt"/>
                <a:ea typeface="Arial MT"/>
                <a:cs typeface="Arial MT"/>
              </a:rPr>
              <a:t>fuels like H</a:t>
            </a:r>
            <a:r>
              <a:rPr lang="en-US" sz="1600" baseline="-25000" dirty="0">
                <a:effectLst/>
                <a:latin typeface="+mn-lt"/>
                <a:ea typeface="Arial MT"/>
                <a:cs typeface="Arial MT"/>
              </a:rPr>
              <a:t>2</a:t>
            </a:r>
            <a:r>
              <a:rPr lang="en-US" sz="1600" dirty="0">
                <a:effectLst/>
                <a:latin typeface="+mn-lt"/>
                <a:ea typeface="Arial MT"/>
                <a:cs typeface="Arial MT"/>
              </a:rPr>
              <a:t>, CO, CH</a:t>
            </a:r>
            <a:r>
              <a:rPr lang="en-US" sz="1600" baseline="-25000" dirty="0">
                <a:effectLst/>
                <a:latin typeface="+mn-lt"/>
                <a:ea typeface="Arial MT"/>
                <a:cs typeface="Arial MT"/>
              </a:rPr>
              <a:t>4</a:t>
            </a:r>
            <a:r>
              <a:rPr lang="en-US" sz="1600" dirty="0">
                <a:effectLst/>
                <a:latin typeface="+mn-lt"/>
                <a:ea typeface="Arial MT"/>
                <a:cs typeface="Arial MT"/>
              </a:rPr>
              <a:t>, CH</a:t>
            </a:r>
            <a:r>
              <a:rPr lang="en-US" sz="1600" baseline="-25000" dirty="0">
                <a:effectLst/>
                <a:latin typeface="+mn-lt"/>
                <a:ea typeface="Arial MT"/>
                <a:cs typeface="Arial MT"/>
              </a:rPr>
              <a:t>3</a:t>
            </a:r>
            <a:r>
              <a:rPr lang="en-US" sz="1600" dirty="0">
                <a:effectLst/>
                <a:latin typeface="+mn-lt"/>
                <a:ea typeface="Arial MT"/>
                <a:cs typeface="Arial MT"/>
              </a:rPr>
              <a:t>OH etc. is directly converted into electrical energy</a:t>
            </a:r>
            <a:r>
              <a:rPr lang="en-US" sz="1600" spc="5" dirty="0">
                <a:effectLst/>
                <a:latin typeface="+mn-lt"/>
                <a:ea typeface="Arial MT"/>
                <a:cs typeface="Arial MT"/>
              </a:rPr>
              <a:t> </a:t>
            </a:r>
            <a:r>
              <a:rPr lang="en-US" sz="1600" dirty="0">
                <a:effectLst/>
                <a:latin typeface="+mn-lt"/>
                <a:ea typeface="Arial MT"/>
                <a:cs typeface="Arial MT"/>
              </a:rPr>
              <a:t>are</a:t>
            </a:r>
            <a:r>
              <a:rPr lang="en-US" sz="1600" spc="-10" dirty="0">
                <a:effectLst/>
                <a:latin typeface="+mn-lt"/>
                <a:ea typeface="Arial MT"/>
                <a:cs typeface="Arial MT"/>
              </a:rPr>
              <a:t> </a:t>
            </a:r>
            <a:r>
              <a:rPr lang="en-US" sz="1600" dirty="0">
                <a:effectLst/>
                <a:latin typeface="+mn-lt"/>
                <a:ea typeface="Arial MT"/>
                <a:cs typeface="Arial MT"/>
              </a:rPr>
              <a:t>called</a:t>
            </a:r>
            <a:r>
              <a:rPr lang="en-US" sz="1600" spc="-10" dirty="0">
                <a:effectLst/>
                <a:latin typeface="+mn-lt"/>
                <a:ea typeface="Arial MT"/>
                <a:cs typeface="Arial MT"/>
              </a:rPr>
              <a:t> </a:t>
            </a:r>
            <a:r>
              <a:rPr lang="en-US" sz="1600" dirty="0">
                <a:effectLst/>
                <a:latin typeface="+mn-lt"/>
                <a:ea typeface="Arial MT"/>
                <a:cs typeface="Arial MT"/>
              </a:rPr>
              <a:t>fuel</a:t>
            </a:r>
            <a:r>
              <a:rPr lang="en-US" sz="1600" spc="-5" dirty="0">
                <a:effectLst/>
                <a:latin typeface="+mn-lt"/>
                <a:ea typeface="Arial MT"/>
                <a:cs typeface="Arial MT"/>
              </a:rPr>
              <a:t> </a:t>
            </a:r>
            <a:r>
              <a:rPr lang="en-US" sz="1600" dirty="0">
                <a:effectLst/>
                <a:latin typeface="+mn-lt"/>
                <a:ea typeface="Arial MT"/>
                <a:cs typeface="Arial MT"/>
              </a:rPr>
              <a:t>cells</a:t>
            </a:r>
          </a:p>
          <a:p>
            <a:pPr marL="584200">
              <a:spcBef>
                <a:spcPts val="590"/>
              </a:spcBef>
            </a:pPr>
            <a:r>
              <a:rPr lang="en-US" sz="1800" b="1" dirty="0">
                <a:effectLst/>
                <a:uFill>
                  <a:solidFill>
                    <a:srgbClr val="000000"/>
                  </a:solidFill>
                </a:uFill>
                <a:latin typeface="+mn-lt"/>
                <a:ea typeface="Arial" panose="020B0604020202020204" pitchFamily="34" charset="0"/>
              </a:rPr>
              <a:t>H</a:t>
            </a:r>
            <a:r>
              <a:rPr lang="en-US" sz="1800" b="1" baseline="-25000" dirty="0">
                <a:effectLst/>
                <a:uFill>
                  <a:solidFill>
                    <a:srgbClr val="000000"/>
                  </a:solidFill>
                </a:uFill>
                <a:latin typeface="+mn-lt"/>
                <a:ea typeface="Arial" panose="020B0604020202020204" pitchFamily="34" charset="0"/>
              </a:rPr>
              <a:t>2</a:t>
            </a:r>
            <a:r>
              <a:rPr lang="en-US" sz="1800" b="1" dirty="0">
                <a:effectLst/>
                <a:uFill>
                  <a:solidFill>
                    <a:srgbClr val="000000"/>
                  </a:solidFill>
                </a:uFill>
                <a:latin typeface="+mn-lt"/>
                <a:ea typeface="Arial" panose="020B0604020202020204" pitchFamily="34" charset="0"/>
              </a:rPr>
              <a:t>-O</a:t>
            </a:r>
            <a:r>
              <a:rPr lang="en-US" sz="1800" b="1" baseline="-25000" dirty="0">
                <a:effectLst/>
                <a:uFill>
                  <a:solidFill>
                    <a:srgbClr val="000000"/>
                  </a:solidFill>
                </a:uFill>
                <a:latin typeface="+mn-lt"/>
                <a:ea typeface="Arial" panose="020B0604020202020204" pitchFamily="34" charset="0"/>
              </a:rPr>
              <a:t>2</a:t>
            </a:r>
            <a:r>
              <a:rPr lang="en-US" sz="1800" b="1" spc="-10" dirty="0">
                <a:effectLst/>
                <a:uFill>
                  <a:solidFill>
                    <a:srgbClr val="000000"/>
                  </a:solidFill>
                </a:uFill>
                <a:latin typeface="+mn-lt"/>
                <a:ea typeface="Arial" panose="020B0604020202020204" pitchFamily="34" charset="0"/>
              </a:rPr>
              <a:t> </a:t>
            </a:r>
            <a:r>
              <a:rPr lang="en-US" sz="1800" b="1" dirty="0">
                <a:effectLst/>
                <a:uFill>
                  <a:solidFill>
                    <a:srgbClr val="000000"/>
                  </a:solidFill>
                </a:uFill>
                <a:latin typeface="+mn-lt"/>
                <a:ea typeface="Arial" panose="020B0604020202020204" pitchFamily="34" charset="0"/>
              </a:rPr>
              <a:t>fuel</a:t>
            </a:r>
            <a:r>
              <a:rPr lang="en-US" sz="1800" b="1" spc="-25" dirty="0">
                <a:effectLst/>
                <a:uFill>
                  <a:solidFill>
                    <a:srgbClr val="000000"/>
                  </a:solidFill>
                </a:uFill>
                <a:latin typeface="+mn-lt"/>
                <a:ea typeface="Arial" panose="020B0604020202020204" pitchFamily="34" charset="0"/>
              </a:rPr>
              <a:t> </a:t>
            </a:r>
            <a:r>
              <a:rPr lang="en-US" sz="1800" b="1" dirty="0">
                <a:effectLst/>
                <a:uFill>
                  <a:solidFill>
                    <a:srgbClr val="000000"/>
                  </a:solidFill>
                </a:uFill>
                <a:latin typeface="+mn-lt"/>
                <a:ea typeface="Arial" panose="020B0604020202020204" pitchFamily="34" charset="0"/>
              </a:rPr>
              <a:t>cell:</a:t>
            </a:r>
            <a:endParaRPr lang="en-IN" sz="1800" b="1" dirty="0">
              <a:effectLst/>
              <a:uFill>
                <a:solidFill>
                  <a:srgbClr val="000000"/>
                </a:solidFill>
              </a:uFill>
              <a:latin typeface="+mn-lt"/>
              <a:ea typeface="Arial" panose="020B0604020202020204" pitchFamily="34" charset="0"/>
            </a:endParaRPr>
          </a:p>
          <a:p>
            <a:pPr marL="742950" lvl="1" indent="-285750">
              <a:spcBef>
                <a:spcPts val="605"/>
              </a:spcBef>
              <a:buSzPts val="1300"/>
              <a:buFont typeface="Wingdings" panose="05000000000000000000" pitchFamily="2" charset="2"/>
              <a:buChar char="Ø"/>
              <a:tabLst>
                <a:tab pos="1270635" algn="l"/>
              </a:tabLst>
            </a:pPr>
            <a:r>
              <a:rPr lang="en-US" sz="1600" dirty="0">
                <a:effectLst/>
                <a:latin typeface="+mn-lt"/>
                <a:ea typeface="Arial MT"/>
                <a:cs typeface="Arial MT"/>
              </a:rPr>
              <a:t>It</a:t>
            </a:r>
            <a:r>
              <a:rPr lang="en-US" sz="1600" spc="-25" dirty="0">
                <a:effectLst/>
                <a:latin typeface="+mn-lt"/>
                <a:ea typeface="Arial MT"/>
                <a:cs typeface="Arial MT"/>
              </a:rPr>
              <a:t> </a:t>
            </a:r>
            <a:r>
              <a:rPr lang="en-US" sz="1600" dirty="0">
                <a:effectLst/>
                <a:latin typeface="+mn-lt"/>
                <a:ea typeface="Arial MT"/>
                <a:cs typeface="Arial MT"/>
              </a:rPr>
              <a:t>has</a:t>
            </a:r>
            <a:r>
              <a:rPr lang="en-US" sz="1600" spc="10" dirty="0">
                <a:effectLst/>
                <a:latin typeface="+mn-lt"/>
                <a:ea typeface="Arial MT"/>
                <a:cs typeface="Arial MT"/>
              </a:rPr>
              <a:t> </a:t>
            </a:r>
            <a:r>
              <a:rPr lang="en-US" sz="1600" dirty="0" err="1">
                <a:effectLst/>
                <a:latin typeface="+mn-lt"/>
                <a:ea typeface="Arial MT"/>
                <a:cs typeface="Arial MT"/>
              </a:rPr>
              <a:t>E</a:t>
            </a:r>
            <a:r>
              <a:rPr lang="en-US" sz="1600" baseline="-25000" dirty="0" err="1">
                <a:effectLst/>
                <a:latin typeface="+mn-lt"/>
                <a:ea typeface="Arial MT"/>
                <a:cs typeface="Arial MT"/>
              </a:rPr>
              <a:t>cell</a:t>
            </a:r>
            <a:r>
              <a:rPr lang="en-US" sz="1600" spc="5" dirty="0">
                <a:effectLst/>
                <a:latin typeface="+mn-lt"/>
                <a:ea typeface="Arial MT"/>
                <a:cs typeface="Arial MT"/>
              </a:rPr>
              <a:t> of about </a:t>
            </a:r>
            <a:r>
              <a:rPr lang="en-US" sz="1600" dirty="0">
                <a:effectLst/>
                <a:latin typeface="+mn-lt"/>
                <a:ea typeface="Arial MT"/>
                <a:cs typeface="Arial MT"/>
              </a:rPr>
              <a:t>1.23</a:t>
            </a:r>
            <a:r>
              <a:rPr lang="en-US" sz="1600" spc="-10" dirty="0">
                <a:effectLst/>
                <a:latin typeface="+mn-lt"/>
                <a:ea typeface="Arial MT"/>
                <a:cs typeface="Arial MT"/>
              </a:rPr>
              <a:t> </a:t>
            </a:r>
            <a:r>
              <a:rPr lang="en-US" sz="1600" dirty="0">
                <a:effectLst/>
                <a:latin typeface="+mn-lt"/>
                <a:ea typeface="Arial MT"/>
                <a:cs typeface="Arial MT"/>
              </a:rPr>
              <a:t>V.</a:t>
            </a:r>
            <a:endParaRPr lang="en-IN" sz="1600" dirty="0">
              <a:effectLst/>
              <a:latin typeface="+mn-lt"/>
              <a:ea typeface="Arial MT"/>
              <a:cs typeface="Arial MT"/>
            </a:endParaRPr>
          </a:p>
          <a:p>
            <a:pPr marL="742950" lvl="1" indent="-285750">
              <a:spcBef>
                <a:spcPts val="610"/>
              </a:spcBef>
              <a:buSzPts val="1300"/>
              <a:buFont typeface="Wingdings" panose="05000000000000000000" pitchFamily="2" charset="2"/>
              <a:buChar char="Ø"/>
              <a:tabLst>
                <a:tab pos="1270635" algn="l"/>
              </a:tabLst>
            </a:pPr>
            <a:r>
              <a:rPr lang="en-US" sz="1600" dirty="0">
                <a:effectLst/>
                <a:latin typeface="+mn-lt"/>
                <a:ea typeface="Arial MT"/>
                <a:cs typeface="Arial MT"/>
              </a:rPr>
              <a:t>It</a:t>
            </a:r>
            <a:r>
              <a:rPr lang="en-US" sz="1600" spc="-25" dirty="0">
                <a:effectLst/>
                <a:latin typeface="+mn-lt"/>
                <a:ea typeface="Arial MT"/>
                <a:cs typeface="Arial MT"/>
              </a:rPr>
              <a:t> </a:t>
            </a:r>
            <a:r>
              <a:rPr lang="en-US" sz="1600" dirty="0">
                <a:effectLst/>
                <a:latin typeface="+mn-lt"/>
                <a:ea typeface="Arial MT"/>
                <a:cs typeface="Arial MT"/>
              </a:rPr>
              <a:t>is</a:t>
            </a:r>
            <a:r>
              <a:rPr lang="en-US" sz="1600" spc="-15" dirty="0">
                <a:effectLst/>
                <a:latin typeface="+mn-lt"/>
                <a:ea typeface="Arial MT"/>
                <a:cs typeface="Arial MT"/>
              </a:rPr>
              <a:t> </a:t>
            </a:r>
            <a:r>
              <a:rPr lang="en-US" sz="1600" dirty="0">
                <a:effectLst/>
                <a:latin typeface="+mn-lt"/>
                <a:ea typeface="Arial MT"/>
                <a:cs typeface="Arial MT"/>
              </a:rPr>
              <a:t>used</a:t>
            </a:r>
            <a:r>
              <a:rPr lang="en-US" sz="1600" spc="10" dirty="0">
                <a:effectLst/>
                <a:latin typeface="+mn-lt"/>
                <a:ea typeface="Arial MT"/>
                <a:cs typeface="Arial MT"/>
              </a:rPr>
              <a:t> </a:t>
            </a:r>
            <a:r>
              <a:rPr lang="en-US" sz="1600" dirty="0">
                <a:effectLst/>
                <a:latin typeface="+mn-lt"/>
                <a:ea typeface="Arial MT"/>
                <a:cs typeface="Arial MT"/>
              </a:rPr>
              <a:t>as</a:t>
            </a:r>
            <a:r>
              <a:rPr lang="en-US" sz="1600" spc="-10" dirty="0">
                <a:effectLst/>
                <a:latin typeface="+mn-lt"/>
                <a:ea typeface="Arial MT"/>
                <a:cs typeface="Arial MT"/>
              </a:rPr>
              <a:t> </a:t>
            </a:r>
            <a:r>
              <a:rPr lang="en-US" sz="1600" dirty="0">
                <a:effectLst/>
                <a:latin typeface="+mn-lt"/>
                <a:ea typeface="Arial MT"/>
                <a:cs typeface="Arial MT"/>
              </a:rPr>
              <a:t>a</a:t>
            </a:r>
            <a:r>
              <a:rPr lang="en-US" sz="1600" spc="-10" dirty="0">
                <a:effectLst/>
                <a:latin typeface="+mn-lt"/>
                <a:ea typeface="Arial MT"/>
                <a:cs typeface="Arial MT"/>
              </a:rPr>
              <a:t> </a:t>
            </a:r>
            <a:r>
              <a:rPr lang="en-US" sz="1600" dirty="0">
                <a:effectLst/>
                <a:latin typeface="+mn-lt"/>
                <a:ea typeface="Arial MT"/>
                <a:cs typeface="Arial MT"/>
              </a:rPr>
              <a:t>source</a:t>
            </a:r>
            <a:r>
              <a:rPr lang="en-US" sz="1600" spc="10" dirty="0">
                <a:effectLst/>
                <a:latin typeface="+mn-lt"/>
                <a:ea typeface="Arial MT"/>
                <a:cs typeface="Arial MT"/>
              </a:rPr>
              <a:t> </a:t>
            </a:r>
            <a:r>
              <a:rPr lang="en-US" sz="1600" dirty="0">
                <a:effectLst/>
                <a:latin typeface="+mn-lt"/>
                <a:ea typeface="Arial MT"/>
                <a:cs typeface="Arial MT"/>
              </a:rPr>
              <a:t>of energy</a:t>
            </a:r>
            <a:r>
              <a:rPr lang="en-US" sz="1600" spc="-10" dirty="0">
                <a:effectLst/>
                <a:latin typeface="+mn-lt"/>
                <a:ea typeface="Arial MT"/>
                <a:cs typeface="Arial MT"/>
              </a:rPr>
              <a:t> </a:t>
            </a:r>
            <a:r>
              <a:rPr lang="en-US" sz="1600" dirty="0">
                <a:effectLst/>
                <a:latin typeface="+mn-lt"/>
                <a:ea typeface="Arial MT"/>
                <a:cs typeface="Arial MT"/>
              </a:rPr>
              <a:t>in</a:t>
            </a:r>
            <a:r>
              <a:rPr lang="en-US" sz="1600" spc="-10" dirty="0">
                <a:effectLst/>
                <a:latin typeface="+mn-lt"/>
                <a:ea typeface="Arial MT"/>
                <a:cs typeface="Arial MT"/>
              </a:rPr>
              <a:t> </a:t>
            </a:r>
            <a:r>
              <a:rPr lang="en-US" sz="1600" dirty="0">
                <a:effectLst/>
                <a:latin typeface="+mn-lt"/>
                <a:ea typeface="Arial MT"/>
                <a:cs typeface="Arial MT"/>
              </a:rPr>
              <a:t>Apollo</a:t>
            </a:r>
            <a:r>
              <a:rPr lang="en-US" sz="1600" spc="-10" dirty="0">
                <a:effectLst/>
                <a:latin typeface="+mn-lt"/>
                <a:ea typeface="Arial MT"/>
                <a:cs typeface="Arial MT"/>
              </a:rPr>
              <a:t> </a:t>
            </a:r>
            <a:r>
              <a:rPr lang="en-US" sz="1600" dirty="0">
                <a:effectLst/>
                <a:latin typeface="+mn-lt"/>
                <a:ea typeface="Arial MT"/>
                <a:cs typeface="Arial MT"/>
              </a:rPr>
              <a:t>space</a:t>
            </a:r>
            <a:r>
              <a:rPr lang="en-US" sz="1600" spc="-10" dirty="0">
                <a:effectLst/>
                <a:latin typeface="+mn-lt"/>
                <a:ea typeface="Arial MT"/>
                <a:cs typeface="Arial MT"/>
              </a:rPr>
              <a:t> </a:t>
            </a:r>
            <a:r>
              <a:rPr lang="en-US" sz="1600" dirty="0" err="1">
                <a:effectLst/>
                <a:latin typeface="+mn-lt"/>
                <a:ea typeface="Arial MT"/>
                <a:cs typeface="Arial MT"/>
              </a:rPr>
              <a:t>programme</a:t>
            </a:r>
            <a:r>
              <a:rPr lang="en-US" sz="1600" dirty="0">
                <a:effectLst/>
                <a:latin typeface="+mn-lt"/>
                <a:ea typeface="Arial MT"/>
                <a:cs typeface="Arial MT"/>
              </a:rPr>
              <a:t>.</a:t>
            </a:r>
            <a:endParaRPr lang="en-IN" sz="1600" dirty="0">
              <a:effectLst/>
              <a:latin typeface="+mn-lt"/>
              <a:ea typeface="Arial MT"/>
              <a:cs typeface="Arial MT"/>
            </a:endParaRPr>
          </a:p>
          <a:p>
            <a:pPr marL="742950" marR="427990" lvl="1" indent="-285750">
              <a:spcBef>
                <a:spcPts val="605"/>
              </a:spcBef>
              <a:spcAft>
                <a:spcPts val="0"/>
              </a:spcAft>
              <a:buSzPts val="1300"/>
              <a:buFont typeface="Wingdings" panose="05000000000000000000" pitchFamily="2" charset="2"/>
              <a:buChar char="Ø"/>
              <a:tabLst>
                <a:tab pos="1270635" algn="l"/>
              </a:tabLst>
            </a:pPr>
            <a:r>
              <a:rPr lang="en-US" sz="1600" b="1" dirty="0">
                <a:effectLst/>
                <a:latin typeface="+mn-lt"/>
                <a:ea typeface="Arial MT"/>
                <a:cs typeface="Arial MT"/>
              </a:rPr>
              <a:t>It consists of porous carbon electrodes containing suitable catalysts like</a:t>
            </a:r>
            <a:r>
              <a:rPr lang="en-US" sz="1600" b="1" spc="-350" dirty="0">
                <a:effectLst/>
                <a:latin typeface="+mn-lt"/>
                <a:ea typeface="Arial MT"/>
                <a:cs typeface="Arial MT"/>
              </a:rPr>
              <a:t> </a:t>
            </a:r>
            <a:r>
              <a:rPr lang="en-US" sz="1600" b="1" dirty="0">
                <a:effectLst/>
                <a:latin typeface="+mn-lt"/>
                <a:ea typeface="Arial MT"/>
                <a:cs typeface="Arial MT"/>
              </a:rPr>
              <a:t>Pt,</a:t>
            </a:r>
            <a:r>
              <a:rPr lang="en-US" sz="1600" b="1" spc="-30" dirty="0">
                <a:effectLst/>
                <a:latin typeface="+mn-lt"/>
                <a:ea typeface="Arial MT"/>
                <a:cs typeface="Arial MT"/>
              </a:rPr>
              <a:t> </a:t>
            </a:r>
            <a:r>
              <a:rPr lang="en-US" sz="1600" b="1" dirty="0">
                <a:effectLst/>
                <a:latin typeface="+mn-lt"/>
                <a:ea typeface="Arial MT"/>
                <a:cs typeface="Arial MT"/>
              </a:rPr>
              <a:t>Pd</a:t>
            </a:r>
            <a:r>
              <a:rPr lang="en-US" sz="1600" b="1" spc="-10" dirty="0">
                <a:effectLst/>
                <a:latin typeface="+mn-lt"/>
                <a:ea typeface="Arial MT"/>
                <a:cs typeface="Arial MT"/>
              </a:rPr>
              <a:t> </a:t>
            </a:r>
            <a:r>
              <a:rPr lang="en-US" sz="1600" b="1" dirty="0" err="1">
                <a:effectLst/>
                <a:latin typeface="+mn-lt"/>
                <a:ea typeface="Arial MT"/>
                <a:cs typeface="Arial MT"/>
              </a:rPr>
              <a:t>etc</a:t>
            </a:r>
            <a:r>
              <a:rPr lang="en-US" sz="1600" b="1" spc="10" dirty="0">
                <a:effectLst/>
                <a:latin typeface="+mn-lt"/>
                <a:ea typeface="Arial MT"/>
                <a:cs typeface="Arial MT"/>
              </a:rPr>
              <a:t> </a:t>
            </a:r>
            <a:r>
              <a:rPr lang="en-US" sz="1600" b="1" dirty="0">
                <a:effectLst/>
                <a:latin typeface="+mn-lt"/>
                <a:ea typeface="Arial MT"/>
                <a:cs typeface="Arial MT"/>
              </a:rPr>
              <a:t>and</a:t>
            </a:r>
            <a:r>
              <a:rPr lang="en-US" sz="1600" b="1" spc="-10" dirty="0">
                <a:effectLst/>
                <a:latin typeface="+mn-lt"/>
                <a:ea typeface="Arial MT"/>
                <a:cs typeface="Arial MT"/>
              </a:rPr>
              <a:t> </a:t>
            </a:r>
            <a:r>
              <a:rPr lang="en-US" sz="1600" b="1" dirty="0">
                <a:effectLst/>
                <a:latin typeface="+mn-lt"/>
                <a:ea typeface="Arial MT"/>
                <a:cs typeface="Arial MT"/>
              </a:rPr>
              <a:t>conc.</a:t>
            </a:r>
            <a:r>
              <a:rPr lang="en-US" sz="1600" b="1" spc="-5" dirty="0">
                <a:effectLst/>
                <a:latin typeface="+mn-lt"/>
                <a:ea typeface="Arial MT"/>
                <a:cs typeface="Arial MT"/>
              </a:rPr>
              <a:t> </a:t>
            </a:r>
            <a:r>
              <a:rPr lang="en-US" sz="1600" b="1" dirty="0">
                <a:effectLst/>
                <a:latin typeface="+mn-lt"/>
                <a:ea typeface="Arial MT"/>
                <a:cs typeface="Arial MT"/>
              </a:rPr>
              <a:t>KOH</a:t>
            </a:r>
            <a:r>
              <a:rPr lang="en-US" sz="1600" b="1" spc="-5" dirty="0">
                <a:effectLst/>
                <a:latin typeface="+mn-lt"/>
                <a:ea typeface="Arial MT"/>
                <a:cs typeface="Arial MT"/>
              </a:rPr>
              <a:t> </a:t>
            </a:r>
            <a:r>
              <a:rPr lang="en-US" sz="1600" b="1" dirty="0">
                <a:effectLst/>
                <a:latin typeface="+mn-lt"/>
                <a:ea typeface="Arial MT"/>
                <a:cs typeface="Arial MT"/>
              </a:rPr>
              <a:t>or</a:t>
            </a:r>
            <a:r>
              <a:rPr lang="en-US" sz="1600" b="1" spc="5" dirty="0">
                <a:effectLst/>
                <a:latin typeface="+mn-lt"/>
                <a:ea typeface="Arial MT"/>
                <a:cs typeface="Arial MT"/>
              </a:rPr>
              <a:t> </a:t>
            </a:r>
            <a:r>
              <a:rPr lang="en-US" sz="1600" b="1" dirty="0">
                <a:effectLst/>
                <a:latin typeface="+mn-lt"/>
                <a:ea typeface="Arial MT"/>
                <a:cs typeface="Arial MT"/>
              </a:rPr>
              <a:t>NaOH</a:t>
            </a:r>
            <a:r>
              <a:rPr lang="en-US" sz="1600" b="1" spc="-5" dirty="0">
                <a:effectLst/>
                <a:latin typeface="+mn-lt"/>
                <a:ea typeface="Arial MT"/>
                <a:cs typeface="Arial MT"/>
              </a:rPr>
              <a:t> </a:t>
            </a:r>
            <a:r>
              <a:rPr lang="en-US" sz="1600" b="1" dirty="0">
                <a:effectLst/>
                <a:latin typeface="+mn-lt"/>
                <a:ea typeface="Arial MT"/>
                <a:cs typeface="Arial MT"/>
              </a:rPr>
              <a:t>solution</a:t>
            </a:r>
            <a:r>
              <a:rPr lang="en-US" sz="1600" b="1" spc="-10" dirty="0">
                <a:effectLst/>
                <a:latin typeface="+mn-lt"/>
                <a:ea typeface="Arial MT"/>
                <a:cs typeface="Arial MT"/>
              </a:rPr>
              <a:t> </a:t>
            </a:r>
            <a:r>
              <a:rPr lang="en-US" sz="1600" b="1" dirty="0">
                <a:effectLst/>
                <a:latin typeface="+mn-lt"/>
                <a:ea typeface="Arial MT"/>
                <a:cs typeface="Arial MT"/>
              </a:rPr>
              <a:t>as</a:t>
            </a:r>
            <a:r>
              <a:rPr lang="en-US" sz="1600" b="1" spc="-15" dirty="0">
                <a:effectLst/>
                <a:latin typeface="+mn-lt"/>
                <a:ea typeface="Arial MT"/>
                <a:cs typeface="Arial MT"/>
              </a:rPr>
              <a:t> </a:t>
            </a:r>
            <a:r>
              <a:rPr lang="en-US" sz="1600" b="1" dirty="0">
                <a:effectLst/>
                <a:latin typeface="+mn-lt"/>
                <a:ea typeface="Arial MT"/>
                <a:cs typeface="Arial MT"/>
              </a:rPr>
              <a:t>electrolytes.</a:t>
            </a:r>
            <a:endParaRPr lang="en-IN" sz="1600" b="1" dirty="0">
              <a:effectLst/>
              <a:latin typeface="+mn-lt"/>
              <a:ea typeface="Arial MT"/>
              <a:cs typeface="Arial MT"/>
            </a:endParaRPr>
          </a:p>
          <a:p>
            <a:pPr marL="742950" marR="431800" lvl="1" indent="-285750">
              <a:spcBef>
                <a:spcPts val="485"/>
              </a:spcBef>
              <a:spcAft>
                <a:spcPts val="0"/>
              </a:spcAft>
              <a:buSzPts val="1300"/>
              <a:buFont typeface="Wingdings" panose="05000000000000000000" pitchFamily="2" charset="2"/>
              <a:buChar char="Ø"/>
              <a:tabLst>
                <a:tab pos="1314450" algn="l"/>
                <a:tab pos="1315085" algn="l"/>
              </a:tabLst>
            </a:pPr>
            <a:r>
              <a:rPr lang="en-US" sz="1600" b="1" dirty="0">
                <a:effectLst/>
                <a:latin typeface="+mn-lt"/>
                <a:ea typeface="Arial MT"/>
                <a:cs typeface="Arial MT"/>
              </a:rPr>
              <a:t>H</a:t>
            </a:r>
            <a:r>
              <a:rPr lang="en-US" sz="1600" b="1" baseline="-25000" dirty="0">
                <a:effectLst/>
                <a:latin typeface="+mn-lt"/>
                <a:ea typeface="Arial MT"/>
                <a:cs typeface="Arial MT"/>
              </a:rPr>
              <a:t>2</a:t>
            </a:r>
            <a:r>
              <a:rPr lang="en-US" sz="1600" b="1" dirty="0">
                <a:effectLst/>
                <a:latin typeface="+mn-lt"/>
                <a:ea typeface="Arial MT"/>
                <a:cs typeface="Arial MT"/>
              </a:rPr>
              <a:t> and O</a:t>
            </a:r>
            <a:r>
              <a:rPr lang="en-US" sz="1600" b="1" baseline="-25000" dirty="0">
                <a:effectLst/>
                <a:latin typeface="+mn-lt"/>
                <a:ea typeface="Arial MT"/>
                <a:cs typeface="Arial MT"/>
              </a:rPr>
              <a:t>2</a:t>
            </a:r>
            <a:r>
              <a:rPr lang="en-US" sz="1600" b="1" dirty="0">
                <a:effectLst/>
                <a:latin typeface="+mn-lt"/>
                <a:ea typeface="Arial MT"/>
                <a:cs typeface="Arial MT"/>
              </a:rPr>
              <a:t> are bubbled through the porous electrodes into the NaOH or</a:t>
            </a:r>
            <a:r>
              <a:rPr lang="en-US" sz="1600" b="1" spc="-350" dirty="0">
                <a:effectLst/>
                <a:latin typeface="+mn-lt"/>
                <a:ea typeface="Arial MT"/>
                <a:cs typeface="Arial MT"/>
              </a:rPr>
              <a:t> </a:t>
            </a:r>
            <a:r>
              <a:rPr lang="en-US" sz="1600" b="1" dirty="0">
                <a:effectLst/>
                <a:latin typeface="+mn-lt"/>
                <a:ea typeface="Arial MT"/>
                <a:cs typeface="Arial MT"/>
              </a:rPr>
              <a:t>KOH</a:t>
            </a:r>
            <a:r>
              <a:rPr lang="en-US" sz="1600" b="1" spc="-5" dirty="0">
                <a:effectLst/>
                <a:latin typeface="+mn-lt"/>
                <a:ea typeface="Arial MT"/>
                <a:cs typeface="Arial MT"/>
              </a:rPr>
              <a:t> </a:t>
            </a:r>
            <a:r>
              <a:rPr lang="en-US" sz="1600" b="1" dirty="0">
                <a:effectLst/>
                <a:latin typeface="+mn-lt"/>
                <a:ea typeface="Arial MT"/>
                <a:cs typeface="Arial MT"/>
              </a:rPr>
              <a:t>solution.</a:t>
            </a:r>
            <a:endParaRPr lang="en-IN" sz="1600" b="1" dirty="0">
              <a:effectLst/>
              <a:latin typeface="+mn-lt"/>
              <a:ea typeface="Arial MT"/>
              <a:cs typeface="Arial MT"/>
            </a:endParaRPr>
          </a:p>
          <a:p>
            <a:pPr marL="285750" indent="-285750">
              <a:buFont typeface="Wingdings" panose="05000000000000000000" pitchFamily="2" charset="2"/>
              <a:buChar char="Ø"/>
            </a:pPr>
            <a:endParaRPr lang="en-US" sz="1600" dirty="0">
              <a:latin typeface="+mn-lt"/>
            </a:endParaRPr>
          </a:p>
          <a:p>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US" sz="1600" dirty="0">
              <a:latin typeface="+mn-lt"/>
            </a:endParaRPr>
          </a:p>
          <a:p>
            <a:pPr marL="285750" indent="-285750">
              <a:buFont typeface="Wingdings" panose="05000000000000000000" pitchFamily="2" charset="2"/>
              <a:buChar char="Ø"/>
            </a:pPr>
            <a:endParaRPr lang="en-IN" sz="1600" dirty="0">
              <a:latin typeface="+mn-lt"/>
            </a:endParaRPr>
          </a:p>
        </p:txBody>
      </p:sp>
      <p:pic>
        <p:nvPicPr>
          <p:cNvPr id="5" name="Picture 4">
            <a:extLst>
              <a:ext uri="{FF2B5EF4-FFF2-40B4-BE49-F238E27FC236}">
                <a16:creationId xmlns:a16="http://schemas.microsoft.com/office/drawing/2014/main" id="{F800A506-FECF-4B0F-BD4A-2E943A6FCE65}"/>
              </a:ext>
            </a:extLst>
          </p:cNvPr>
          <p:cNvPicPr>
            <a:picLocks noChangeAspect="1"/>
          </p:cNvPicPr>
          <p:nvPr/>
        </p:nvPicPr>
        <p:blipFill>
          <a:blip r:embed="rId3"/>
          <a:stretch>
            <a:fillRect/>
          </a:stretch>
        </p:blipFill>
        <p:spPr>
          <a:xfrm>
            <a:off x="947840" y="2999821"/>
            <a:ext cx="5786093" cy="136973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0" name="Google Shape;76;p16" descr="Logo, company name&#10;&#10;Description automatically generated">
            <a:extLst>
              <a:ext uri="{FF2B5EF4-FFF2-40B4-BE49-F238E27FC236}">
                <a16:creationId xmlns:a16="http://schemas.microsoft.com/office/drawing/2014/main" id="{D13D16B9-6E86-4BB2-855E-18146A8ABAD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399D26A-27F6-45B5-B836-6A59B77C80C3}"/>
              </a:ext>
            </a:extLst>
          </p:cNvPr>
          <p:cNvPicPr>
            <a:picLocks noChangeAspect="1"/>
          </p:cNvPicPr>
          <p:nvPr/>
        </p:nvPicPr>
        <p:blipFill>
          <a:blip r:embed="rId3"/>
          <a:stretch>
            <a:fillRect/>
          </a:stretch>
        </p:blipFill>
        <p:spPr>
          <a:xfrm>
            <a:off x="4783538" y="571252"/>
            <a:ext cx="3695700" cy="3714750"/>
          </a:xfrm>
          <a:prstGeom prst="rect">
            <a:avLst/>
          </a:prstGeom>
        </p:spPr>
      </p:pic>
      <p:sp>
        <p:nvSpPr>
          <p:cNvPr id="8" name="TextBox 7">
            <a:extLst>
              <a:ext uri="{FF2B5EF4-FFF2-40B4-BE49-F238E27FC236}">
                <a16:creationId xmlns:a16="http://schemas.microsoft.com/office/drawing/2014/main" id="{CE1A437E-822E-4EC3-A217-933B47194A06}"/>
              </a:ext>
            </a:extLst>
          </p:cNvPr>
          <p:cNvSpPr txBox="1"/>
          <p:nvPr/>
        </p:nvSpPr>
        <p:spPr>
          <a:xfrm>
            <a:off x="195943" y="1185560"/>
            <a:ext cx="4849586" cy="2400657"/>
          </a:xfrm>
          <a:prstGeom prst="rect">
            <a:avLst/>
          </a:prstGeom>
          <a:noFill/>
        </p:spPr>
        <p:txBody>
          <a:bodyPr wrap="square">
            <a:spAutoFit/>
          </a:bodyPr>
          <a:lstStyle/>
          <a:p>
            <a:pPr lvl="1" algn="ctr">
              <a:spcBef>
                <a:spcPts val="605"/>
              </a:spcBef>
              <a:buSzPts val="1300"/>
              <a:tabLst>
                <a:tab pos="1270635" algn="l"/>
              </a:tabLst>
            </a:pPr>
            <a:r>
              <a:rPr lang="en-US" sz="1800" b="1" dirty="0">
                <a:effectLst/>
                <a:latin typeface="+mn-lt"/>
                <a:ea typeface="Arial MT"/>
                <a:cs typeface="Arial MT"/>
              </a:rPr>
              <a:t>Advantages:</a:t>
            </a:r>
            <a:endParaRPr lang="en-IN" sz="1800" b="1" dirty="0">
              <a:effectLst/>
              <a:latin typeface="+mn-lt"/>
              <a:ea typeface="Arial MT"/>
              <a:cs typeface="Arial MT"/>
            </a:endParaRPr>
          </a:p>
          <a:p>
            <a:pPr marL="1200150" lvl="2" indent="-285750">
              <a:spcBef>
                <a:spcPts val="580"/>
              </a:spcBef>
              <a:spcAft>
                <a:spcPts val="0"/>
              </a:spcAft>
              <a:buSzPts val="1300"/>
              <a:buFont typeface="Wingdings" panose="05000000000000000000" pitchFamily="2" charset="2"/>
              <a:buChar char="Ø"/>
              <a:tabLst>
                <a:tab pos="1727835" algn="l"/>
                <a:tab pos="1728470" algn="l"/>
              </a:tabLst>
            </a:pPr>
            <a:r>
              <a:rPr lang="en-US" sz="1600" spc="0" dirty="0">
                <a:effectLst/>
                <a:latin typeface="+mn-lt"/>
                <a:ea typeface="Arial MT"/>
                <a:cs typeface="Arial MT"/>
              </a:rPr>
              <a:t>Fuel</a:t>
            </a:r>
            <a:r>
              <a:rPr lang="en-US" sz="1600" spc="-10" dirty="0">
                <a:effectLst/>
                <a:latin typeface="+mn-lt"/>
                <a:ea typeface="Arial MT"/>
                <a:cs typeface="Arial MT"/>
              </a:rPr>
              <a:t> </a:t>
            </a:r>
            <a:r>
              <a:rPr lang="en-US" sz="1600" spc="0" dirty="0">
                <a:effectLst/>
                <a:latin typeface="+mn-lt"/>
                <a:ea typeface="Arial MT"/>
                <a:cs typeface="Arial MT"/>
              </a:rPr>
              <a:t>cells</a:t>
            </a:r>
            <a:r>
              <a:rPr lang="en-US" sz="1600" spc="-15" dirty="0">
                <a:effectLst/>
                <a:latin typeface="+mn-lt"/>
                <a:ea typeface="Arial MT"/>
                <a:cs typeface="Arial MT"/>
              </a:rPr>
              <a:t> </a:t>
            </a:r>
            <a:r>
              <a:rPr lang="en-US" sz="1600" spc="0" dirty="0">
                <a:effectLst/>
                <a:latin typeface="+mn-lt"/>
                <a:ea typeface="Arial MT"/>
                <a:cs typeface="Arial MT"/>
              </a:rPr>
              <a:t>don’t</a:t>
            </a:r>
            <a:r>
              <a:rPr lang="en-US" sz="1600" spc="-25" dirty="0">
                <a:effectLst/>
                <a:latin typeface="+mn-lt"/>
                <a:ea typeface="Arial MT"/>
                <a:cs typeface="Arial MT"/>
              </a:rPr>
              <a:t> </a:t>
            </a:r>
            <a:r>
              <a:rPr lang="en-US" sz="1600" spc="0" dirty="0">
                <a:effectLst/>
                <a:latin typeface="+mn-lt"/>
                <a:ea typeface="Arial MT"/>
                <a:cs typeface="Arial MT"/>
              </a:rPr>
              <a:t>cause</a:t>
            </a:r>
            <a:r>
              <a:rPr lang="en-US" sz="1600" spc="-15" dirty="0">
                <a:effectLst/>
                <a:latin typeface="+mn-lt"/>
                <a:ea typeface="Arial MT"/>
                <a:cs typeface="Arial MT"/>
              </a:rPr>
              <a:t> </a:t>
            </a:r>
            <a:r>
              <a:rPr lang="en-US" sz="1600" spc="0" dirty="0">
                <a:effectLst/>
                <a:latin typeface="+mn-lt"/>
                <a:ea typeface="Arial MT"/>
                <a:cs typeface="Arial MT"/>
              </a:rPr>
              <a:t>any</a:t>
            </a:r>
            <a:r>
              <a:rPr lang="en-US" sz="1600" spc="-15" dirty="0">
                <a:effectLst/>
                <a:latin typeface="+mn-lt"/>
                <a:ea typeface="Arial MT"/>
                <a:cs typeface="Arial MT"/>
              </a:rPr>
              <a:t> </a:t>
            </a:r>
            <a:r>
              <a:rPr lang="en-US" sz="1600" spc="0" dirty="0">
                <a:effectLst/>
                <a:latin typeface="+mn-lt"/>
                <a:ea typeface="Arial MT"/>
                <a:cs typeface="Arial MT"/>
              </a:rPr>
              <a:t>pollution.</a:t>
            </a:r>
          </a:p>
          <a:p>
            <a:pPr lvl="2">
              <a:spcBef>
                <a:spcPts val="580"/>
              </a:spcBef>
              <a:spcAft>
                <a:spcPts val="0"/>
              </a:spcAft>
              <a:buSzPts val="1300"/>
              <a:tabLst>
                <a:tab pos="1727835" algn="l"/>
                <a:tab pos="1728470" algn="l"/>
              </a:tabLst>
            </a:pPr>
            <a:endParaRPr lang="en-IN" sz="1600" spc="0" dirty="0">
              <a:effectLst/>
              <a:latin typeface="+mn-lt"/>
              <a:ea typeface="Arial MT"/>
              <a:cs typeface="Arial MT"/>
            </a:endParaRPr>
          </a:p>
          <a:p>
            <a:pPr marL="1200150" marR="428625" lvl="2" indent="-285750">
              <a:spcBef>
                <a:spcPts val="605"/>
              </a:spcBef>
              <a:spcAft>
                <a:spcPts val="0"/>
              </a:spcAft>
              <a:buSzPts val="1300"/>
              <a:buFont typeface="Wingdings" panose="05000000000000000000" pitchFamily="2" charset="2"/>
              <a:buChar char="Ø"/>
              <a:tabLst>
                <a:tab pos="1727835" algn="l"/>
                <a:tab pos="1728470" algn="l"/>
              </a:tabLst>
            </a:pPr>
            <a:r>
              <a:rPr lang="en-US" sz="1600" spc="0" dirty="0">
                <a:effectLst/>
                <a:latin typeface="+mn-lt"/>
                <a:ea typeface="Arial MT"/>
                <a:cs typeface="Arial MT"/>
              </a:rPr>
              <a:t>They give</a:t>
            </a:r>
            <a:r>
              <a:rPr lang="en-US" sz="1600" spc="5" dirty="0">
                <a:effectLst/>
                <a:latin typeface="+mn-lt"/>
                <a:ea typeface="Arial MT"/>
                <a:cs typeface="Arial MT"/>
              </a:rPr>
              <a:t> </a:t>
            </a:r>
            <a:r>
              <a:rPr lang="en-US" sz="1600" spc="0" dirty="0">
                <a:effectLst/>
                <a:latin typeface="+mn-lt"/>
                <a:ea typeface="Arial MT"/>
                <a:cs typeface="Arial MT"/>
              </a:rPr>
              <a:t>an</a:t>
            </a:r>
            <a:r>
              <a:rPr lang="en-US" sz="1600" spc="5" dirty="0">
                <a:effectLst/>
                <a:latin typeface="+mn-lt"/>
                <a:ea typeface="Arial MT"/>
                <a:cs typeface="Arial MT"/>
              </a:rPr>
              <a:t> </a:t>
            </a:r>
            <a:r>
              <a:rPr lang="en-US" sz="1600" spc="0" dirty="0">
                <a:effectLst/>
                <a:latin typeface="+mn-lt"/>
                <a:ea typeface="Arial MT"/>
                <a:cs typeface="Arial MT"/>
              </a:rPr>
              <a:t>efficiency</a:t>
            </a:r>
            <a:r>
              <a:rPr lang="en-US" sz="1600" spc="5" dirty="0">
                <a:effectLst/>
                <a:latin typeface="+mn-lt"/>
                <a:ea typeface="Arial MT"/>
                <a:cs typeface="Arial MT"/>
              </a:rPr>
              <a:t> </a:t>
            </a:r>
            <a:r>
              <a:rPr lang="en-US" sz="1600" spc="0" dirty="0">
                <a:effectLst/>
                <a:latin typeface="+mn-lt"/>
                <a:ea typeface="Arial MT"/>
                <a:cs typeface="Arial MT"/>
              </a:rPr>
              <a:t>of</a:t>
            </a:r>
            <a:r>
              <a:rPr lang="en-US" sz="1600" spc="-5" dirty="0">
                <a:effectLst/>
                <a:latin typeface="+mn-lt"/>
                <a:ea typeface="Arial MT"/>
                <a:cs typeface="Arial MT"/>
              </a:rPr>
              <a:t> </a:t>
            </a:r>
            <a:r>
              <a:rPr lang="en-US" sz="1600" spc="0" dirty="0">
                <a:effectLst/>
                <a:latin typeface="+mn-lt"/>
                <a:ea typeface="Arial MT"/>
                <a:cs typeface="Arial MT"/>
              </a:rPr>
              <a:t>70% compared</a:t>
            </a:r>
            <a:r>
              <a:rPr lang="en-US" sz="1600" spc="5" dirty="0">
                <a:effectLst/>
                <a:latin typeface="+mn-lt"/>
                <a:ea typeface="Arial MT"/>
                <a:cs typeface="Arial MT"/>
              </a:rPr>
              <a:t> </a:t>
            </a:r>
            <a:r>
              <a:rPr lang="en-US" sz="1600" spc="0" dirty="0">
                <a:effectLst/>
                <a:latin typeface="+mn-lt"/>
                <a:ea typeface="Arial MT"/>
                <a:cs typeface="Arial MT"/>
              </a:rPr>
              <a:t>to</a:t>
            </a:r>
            <a:r>
              <a:rPr lang="en-US" sz="1600" spc="5" dirty="0">
                <a:effectLst/>
                <a:latin typeface="+mn-lt"/>
                <a:ea typeface="Arial MT"/>
                <a:cs typeface="Arial MT"/>
              </a:rPr>
              <a:t> </a:t>
            </a:r>
            <a:r>
              <a:rPr lang="en-US" sz="1600" spc="0" dirty="0">
                <a:effectLst/>
                <a:latin typeface="+mn-lt"/>
                <a:ea typeface="Arial MT"/>
                <a:cs typeface="Arial MT"/>
              </a:rPr>
              <a:t>thermal</a:t>
            </a:r>
            <a:r>
              <a:rPr lang="en-US" sz="1600" spc="15" dirty="0">
                <a:effectLst/>
                <a:latin typeface="+mn-lt"/>
                <a:ea typeface="Arial MT"/>
                <a:cs typeface="Arial MT"/>
              </a:rPr>
              <a:t> </a:t>
            </a:r>
            <a:r>
              <a:rPr lang="en-US" sz="1600" spc="0" dirty="0">
                <a:effectLst/>
                <a:latin typeface="+mn-lt"/>
                <a:ea typeface="Arial MT"/>
                <a:cs typeface="Arial MT"/>
              </a:rPr>
              <a:t>plants</a:t>
            </a:r>
            <a:r>
              <a:rPr lang="en-US" sz="1600" spc="5" dirty="0">
                <a:effectLst/>
                <a:latin typeface="+mn-lt"/>
                <a:ea typeface="Arial MT"/>
                <a:cs typeface="Arial MT"/>
              </a:rPr>
              <a:t> </a:t>
            </a:r>
            <a:r>
              <a:rPr lang="en-US" sz="1600" spc="0" dirty="0">
                <a:effectLst/>
                <a:latin typeface="+mn-lt"/>
                <a:ea typeface="Arial MT"/>
                <a:cs typeface="Arial MT"/>
              </a:rPr>
              <a:t>which</a:t>
            </a:r>
            <a:r>
              <a:rPr lang="en-US" sz="1600" spc="-345" dirty="0">
                <a:effectLst/>
                <a:latin typeface="+mn-lt"/>
                <a:ea typeface="Arial MT"/>
                <a:cs typeface="Arial MT"/>
              </a:rPr>
              <a:t> </a:t>
            </a:r>
            <a:r>
              <a:rPr lang="en-US" sz="1600" spc="0" dirty="0">
                <a:effectLst/>
                <a:latin typeface="+mn-lt"/>
                <a:ea typeface="Arial MT"/>
                <a:cs typeface="Arial MT"/>
              </a:rPr>
              <a:t>have</a:t>
            </a:r>
            <a:r>
              <a:rPr lang="en-US" sz="1600" spc="-15" dirty="0">
                <a:effectLst/>
                <a:latin typeface="+mn-lt"/>
                <a:ea typeface="Arial MT"/>
                <a:cs typeface="Arial MT"/>
              </a:rPr>
              <a:t> </a:t>
            </a:r>
            <a:r>
              <a:rPr lang="en-US" sz="1600" spc="0" dirty="0">
                <a:effectLst/>
                <a:latin typeface="+mn-lt"/>
                <a:ea typeface="Arial MT"/>
                <a:cs typeface="Arial MT"/>
              </a:rPr>
              <a:t>efficiency</a:t>
            </a:r>
            <a:r>
              <a:rPr lang="en-US" sz="1600" spc="-15" dirty="0">
                <a:effectLst/>
                <a:latin typeface="+mn-lt"/>
                <a:ea typeface="Arial MT"/>
                <a:cs typeface="Arial MT"/>
              </a:rPr>
              <a:t> </a:t>
            </a:r>
            <a:r>
              <a:rPr lang="en-US" sz="1600" spc="0" dirty="0">
                <a:effectLst/>
                <a:latin typeface="+mn-lt"/>
                <a:ea typeface="Arial MT"/>
                <a:cs typeface="Arial MT"/>
              </a:rPr>
              <a:t>40%.</a:t>
            </a:r>
          </a:p>
          <a:p>
            <a:pPr marR="428625" lvl="2">
              <a:spcBef>
                <a:spcPts val="605"/>
              </a:spcBef>
              <a:spcAft>
                <a:spcPts val="0"/>
              </a:spcAft>
              <a:buSzPts val="1300"/>
              <a:tabLst>
                <a:tab pos="1727835" algn="l"/>
                <a:tab pos="1728470" algn="l"/>
              </a:tabLst>
            </a:pPr>
            <a:endParaRPr lang="en-IN" sz="1600" spc="0" dirty="0">
              <a:effectLst/>
              <a:latin typeface="+mn-lt"/>
              <a:ea typeface="Arial MT"/>
              <a:cs typeface="Arial MT"/>
            </a:endParaRPr>
          </a:p>
          <a:p>
            <a:pPr marL="1200150" lvl="2" indent="-285750">
              <a:buFont typeface="Wingdings" panose="05000000000000000000" pitchFamily="2" charset="2"/>
              <a:buChar char="Ø"/>
            </a:pPr>
            <a:r>
              <a:rPr lang="en-US" sz="1600" dirty="0">
                <a:effectLst/>
                <a:latin typeface="+mn-lt"/>
                <a:ea typeface="Arial MT"/>
                <a:cs typeface="Arial MT"/>
              </a:rPr>
              <a:t>Fuel</a:t>
            </a:r>
            <a:r>
              <a:rPr lang="en-US" sz="1600" spc="-5" dirty="0">
                <a:effectLst/>
                <a:latin typeface="+mn-lt"/>
                <a:ea typeface="Arial MT"/>
                <a:cs typeface="Arial MT"/>
              </a:rPr>
              <a:t> </a:t>
            </a:r>
            <a:r>
              <a:rPr lang="en-US" sz="1600" dirty="0">
                <a:effectLst/>
                <a:latin typeface="+mn-lt"/>
                <a:ea typeface="Arial MT"/>
                <a:cs typeface="Arial MT"/>
              </a:rPr>
              <a:t>cells</a:t>
            </a:r>
            <a:r>
              <a:rPr lang="en-US" sz="1600" spc="-15" dirty="0">
                <a:effectLst/>
                <a:latin typeface="+mn-lt"/>
                <a:ea typeface="Arial MT"/>
                <a:cs typeface="Arial MT"/>
              </a:rPr>
              <a:t> </a:t>
            </a:r>
            <a:r>
              <a:rPr lang="en-US" sz="1600" dirty="0">
                <a:effectLst/>
                <a:latin typeface="+mn-lt"/>
                <a:ea typeface="Arial MT"/>
                <a:cs typeface="Arial MT"/>
              </a:rPr>
              <a:t>never</a:t>
            </a:r>
            <a:r>
              <a:rPr lang="en-US" sz="1600" spc="-20" dirty="0">
                <a:effectLst/>
                <a:latin typeface="+mn-lt"/>
                <a:ea typeface="Arial MT"/>
                <a:cs typeface="Arial MT"/>
              </a:rPr>
              <a:t> </a:t>
            </a:r>
            <a:r>
              <a:rPr lang="en-US" sz="1600" dirty="0">
                <a:effectLst/>
                <a:latin typeface="+mn-lt"/>
                <a:ea typeface="Arial MT"/>
                <a:cs typeface="Arial MT"/>
              </a:rPr>
              <a:t>become</a:t>
            </a:r>
            <a:r>
              <a:rPr lang="en-US" sz="1600" spc="10" dirty="0">
                <a:effectLst/>
                <a:latin typeface="+mn-lt"/>
                <a:ea typeface="Arial MT"/>
                <a:cs typeface="Arial MT"/>
              </a:rPr>
              <a:t> </a:t>
            </a:r>
            <a:r>
              <a:rPr lang="en-US" sz="1600" dirty="0">
                <a:effectLst/>
                <a:latin typeface="+mn-lt"/>
                <a:ea typeface="Arial MT"/>
                <a:cs typeface="Arial MT"/>
              </a:rPr>
              <a:t>dead.</a:t>
            </a:r>
            <a:endParaRPr lang="en-IN" sz="1600" dirty="0">
              <a:latin typeface="+mn-lt"/>
            </a:endParaRPr>
          </a:p>
        </p:txBody>
      </p:sp>
      <p:sp>
        <p:nvSpPr>
          <p:cNvPr id="6" name="TextBox 5">
            <a:extLst>
              <a:ext uri="{FF2B5EF4-FFF2-40B4-BE49-F238E27FC236}">
                <a16:creationId xmlns:a16="http://schemas.microsoft.com/office/drawing/2014/main" id="{185F06C7-C9F2-4278-8EC0-8C44E0BB1766}"/>
              </a:ext>
            </a:extLst>
          </p:cNvPr>
          <p:cNvSpPr txBox="1"/>
          <p:nvPr/>
        </p:nvSpPr>
        <p:spPr>
          <a:xfrm>
            <a:off x="1752600" y="232698"/>
            <a:ext cx="4572000" cy="338554"/>
          </a:xfrm>
          <a:prstGeom prst="rect">
            <a:avLst/>
          </a:prstGeom>
          <a:noFill/>
        </p:spPr>
        <p:txBody>
          <a:bodyPr wrap="square">
            <a:spAutoFit/>
          </a:bodyPr>
          <a:lstStyle/>
          <a:p>
            <a:pPr marL="813435" algn="ctr">
              <a:spcBef>
                <a:spcPts val="600"/>
              </a:spcBef>
              <a:spcAft>
                <a:spcPts val="0"/>
              </a:spcAft>
            </a:pPr>
            <a:r>
              <a:rPr lang="en-US" sz="1600" b="1" u="sng" dirty="0">
                <a:solidFill>
                  <a:srgbClr val="FF0000"/>
                </a:solidFill>
                <a:effectLst/>
                <a:latin typeface="+mn-lt"/>
                <a:ea typeface="Arial MT"/>
                <a:cs typeface="Arial MT"/>
              </a:rPr>
              <a:t>Fuel</a:t>
            </a:r>
            <a:r>
              <a:rPr lang="en-US" sz="1600" b="1" u="sng" spc="-30" dirty="0">
                <a:solidFill>
                  <a:srgbClr val="FF0000"/>
                </a:solidFill>
                <a:effectLst/>
                <a:latin typeface="+mn-lt"/>
                <a:ea typeface="Arial MT"/>
                <a:cs typeface="Arial MT"/>
              </a:rPr>
              <a:t> </a:t>
            </a:r>
            <a:r>
              <a:rPr lang="en-US" sz="1600" b="1" u="sng" dirty="0">
                <a:solidFill>
                  <a:srgbClr val="FF0000"/>
                </a:solidFill>
                <a:effectLst/>
                <a:latin typeface="+mn-lt"/>
                <a:ea typeface="Arial MT"/>
                <a:cs typeface="Arial MT"/>
              </a:rPr>
              <a:t>cells:</a:t>
            </a:r>
            <a:endParaRPr lang="en-IN" sz="1600" b="1" u="sng" dirty="0">
              <a:solidFill>
                <a:srgbClr val="FF0000"/>
              </a:solidFill>
              <a:effectLst/>
              <a:latin typeface="+mn-lt"/>
              <a:ea typeface="Arial MT"/>
              <a:cs typeface="Arial MT"/>
            </a:endParaRPr>
          </a:p>
        </p:txBody>
      </p:sp>
      <p:sp>
        <p:nvSpPr>
          <p:cNvPr id="9" name="TextBox 8">
            <a:extLst>
              <a:ext uri="{FF2B5EF4-FFF2-40B4-BE49-F238E27FC236}">
                <a16:creationId xmlns:a16="http://schemas.microsoft.com/office/drawing/2014/main" id="{64E73BD4-C835-4D64-A1F8-425A9C55D2ED}"/>
              </a:ext>
            </a:extLst>
          </p:cNvPr>
          <p:cNvSpPr txBox="1"/>
          <p:nvPr/>
        </p:nvSpPr>
        <p:spPr>
          <a:xfrm>
            <a:off x="5787656" y="4200525"/>
            <a:ext cx="4572000" cy="307777"/>
          </a:xfrm>
          <a:prstGeom prst="rect">
            <a:avLst/>
          </a:prstGeom>
          <a:noFill/>
        </p:spPr>
        <p:txBody>
          <a:bodyPr wrap="square">
            <a:spAutoFit/>
          </a:bodyPr>
          <a:lstStyle/>
          <a:p>
            <a:r>
              <a:rPr lang="en-US" sz="1400" b="1" u="sng" dirty="0">
                <a:solidFill>
                  <a:srgbClr val="FF0000"/>
                </a:solidFill>
                <a:effectLst/>
                <a:latin typeface="+mn-lt"/>
                <a:ea typeface="Arial MT"/>
                <a:cs typeface="Arial MT"/>
              </a:rPr>
              <a:t>Fuel</a:t>
            </a:r>
            <a:r>
              <a:rPr lang="en-US" sz="1400" b="1" u="sng" spc="-30" dirty="0">
                <a:solidFill>
                  <a:srgbClr val="FF0000"/>
                </a:solidFill>
                <a:effectLst/>
                <a:latin typeface="+mn-lt"/>
                <a:ea typeface="Arial MT"/>
                <a:cs typeface="Arial MT"/>
              </a:rPr>
              <a:t> </a:t>
            </a:r>
            <a:r>
              <a:rPr lang="en-US" sz="1400" b="1" u="sng" dirty="0">
                <a:solidFill>
                  <a:srgbClr val="FF0000"/>
                </a:solidFill>
                <a:effectLst/>
                <a:latin typeface="+mn-lt"/>
                <a:ea typeface="Arial MT"/>
                <a:cs typeface="Arial MT"/>
              </a:rPr>
              <a:t>cell</a:t>
            </a:r>
            <a:endParaRPr lang="en-I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oogle Shape;76;p16">
            <a:extLst>
              <a:ext uri="{FF2B5EF4-FFF2-40B4-BE49-F238E27FC236}">
                <a16:creationId xmlns:a16="http://schemas.microsoft.com/office/drawing/2014/main" id="{F8743648-5BFD-4FE5-8E98-61DBA410FE1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529F86F-24D9-493F-9BA3-17183A4948DF}"/>
              </a:ext>
            </a:extLst>
          </p:cNvPr>
          <p:cNvSpPr txBox="1"/>
          <p:nvPr/>
        </p:nvSpPr>
        <p:spPr>
          <a:xfrm>
            <a:off x="0" y="406400"/>
            <a:ext cx="3526972" cy="3954929"/>
          </a:xfrm>
          <a:prstGeom prst="rect">
            <a:avLst/>
          </a:prstGeom>
          <a:noFill/>
        </p:spPr>
        <p:txBody>
          <a:bodyPr wrap="square">
            <a:spAutoFit/>
          </a:bodyPr>
          <a:lstStyle/>
          <a:p>
            <a:pPr marL="584200" algn="ctr">
              <a:spcBef>
                <a:spcPts val="600"/>
              </a:spcBef>
              <a:spcAft>
                <a:spcPts val="0"/>
              </a:spcAft>
            </a:pPr>
            <a:r>
              <a:rPr lang="en-US" sz="1400" b="1" u="heavy" dirty="0">
                <a:effectLst/>
                <a:latin typeface="Arial" panose="020B0604020202020204" pitchFamily="34" charset="0"/>
                <a:ea typeface="Arial MT"/>
                <a:cs typeface="Arial MT"/>
              </a:rPr>
              <a:t>Corrosion:</a:t>
            </a:r>
            <a:endParaRPr lang="en-IN" sz="1200" dirty="0">
              <a:effectLst/>
              <a:latin typeface="Arial MT"/>
              <a:ea typeface="Arial MT"/>
              <a:cs typeface="Arial MT"/>
            </a:endParaRPr>
          </a:p>
          <a:p>
            <a:pPr marL="869950" marR="334645" indent="-285750">
              <a:spcBef>
                <a:spcPts val="600"/>
              </a:spcBef>
              <a:spcAft>
                <a:spcPts val="0"/>
              </a:spcAft>
              <a:buFont typeface="Wingdings" panose="05000000000000000000" pitchFamily="2" charset="2"/>
              <a:buChar char="Ø"/>
            </a:pPr>
            <a:r>
              <a:rPr lang="en-US" dirty="0">
                <a:effectLst/>
                <a:latin typeface="+mn-lt"/>
                <a:ea typeface="Arial MT"/>
                <a:cs typeface="Arial MT"/>
              </a:rPr>
              <a:t>The</a:t>
            </a:r>
            <a:r>
              <a:rPr lang="en-US" spc="-85" dirty="0">
                <a:effectLst/>
                <a:latin typeface="+mn-lt"/>
                <a:ea typeface="Arial MT"/>
                <a:cs typeface="Arial MT"/>
              </a:rPr>
              <a:t> </a:t>
            </a:r>
            <a:r>
              <a:rPr lang="en-US" dirty="0">
                <a:effectLst/>
                <a:latin typeface="+mn-lt"/>
                <a:ea typeface="Arial MT"/>
                <a:cs typeface="Arial MT"/>
              </a:rPr>
              <a:t>process</a:t>
            </a:r>
            <a:r>
              <a:rPr lang="en-US" spc="-90" dirty="0">
                <a:effectLst/>
                <a:latin typeface="+mn-lt"/>
                <a:ea typeface="Arial MT"/>
                <a:cs typeface="Arial MT"/>
              </a:rPr>
              <a:t> </a:t>
            </a:r>
            <a:r>
              <a:rPr lang="en-US" dirty="0">
                <a:effectLst/>
                <a:latin typeface="+mn-lt"/>
                <a:ea typeface="Arial MT"/>
                <a:cs typeface="Arial MT"/>
              </a:rPr>
              <a:t>of</a:t>
            </a:r>
            <a:r>
              <a:rPr lang="en-US" spc="-75" dirty="0">
                <a:effectLst/>
                <a:latin typeface="+mn-lt"/>
                <a:ea typeface="Arial MT"/>
                <a:cs typeface="Arial MT"/>
              </a:rPr>
              <a:t> </a:t>
            </a:r>
            <a:r>
              <a:rPr lang="en-US" dirty="0">
                <a:effectLst/>
                <a:latin typeface="+mn-lt"/>
                <a:ea typeface="Arial MT"/>
                <a:cs typeface="Arial MT"/>
              </a:rPr>
              <a:t>slowly</a:t>
            </a:r>
            <a:r>
              <a:rPr lang="en-US" spc="-75" dirty="0">
                <a:effectLst/>
                <a:latin typeface="+mn-lt"/>
                <a:ea typeface="Arial MT"/>
                <a:cs typeface="Arial MT"/>
              </a:rPr>
              <a:t> </a:t>
            </a:r>
            <a:r>
              <a:rPr lang="en-US" dirty="0">
                <a:effectLst/>
                <a:latin typeface="+mn-lt"/>
                <a:ea typeface="Arial MT"/>
                <a:cs typeface="Arial MT"/>
              </a:rPr>
              <a:t>eating</a:t>
            </a:r>
            <a:r>
              <a:rPr lang="en-US" spc="-75" dirty="0">
                <a:effectLst/>
                <a:latin typeface="+mn-lt"/>
                <a:ea typeface="Arial MT"/>
                <a:cs typeface="Arial MT"/>
              </a:rPr>
              <a:t> </a:t>
            </a:r>
            <a:r>
              <a:rPr lang="en-US" dirty="0">
                <a:effectLst/>
                <a:latin typeface="+mn-lt"/>
                <a:ea typeface="Arial MT"/>
                <a:cs typeface="Arial MT"/>
              </a:rPr>
              <a:t>of</a:t>
            </a:r>
            <a:r>
              <a:rPr lang="en-US" spc="-75" dirty="0">
                <a:effectLst/>
                <a:latin typeface="+mn-lt"/>
                <a:ea typeface="Arial MT"/>
                <a:cs typeface="Arial MT"/>
              </a:rPr>
              <a:t> </a:t>
            </a:r>
            <a:r>
              <a:rPr lang="en-US" dirty="0">
                <a:effectLst/>
                <a:latin typeface="+mn-lt"/>
                <a:ea typeface="Arial MT"/>
                <a:cs typeface="Arial MT"/>
              </a:rPr>
              <a:t>metal</a:t>
            </a:r>
            <a:r>
              <a:rPr lang="en-US" spc="-75" dirty="0">
                <a:effectLst/>
                <a:latin typeface="+mn-lt"/>
                <a:ea typeface="Arial MT"/>
                <a:cs typeface="Arial MT"/>
              </a:rPr>
              <a:t> </a:t>
            </a:r>
            <a:r>
              <a:rPr lang="en-US" dirty="0">
                <a:effectLst/>
                <a:latin typeface="+mn-lt"/>
                <a:ea typeface="Arial MT"/>
                <a:cs typeface="Arial MT"/>
              </a:rPr>
              <a:t>in</a:t>
            </a:r>
            <a:r>
              <a:rPr lang="en-US" spc="-85" dirty="0">
                <a:effectLst/>
                <a:latin typeface="+mn-lt"/>
                <a:ea typeface="Arial MT"/>
                <a:cs typeface="Arial MT"/>
              </a:rPr>
              <a:t> </a:t>
            </a:r>
            <a:r>
              <a:rPr lang="en-US" dirty="0">
                <a:effectLst/>
                <a:latin typeface="+mn-lt"/>
                <a:ea typeface="Arial MT"/>
                <a:cs typeface="Arial MT"/>
              </a:rPr>
              <a:t>contact</a:t>
            </a:r>
            <a:r>
              <a:rPr lang="en-US" spc="-90" dirty="0">
                <a:effectLst/>
                <a:latin typeface="+mn-lt"/>
                <a:ea typeface="Arial MT"/>
                <a:cs typeface="Arial MT"/>
              </a:rPr>
              <a:t> </a:t>
            </a:r>
            <a:r>
              <a:rPr lang="en-US" dirty="0">
                <a:effectLst/>
                <a:latin typeface="+mn-lt"/>
                <a:ea typeface="Arial MT"/>
                <a:cs typeface="Arial MT"/>
              </a:rPr>
              <a:t>with</a:t>
            </a:r>
            <a:r>
              <a:rPr lang="en-US" spc="-85" dirty="0">
                <a:effectLst/>
                <a:latin typeface="+mn-lt"/>
                <a:ea typeface="Arial MT"/>
                <a:cs typeface="Arial MT"/>
              </a:rPr>
              <a:t> </a:t>
            </a:r>
            <a:r>
              <a:rPr lang="en-US" dirty="0">
                <a:effectLst/>
                <a:latin typeface="+mn-lt"/>
                <a:ea typeface="Arial MT"/>
                <a:cs typeface="Arial MT"/>
              </a:rPr>
              <a:t>water</a:t>
            </a:r>
            <a:r>
              <a:rPr lang="en-US" spc="-70" dirty="0">
                <a:effectLst/>
                <a:latin typeface="+mn-lt"/>
                <a:ea typeface="Arial MT"/>
                <a:cs typeface="Arial MT"/>
              </a:rPr>
              <a:t> </a:t>
            </a:r>
            <a:r>
              <a:rPr lang="en-US" dirty="0">
                <a:effectLst/>
                <a:latin typeface="+mn-lt"/>
                <a:ea typeface="Arial MT"/>
                <a:cs typeface="Arial MT"/>
              </a:rPr>
              <a:t>and</a:t>
            </a:r>
            <a:r>
              <a:rPr lang="en-US" spc="-60" dirty="0">
                <a:effectLst/>
                <a:latin typeface="+mn-lt"/>
                <a:ea typeface="Arial MT"/>
                <a:cs typeface="Arial MT"/>
              </a:rPr>
              <a:t> </a:t>
            </a:r>
            <a:r>
              <a:rPr lang="en-US" dirty="0">
                <a:effectLst/>
                <a:latin typeface="+mn-lt"/>
                <a:ea typeface="Arial MT"/>
                <a:cs typeface="Arial MT"/>
              </a:rPr>
              <a:t>air</a:t>
            </a:r>
            <a:r>
              <a:rPr lang="en-US" spc="-90" dirty="0">
                <a:effectLst/>
                <a:latin typeface="+mn-lt"/>
                <a:ea typeface="Arial MT"/>
                <a:cs typeface="Arial MT"/>
              </a:rPr>
              <a:t> </a:t>
            </a:r>
            <a:r>
              <a:rPr lang="en-US" dirty="0">
                <a:effectLst/>
                <a:latin typeface="+mn-lt"/>
                <a:ea typeface="Arial MT"/>
                <a:cs typeface="Arial MT"/>
              </a:rPr>
              <a:t>due</a:t>
            </a:r>
            <a:r>
              <a:rPr lang="en-US" spc="-60" dirty="0">
                <a:effectLst/>
                <a:latin typeface="+mn-lt"/>
                <a:ea typeface="Arial MT"/>
                <a:cs typeface="Arial MT"/>
              </a:rPr>
              <a:t> </a:t>
            </a:r>
            <a:r>
              <a:rPr lang="en-US" dirty="0">
                <a:effectLst/>
                <a:latin typeface="+mn-lt"/>
                <a:ea typeface="Arial MT"/>
                <a:cs typeface="Arial MT"/>
              </a:rPr>
              <a:t>to</a:t>
            </a:r>
            <a:r>
              <a:rPr lang="en-US" spc="-60" dirty="0">
                <a:effectLst/>
                <a:latin typeface="+mn-lt"/>
                <a:ea typeface="Arial MT"/>
                <a:cs typeface="Arial MT"/>
              </a:rPr>
              <a:t> </a:t>
            </a:r>
            <a:r>
              <a:rPr lang="en-US" dirty="0">
                <a:effectLst/>
                <a:latin typeface="+mn-lt"/>
                <a:ea typeface="Arial MT"/>
                <a:cs typeface="Arial MT"/>
              </a:rPr>
              <a:t>formation</a:t>
            </a:r>
            <a:r>
              <a:rPr lang="en-US" spc="-345" dirty="0">
                <a:effectLst/>
                <a:latin typeface="+mn-lt"/>
                <a:ea typeface="Arial MT"/>
                <a:cs typeface="Arial MT"/>
              </a:rPr>
              <a:t> </a:t>
            </a:r>
            <a:r>
              <a:rPr lang="en-US" dirty="0">
                <a:effectLst/>
                <a:latin typeface="+mn-lt"/>
                <a:ea typeface="Arial MT"/>
                <a:cs typeface="Arial MT"/>
              </a:rPr>
              <a:t>of</a:t>
            </a:r>
            <a:r>
              <a:rPr lang="en-US" spc="-25" dirty="0">
                <a:effectLst/>
                <a:latin typeface="+mn-lt"/>
                <a:ea typeface="Arial MT"/>
                <a:cs typeface="Arial MT"/>
              </a:rPr>
              <a:t> </a:t>
            </a:r>
            <a:r>
              <a:rPr lang="en-US" dirty="0">
                <a:effectLst/>
                <a:latin typeface="+mn-lt"/>
                <a:ea typeface="Arial MT"/>
                <a:cs typeface="Arial MT"/>
              </a:rPr>
              <a:t>oxides,</a:t>
            </a:r>
            <a:r>
              <a:rPr lang="en-US" spc="-25" dirty="0">
                <a:effectLst/>
                <a:latin typeface="+mn-lt"/>
                <a:ea typeface="Arial MT"/>
                <a:cs typeface="Arial MT"/>
              </a:rPr>
              <a:t> </a:t>
            </a:r>
            <a:r>
              <a:rPr lang="en-US" dirty="0" err="1">
                <a:effectLst/>
                <a:latin typeface="+mn-lt"/>
                <a:ea typeface="Arial MT"/>
                <a:cs typeface="Arial MT"/>
              </a:rPr>
              <a:t>sulphides</a:t>
            </a:r>
            <a:r>
              <a:rPr lang="en-US" spc="-15" dirty="0">
                <a:effectLst/>
                <a:latin typeface="+mn-lt"/>
                <a:ea typeface="Arial MT"/>
                <a:cs typeface="Arial MT"/>
              </a:rPr>
              <a:t> </a:t>
            </a:r>
            <a:r>
              <a:rPr lang="en-US" dirty="0">
                <a:effectLst/>
                <a:latin typeface="+mn-lt"/>
                <a:ea typeface="Arial MT"/>
                <a:cs typeface="Arial MT"/>
              </a:rPr>
              <a:t>and</a:t>
            </a:r>
            <a:r>
              <a:rPr lang="en-US" spc="-10" dirty="0">
                <a:effectLst/>
                <a:latin typeface="+mn-lt"/>
                <a:ea typeface="Arial MT"/>
                <a:cs typeface="Arial MT"/>
              </a:rPr>
              <a:t> </a:t>
            </a:r>
            <a:r>
              <a:rPr lang="en-US" dirty="0">
                <a:effectLst/>
                <a:latin typeface="+mn-lt"/>
                <a:ea typeface="Arial MT"/>
                <a:cs typeface="Arial MT"/>
              </a:rPr>
              <a:t>sulphates</a:t>
            </a:r>
            <a:r>
              <a:rPr lang="en-US" spc="-10" dirty="0">
                <a:effectLst/>
                <a:latin typeface="+mn-lt"/>
                <a:ea typeface="Arial MT"/>
                <a:cs typeface="Arial MT"/>
              </a:rPr>
              <a:t> </a:t>
            </a:r>
            <a:r>
              <a:rPr lang="en-US" dirty="0">
                <a:effectLst/>
                <a:latin typeface="+mn-lt"/>
                <a:ea typeface="Arial MT"/>
                <a:cs typeface="Arial MT"/>
              </a:rPr>
              <a:t>is</a:t>
            </a:r>
            <a:r>
              <a:rPr lang="en-US" spc="-10" dirty="0">
                <a:effectLst/>
                <a:latin typeface="+mn-lt"/>
                <a:ea typeface="Arial MT"/>
                <a:cs typeface="Arial MT"/>
              </a:rPr>
              <a:t> </a:t>
            </a:r>
            <a:r>
              <a:rPr lang="en-US" dirty="0">
                <a:effectLst/>
                <a:latin typeface="+mn-lt"/>
                <a:ea typeface="Arial MT"/>
                <a:cs typeface="Arial MT"/>
              </a:rPr>
              <a:t>called</a:t>
            </a:r>
            <a:r>
              <a:rPr lang="en-US" spc="-10" dirty="0">
                <a:effectLst/>
                <a:latin typeface="+mn-lt"/>
                <a:ea typeface="Arial MT"/>
                <a:cs typeface="Arial MT"/>
              </a:rPr>
              <a:t> </a:t>
            </a:r>
            <a:r>
              <a:rPr lang="en-US" dirty="0" err="1">
                <a:effectLst/>
                <a:latin typeface="+mn-lt"/>
                <a:ea typeface="Arial MT"/>
                <a:cs typeface="Arial MT"/>
              </a:rPr>
              <a:t>corrosion.Ex</a:t>
            </a:r>
            <a:r>
              <a:rPr lang="en-US" dirty="0">
                <a:effectLst/>
                <a:latin typeface="+mn-lt"/>
                <a:ea typeface="Arial MT"/>
                <a:cs typeface="Arial MT"/>
              </a:rPr>
              <a:t>.</a:t>
            </a:r>
            <a:r>
              <a:rPr lang="en-US" spc="45" dirty="0">
                <a:effectLst/>
                <a:latin typeface="+mn-lt"/>
                <a:ea typeface="Arial MT"/>
                <a:cs typeface="Arial MT"/>
              </a:rPr>
              <a:t> </a:t>
            </a:r>
            <a:r>
              <a:rPr lang="en-US" dirty="0">
                <a:effectLst/>
                <a:latin typeface="+mn-lt"/>
                <a:ea typeface="Arial MT"/>
                <a:cs typeface="Arial MT"/>
              </a:rPr>
              <a:t>Rusting</a:t>
            </a:r>
            <a:r>
              <a:rPr lang="en-US" spc="65" dirty="0">
                <a:effectLst/>
                <a:latin typeface="+mn-lt"/>
                <a:ea typeface="Arial MT"/>
                <a:cs typeface="Arial MT"/>
              </a:rPr>
              <a:t> </a:t>
            </a:r>
            <a:r>
              <a:rPr lang="en-US" dirty="0">
                <a:effectLst/>
                <a:latin typeface="+mn-lt"/>
                <a:ea typeface="Arial MT"/>
                <a:cs typeface="Arial MT"/>
              </a:rPr>
              <a:t>of</a:t>
            </a:r>
            <a:r>
              <a:rPr lang="en-US" spc="50" dirty="0">
                <a:effectLst/>
                <a:latin typeface="+mn-lt"/>
                <a:ea typeface="Arial MT"/>
                <a:cs typeface="Arial MT"/>
              </a:rPr>
              <a:t> </a:t>
            </a:r>
            <a:r>
              <a:rPr lang="en-US" dirty="0">
                <a:effectLst/>
                <a:latin typeface="+mn-lt"/>
                <a:ea typeface="Arial MT"/>
                <a:cs typeface="Arial MT"/>
              </a:rPr>
              <a:t>iron,</a:t>
            </a:r>
            <a:r>
              <a:rPr lang="en-US" spc="50" dirty="0">
                <a:effectLst/>
                <a:latin typeface="+mn-lt"/>
                <a:ea typeface="Arial MT"/>
                <a:cs typeface="Arial MT"/>
              </a:rPr>
              <a:t> </a:t>
            </a:r>
            <a:r>
              <a:rPr lang="en-US" dirty="0">
                <a:effectLst/>
                <a:latin typeface="+mn-lt"/>
                <a:ea typeface="Arial MT"/>
                <a:cs typeface="Arial MT"/>
              </a:rPr>
              <a:t>tarnishing</a:t>
            </a:r>
            <a:r>
              <a:rPr lang="en-US" spc="65" dirty="0">
                <a:effectLst/>
                <a:latin typeface="+mn-lt"/>
                <a:ea typeface="Arial MT"/>
                <a:cs typeface="Arial MT"/>
              </a:rPr>
              <a:t> </a:t>
            </a:r>
            <a:r>
              <a:rPr lang="en-US" dirty="0">
                <a:effectLst/>
                <a:latin typeface="+mn-lt"/>
                <a:ea typeface="Arial MT"/>
                <a:cs typeface="Arial MT"/>
              </a:rPr>
              <a:t>of</a:t>
            </a:r>
            <a:r>
              <a:rPr lang="en-US" spc="50" dirty="0">
                <a:effectLst/>
                <a:latin typeface="+mn-lt"/>
                <a:ea typeface="Arial MT"/>
                <a:cs typeface="Arial MT"/>
              </a:rPr>
              <a:t> </a:t>
            </a:r>
            <a:r>
              <a:rPr lang="en-US" dirty="0">
                <a:effectLst/>
                <a:latin typeface="+mn-lt"/>
                <a:ea typeface="Arial MT"/>
                <a:cs typeface="Arial MT"/>
              </a:rPr>
              <a:t>silver,</a:t>
            </a:r>
            <a:r>
              <a:rPr lang="en-US" spc="50" dirty="0">
                <a:effectLst/>
                <a:latin typeface="+mn-lt"/>
                <a:ea typeface="Arial MT"/>
                <a:cs typeface="Arial MT"/>
              </a:rPr>
              <a:t> </a:t>
            </a:r>
            <a:r>
              <a:rPr lang="en-US" dirty="0">
                <a:effectLst/>
                <a:latin typeface="+mn-lt"/>
                <a:ea typeface="Arial MT"/>
                <a:cs typeface="Arial MT"/>
              </a:rPr>
              <a:t>development</a:t>
            </a:r>
            <a:r>
              <a:rPr lang="en-US" spc="50" dirty="0">
                <a:effectLst/>
                <a:latin typeface="+mn-lt"/>
                <a:ea typeface="Arial MT"/>
                <a:cs typeface="Arial MT"/>
              </a:rPr>
              <a:t> </a:t>
            </a:r>
            <a:r>
              <a:rPr lang="en-US" dirty="0">
                <a:effectLst/>
                <a:latin typeface="+mn-lt"/>
                <a:ea typeface="Arial MT"/>
                <a:cs typeface="Arial MT"/>
              </a:rPr>
              <a:t>of</a:t>
            </a:r>
            <a:r>
              <a:rPr lang="en-US" spc="50" dirty="0">
                <a:effectLst/>
                <a:latin typeface="+mn-lt"/>
                <a:ea typeface="Arial MT"/>
                <a:cs typeface="Arial MT"/>
              </a:rPr>
              <a:t> </a:t>
            </a:r>
            <a:r>
              <a:rPr lang="en-US" dirty="0">
                <a:effectLst/>
                <a:latin typeface="+mn-lt"/>
                <a:ea typeface="Arial MT"/>
                <a:cs typeface="Arial MT"/>
              </a:rPr>
              <a:t>green</a:t>
            </a:r>
            <a:r>
              <a:rPr lang="en-US" spc="65" dirty="0">
                <a:effectLst/>
                <a:latin typeface="+mn-lt"/>
                <a:ea typeface="Arial MT"/>
                <a:cs typeface="Arial MT"/>
              </a:rPr>
              <a:t> </a:t>
            </a:r>
            <a:r>
              <a:rPr lang="en-US" dirty="0">
                <a:effectLst/>
                <a:latin typeface="+mn-lt"/>
                <a:ea typeface="Arial MT"/>
                <a:cs typeface="Arial MT"/>
              </a:rPr>
              <a:t>coating</a:t>
            </a:r>
            <a:r>
              <a:rPr lang="en-US" spc="65" dirty="0">
                <a:effectLst/>
                <a:latin typeface="+mn-lt"/>
                <a:ea typeface="Arial MT"/>
                <a:cs typeface="Arial MT"/>
              </a:rPr>
              <a:t> </a:t>
            </a:r>
            <a:r>
              <a:rPr lang="en-US" dirty="0">
                <a:effectLst/>
                <a:latin typeface="+mn-lt"/>
                <a:ea typeface="Arial MT"/>
                <a:cs typeface="Arial MT"/>
              </a:rPr>
              <a:t>on</a:t>
            </a:r>
            <a:r>
              <a:rPr lang="en-US" spc="65" dirty="0">
                <a:effectLst/>
                <a:latin typeface="+mn-lt"/>
                <a:ea typeface="Arial MT"/>
                <a:cs typeface="Arial MT"/>
              </a:rPr>
              <a:t> </a:t>
            </a:r>
            <a:r>
              <a:rPr lang="en-US" dirty="0">
                <a:effectLst/>
                <a:latin typeface="+mn-lt"/>
                <a:ea typeface="Arial MT"/>
                <a:cs typeface="Arial MT"/>
              </a:rPr>
              <a:t>copper</a:t>
            </a:r>
            <a:r>
              <a:rPr lang="en-US" spc="-345" dirty="0">
                <a:effectLst/>
                <a:latin typeface="+mn-lt"/>
                <a:ea typeface="Arial MT"/>
                <a:cs typeface="Arial MT"/>
              </a:rPr>
              <a:t> </a:t>
            </a:r>
            <a:r>
              <a:rPr lang="en-US" dirty="0">
                <a:effectLst/>
                <a:latin typeface="+mn-lt"/>
                <a:ea typeface="Arial MT"/>
                <a:cs typeface="Arial MT"/>
              </a:rPr>
              <a:t>and</a:t>
            </a:r>
            <a:r>
              <a:rPr lang="en-US" spc="-15" dirty="0">
                <a:effectLst/>
                <a:latin typeface="+mn-lt"/>
                <a:ea typeface="Arial MT"/>
                <a:cs typeface="Arial MT"/>
              </a:rPr>
              <a:t> </a:t>
            </a:r>
            <a:r>
              <a:rPr lang="en-US" dirty="0">
                <a:effectLst/>
                <a:latin typeface="+mn-lt"/>
                <a:ea typeface="Arial MT"/>
                <a:cs typeface="Arial MT"/>
              </a:rPr>
              <a:t>bronze</a:t>
            </a:r>
            <a:r>
              <a:rPr lang="en-US" spc="-10" dirty="0">
                <a:effectLst/>
                <a:latin typeface="+mn-lt"/>
                <a:ea typeface="Arial MT"/>
                <a:cs typeface="Arial MT"/>
              </a:rPr>
              <a:t> </a:t>
            </a:r>
            <a:r>
              <a:rPr lang="en-US" dirty="0">
                <a:effectLst/>
                <a:latin typeface="+mn-lt"/>
                <a:ea typeface="Arial MT"/>
                <a:cs typeface="Arial MT"/>
              </a:rPr>
              <a:t>etc.</a:t>
            </a:r>
          </a:p>
          <a:p>
            <a:pPr marL="869950" marR="427355" indent="-285750">
              <a:spcBef>
                <a:spcPts val="585"/>
              </a:spcBef>
              <a:spcAft>
                <a:spcPts val="0"/>
              </a:spcAft>
              <a:buFont typeface="Wingdings" panose="05000000000000000000" pitchFamily="2" charset="2"/>
              <a:buChar char="Ø"/>
            </a:pPr>
            <a:r>
              <a:rPr lang="en-US" dirty="0">
                <a:latin typeface="+mn-lt"/>
              </a:rPr>
              <a:t>Rusting of iron: Rusting of iron is an electrochemical phenomenon and the formation of rust involves the following steps: </a:t>
            </a:r>
            <a:endParaRPr lang="en-US" dirty="0">
              <a:latin typeface="+mn-lt"/>
              <a:ea typeface="Arial MT"/>
              <a:cs typeface="Arial MT"/>
            </a:endParaRPr>
          </a:p>
          <a:p>
            <a:pPr marL="584200" marR="427355">
              <a:spcBef>
                <a:spcPts val="585"/>
              </a:spcBef>
              <a:spcAft>
                <a:spcPts val="0"/>
              </a:spcAft>
            </a:pPr>
            <a:endParaRPr lang="en-US" sz="1200" dirty="0">
              <a:latin typeface="Arial MT"/>
              <a:ea typeface="Arial MT"/>
              <a:cs typeface="Arial MT"/>
            </a:endParaRPr>
          </a:p>
        </p:txBody>
      </p:sp>
      <p:pic>
        <p:nvPicPr>
          <p:cNvPr id="3" name="Picture 2">
            <a:extLst>
              <a:ext uri="{FF2B5EF4-FFF2-40B4-BE49-F238E27FC236}">
                <a16:creationId xmlns:a16="http://schemas.microsoft.com/office/drawing/2014/main" id="{13272DD5-A2DB-4DB6-B139-FC3D535C4CF4}"/>
              </a:ext>
            </a:extLst>
          </p:cNvPr>
          <p:cNvPicPr>
            <a:picLocks noChangeAspect="1"/>
          </p:cNvPicPr>
          <p:nvPr/>
        </p:nvPicPr>
        <p:blipFill>
          <a:blip r:embed="rId3"/>
          <a:stretch>
            <a:fillRect/>
          </a:stretch>
        </p:blipFill>
        <p:spPr>
          <a:xfrm>
            <a:off x="3236686" y="529771"/>
            <a:ext cx="5899378" cy="3831558"/>
          </a:xfrm>
          <a:prstGeom prst="rect">
            <a:avLst/>
          </a:prstGeom>
        </p:spPr>
      </p:pic>
      <p:sp>
        <p:nvSpPr>
          <p:cNvPr id="6" name="TextBox 5">
            <a:extLst>
              <a:ext uri="{FF2B5EF4-FFF2-40B4-BE49-F238E27FC236}">
                <a16:creationId xmlns:a16="http://schemas.microsoft.com/office/drawing/2014/main" id="{47762B90-4590-40F3-A2AE-0167116DE968}"/>
              </a:ext>
            </a:extLst>
          </p:cNvPr>
          <p:cNvSpPr txBox="1"/>
          <p:nvPr/>
        </p:nvSpPr>
        <p:spPr>
          <a:xfrm>
            <a:off x="1296760" y="221994"/>
            <a:ext cx="6422299" cy="307777"/>
          </a:xfrm>
          <a:prstGeom prst="rect">
            <a:avLst/>
          </a:prstGeom>
          <a:noFill/>
        </p:spPr>
        <p:txBody>
          <a:bodyPr wrap="square">
            <a:spAutoFit/>
          </a:bodyPr>
          <a:lstStyle/>
          <a:p>
            <a:pPr marL="813435" algn="ctr">
              <a:spcBef>
                <a:spcPts val="600"/>
              </a:spcBef>
              <a:spcAft>
                <a:spcPts val="0"/>
              </a:spcAft>
            </a:pPr>
            <a:r>
              <a:rPr lang="en-US" b="1" u="sng" dirty="0">
                <a:solidFill>
                  <a:srgbClr val="FF0000"/>
                </a:solidFill>
                <a:ea typeface="Arial MT"/>
                <a:cs typeface="Arial MT"/>
              </a:rPr>
              <a:t>Lecture10</a:t>
            </a:r>
            <a:r>
              <a:rPr lang="en-US" sz="1400" b="1" u="sng" dirty="0">
                <a:solidFill>
                  <a:srgbClr val="FF0000"/>
                </a:solidFill>
                <a:effectLst/>
                <a:latin typeface="Arial" panose="020B0604020202020204" pitchFamily="34" charset="0"/>
                <a:ea typeface="Arial MT"/>
                <a:cs typeface="Arial MT"/>
              </a:rPr>
              <a:t>:Corrosion,its Mechanism and its Prevention</a:t>
            </a:r>
            <a:endParaRPr lang="en-IN" sz="1400" b="1" u="sng" dirty="0">
              <a:solidFill>
                <a:srgbClr val="FF0000"/>
              </a:solidFill>
              <a:effectLst/>
              <a:latin typeface="Arial MT"/>
              <a:ea typeface="Arial MT"/>
              <a:cs typeface="Arial M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oogle Shape;76;p16">
            <a:extLst>
              <a:ext uri="{FF2B5EF4-FFF2-40B4-BE49-F238E27FC236}">
                <a16:creationId xmlns:a16="http://schemas.microsoft.com/office/drawing/2014/main" id="{F8743648-5BFD-4FE5-8E98-61DBA410FE1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7545ED0-2C64-499F-9F4A-79F4817CFCAB}"/>
              </a:ext>
            </a:extLst>
          </p:cNvPr>
          <p:cNvPicPr>
            <a:picLocks noChangeAspect="1"/>
          </p:cNvPicPr>
          <p:nvPr/>
        </p:nvPicPr>
        <p:blipFill>
          <a:blip r:embed="rId3"/>
          <a:stretch>
            <a:fillRect/>
          </a:stretch>
        </p:blipFill>
        <p:spPr>
          <a:xfrm>
            <a:off x="872712" y="1021986"/>
            <a:ext cx="7943033" cy="3099527"/>
          </a:xfrm>
          <a:prstGeom prst="rect">
            <a:avLst/>
          </a:prstGeom>
        </p:spPr>
      </p:pic>
      <p:sp>
        <p:nvSpPr>
          <p:cNvPr id="3" name="TextBox 2">
            <a:extLst>
              <a:ext uri="{FF2B5EF4-FFF2-40B4-BE49-F238E27FC236}">
                <a16:creationId xmlns:a16="http://schemas.microsoft.com/office/drawing/2014/main" id="{1DF23A9C-A9CA-4704-8FB5-334EF20B5CDA}"/>
              </a:ext>
            </a:extLst>
          </p:cNvPr>
          <p:cNvSpPr txBox="1"/>
          <p:nvPr/>
        </p:nvSpPr>
        <p:spPr>
          <a:xfrm flipH="1">
            <a:off x="3047997" y="320040"/>
            <a:ext cx="2846616" cy="369332"/>
          </a:xfrm>
          <a:prstGeom prst="rect">
            <a:avLst/>
          </a:prstGeom>
          <a:noFill/>
        </p:spPr>
        <p:txBody>
          <a:bodyPr wrap="square" rtlCol="0">
            <a:spAutoFit/>
          </a:bodyPr>
          <a:lstStyle/>
          <a:p>
            <a:pPr algn="ctr"/>
            <a:r>
              <a:rPr lang="en-US" sz="1800" b="1" u="sng" dirty="0">
                <a:solidFill>
                  <a:srgbClr val="FF0000"/>
                </a:solidFill>
                <a:latin typeface="+mn-lt"/>
              </a:rPr>
              <a:t>Mechanism of Corrosion</a:t>
            </a:r>
            <a:endParaRPr lang="en-IN" sz="1800" b="1" u="sng" dirty="0">
              <a:solidFill>
                <a:srgbClr val="FF0000"/>
              </a:solidFill>
              <a:latin typeface="+mn-lt"/>
            </a:endParaRPr>
          </a:p>
        </p:txBody>
      </p:sp>
    </p:spTree>
    <p:extLst>
      <p:ext uri="{BB962C8B-B14F-4D97-AF65-F5344CB8AC3E}">
        <p14:creationId xmlns:p14="http://schemas.microsoft.com/office/powerpoint/2010/main" val="2958686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oogle Shape;76;p16">
            <a:extLst>
              <a:ext uri="{FF2B5EF4-FFF2-40B4-BE49-F238E27FC236}">
                <a16:creationId xmlns:a16="http://schemas.microsoft.com/office/drawing/2014/main" id="{F8743648-5BFD-4FE5-8E98-61DBA410FE1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1274ADB-9FEF-433D-94F6-EE1CC880EEA4}"/>
              </a:ext>
            </a:extLst>
          </p:cNvPr>
          <p:cNvSpPr txBox="1"/>
          <p:nvPr/>
        </p:nvSpPr>
        <p:spPr>
          <a:xfrm>
            <a:off x="165346" y="262076"/>
            <a:ext cx="8342859" cy="4657685"/>
          </a:xfrm>
          <a:prstGeom prst="rect">
            <a:avLst/>
          </a:prstGeom>
          <a:noFill/>
        </p:spPr>
        <p:txBody>
          <a:bodyPr wrap="square">
            <a:spAutoFit/>
          </a:bodyPr>
          <a:lstStyle/>
          <a:p>
            <a:pPr marL="584200" algn="ctr">
              <a:lnSpc>
                <a:spcPts val="1425"/>
              </a:lnSpc>
              <a:spcBef>
                <a:spcPts val="605"/>
              </a:spcBef>
            </a:pPr>
            <a:r>
              <a:rPr lang="en-US" sz="2000" b="1" u="sng" dirty="0">
                <a:solidFill>
                  <a:srgbClr val="FF0000"/>
                </a:solidFill>
                <a:effectLst/>
                <a:uFill>
                  <a:solidFill>
                    <a:srgbClr val="000000"/>
                  </a:solidFill>
                </a:uFill>
                <a:latin typeface="+mn-lt"/>
                <a:ea typeface="Arial" panose="020B0604020202020204" pitchFamily="34" charset="0"/>
              </a:rPr>
              <a:t>Prevention</a:t>
            </a:r>
            <a:r>
              <a:rPr lang="en-US" sz="2000" b="1" u="sng" spc="-30" dirty="0">
                <a:solidFill>
                  <a:srgbClr val="FF0000"/>
                </a:solidFill>
                <a:effectLst/>
                <a:uFill>
                  <a:solidFill>
                    <a:srgbClr val="000000"/>
                  </a:solidFill>
                </a:uFill>
                <a:latin typeface="+mn-lt"/>
                <a:ea typeface="Arial" panose="020B0604020202020204" pitchFamily="34" charset="0"/>
              </a:rPr>
              <a:t> </a:t>
            </a:r>
            <a:r>
              <a:rPr lang="en-US" sz="2000" b="1" u="sng" dirty="0">
                <a:solidFill>
                  <a:srgbClr val="FF0000"/>
                </a:solidFill>
                <a:effectLst/>
                <a:uFill>
                  <a:solidFill>
                    <a:srgbClr val="000000"/>
                  </a:solidFill>
                </a:uFill>
                <a:latin typeface="+mn-lt"/>
                <a:ea typeface="Arial" panose="020B0604020202020204" pitchFamily="34" charset="0"/>
              </a:rPr>
              <a:t>of</a:t>
            </a:r>
            <a:r>
              <a:rPr lang="en-US" sz="2000" b="1" u="sng" spc="-20" dirty="0">
                <a:solidFill>
                  <a:srgbClr val="FF0000"/>
                </a:solidFill>
                <a:effectLst/>
                <a:uFill>
                  <a:solidFill>
                    <a:srgbClr val="000000"/>
                  </a:solidFill>
                </a:uFill>
                <a:latin typeface="+mn-lt"/>
                <a:ea typeface="Arial" panose="020B0604020202020204" pitchFamily="34" charset="0"/>
              </a:rPr>
              <a:t> </a:t>
            </a:r>
            <a:r>
              <a:rPr lang="en-US" sz="2000" b="1" u="sng" spc="-20" dirty="0">
                <a:solidFill>
                  <a:srgbClr val="FF0000"/>
                </a:solidFill>
                <a:uFill>
                  <a:solidFill>
                    <a:srgbClr val="000000"/>
                  </a:solidFill>
                </a:uFill>
                <a:latin typeface="+mn-lt"/>
                <a:ea typeface="Arial" panose="020B0604020202020204" pitchFamily="34" charset="0"/>
              </a:rPr>
              <a:t>C</a:t>
            </a:r>
            <a:r>
              <a:rPr lang="en-US" sz="2000" b="1" u="sng" dirty="0">
                <a:solidFill>
                  <a:srgbClr val="FF0000"/>
                </a:solidFill>
                <a:effectLst/>
                <a:uFill>
                  <a:solidFill>
                    <a:srgbClr val="000000"/>
                  </a:solidFill>
                </a:uFill>
                <a:latin typeface="+mn-lt"/>
                <a:ea typeface="Arial" panose="020B0604020202020204" pitchFamily="34" charset="0"/>
              </a:rPr>
              <a:t>orrosion</a:t>
            </a:r>
          </a:p>
          <a:p>
            <a:pPr marL="584200">
              <a:lnSpc>
                <a:spcPts val="1425"/>
              </a:lnSpc>
              <a:spcBef>
                <a:spcPts val="605"/>
              </a:spcBef>
            </a:pPr>
            <a:r>
              <a:rPr lang="en-US" sz="2000" dirty="0">
                <a:solidFill>
                  <a:schemeClr val="tx1"/>
                </a:solidFill>
                <a:uFill>
                  <a:solidFill>
                    <a:srgbClr val="000000"/>
                  </a:solidFill>
                </a:uFill>
                <a:latin typeface="+mn-lt"/>
                <a:ea typeface="Arial" panose="020B0604020202020204" pitchFamily="34" charset="0"/>
              </a:rPr>
              <a:t>Corrosion can be prevented by:</a:t>
            </a:r>
            <a:endParaRPr lang="en-IN" sz="2000" dirty="0">
              <a:solidFill>
                <a:schemeClr val="tx1"/>
              </a:solidFill>
              <a:effectLst/>
              <a:uFill>
                <a:solidFill>
                  <a:srgbClr val="000000"/>
                </a:solidFill>
              </a:uFill>
              <a:latin typeface="+mn-lt"/>
              <a:ea typeface="Arial" panose="020B0604020202020204" pitchFamily="34" charset="0"/>
            </a:endParaRPr>
          </a:p>
          <a:p>
            <a:pPr marL="342900" marR="429260" lvl="0" indent="-342900">
              <a:spcBef>
                <a:spcPts val="610"/>
              </a:spcBef>
              <a:spcAft>
                <a:spcPts val="0"/>
              </a:spcAft>
              <a:buSzPts val="1300"/>
              <a:buFont typeface="Wingdings" panose="05000000000000000000" pitchFamily="2" charset="2"/>
              <a:buChar char="Ø"/>
              <a:tabLst>
                <a:tab pos="1042035" algn="l"/>
              </a:tabLst>
            </a:pPr>
            <a:r>
              <a:rPr lang="en-US" sz="1400" dirty="0">
                <a:effectLst/>
                <a:latin typeface="Arial MT"/>
                <a:ea typeface="Arial MT"/>
                <a:cs typeface="Arial MT"/>
              </a:rPr>
              <a:t>By</a:t>
            </a:r>
            <a:r>
              <a:rPr lang="en-US" sz="1400" spc="260" dirty="0">
                <a:effectLst/>
                <a:latin typeface="Arial MT"/>
                <a:ea typeface="Arial MT"/>
                <a:cs typeface="Arial MT"/>
              </a:rPr>
              <a:t> </a:t>
            </a:r>
            <a:r>
              <a:rPr lang="en-US" sz="1400" dirty="0">
                <a:effectLst/>
                <a:latin typeface="Arial MT"/>
                <a:ea typeface="Arial MT"/>
                <a:cs typeface="Arial MT"/>
              </a:rPr>
              <a:t>covering</a:t>
            </a:r>
            <a:r>
              <a:rPr lang="en-US" sz="1400" spc="265" dirty="0">
                <a:effectLst/>
                <a:latin typeface="Arial MT"/>
                <a:ea typeface="Arial MT"/>
                <a:cs typeface="Arial MT"/>
              </a:rPr>
              <a:t> </a:t>
            </a:r>
            <a:r>
              <a:rPr lang="en-US" sz="1400" dirty="0">
                <a:effectLst/>
                <a:latin typeface="Arial MT"/>
                <a:ea typeface="Arial MT"/>
                <a:cs typeface="Arial MT"/>
              </a:rPr>
              <a:t>the</a:t>
            </a:r>
            <a:r>
              <a:rPr lang="en-US" sz="1400" spc="260" dirty="0">
                <a:effectLst/>
                <a:latin typeface="Arial MT"/>
                <a:ea typeface="Arial MT"/>
                <a:cs typeface="Arial MT"/>
              </a:rPr>
              <a:t> </a:t>
            </a:r>
            <a:r>
              <a:rPr lang="en-US" sz="1400" dirty="0">
                <a:effectLst/>
                <a:latin typeface="Arial MT"/>
                <a:ea typeface="Arial MT"/>
                <a:cs typeface="Arial MT"/>
              </a:rPr>
              <a:t>surface</a:t>
            </a:r>
            <a:r>
              <a:rPr lang="en-US" sz="1400" spc="265" dirty="0">
                <a:effectLst/>
                <a:latin typeface="Arial MT"/>
                <a:ea typeface="Arial MT"/>
                <a:cs typeface="Arial MT"/>
              </a:rPr>
              <a:t> </a:t>
            </a:r>
            <a:r>
              <a:rPr lang="en-US" sz="1400" dirty="0">
                <a:effectLst/>
                <a:latin typeface="Arial MT"/>
                <a:ea typeface="Arial MT"/>
                <a:cs typeface="Arial MT"/>
              </a:rPr>
              <a:t>of</a:t>
            </a:r>
            <a:r>
              <a:rPr lang="en-US" sz="1400" spc="275" dirty="0">
                <a:effectLst/>
                <a:latin typeface="Arial MT"/>
                <a:ea typeface="Arial MT"/>
                <a:cs typeface="Arial MT"/>
              </a:rPr>
              <a:t> </a:t>
            </a:r>
            <a:r>
              <a:rPr lang="en-US" sz="1400" dirty="0">
                <a:effectLst/>
                <a:latin typeface="Arial MT"/>
                <a:ea typeface="Arial MT"/>
                <a:cs typeface="Arial MT"/>
              </a:rPr>
              <a:t>metal</a:t>
            </a:r>
            <a:r>
              <a:rPr lang="en-US" sz="1400" spc="275" dirty="0">
                <a:effectLst/>
                <a:latin typeface="Arial MT"/>
                <a:ea typeface="Arial MT"/>
                <a:cs typeface="Arial MT"/>
              </a:rPr>
              <a:t> </a:t>
            </a:r>
            <a:r>
              <a:rPr lang="en-US" sz="1400" dirty="0">
                <a:effectLst/>
                <a:latin typeface="Arial MT"/>
                <a:ea typeface="Arial MT"/>
                <a:cs typeface="Arial MT"/>
              </a:rPr>
              <a:t>with</a:t>
            </a:r>
            <a:r>
              <a:rPr lang="en-US" sz="1400" spc="260" dirty="0">
                <a:effectLst/>
                <a:latin typeface="Arial MT"/>
                <a:ea typeface="Arial MT"/>
                <a:cs typeface="Arial MT"/>
              </a:rPr>
              <a:t> </a:t>
            </a:r>
            <a:r>
              <a:rPr lang="en-US" sz="1400" dirty="0">
                <a:effectLst/>
                <a:latin typeface="Arial MT"/>
                <a:ea typeface="Arial MT"/>
                <a:cs typeface="Arial MT"/>
              </a:rPr>
              <a:t>paint</a:t>
            </a:r>
            <a:r>
              <a:rPr lang="en-US" sz="1400" spc="255" dirty="0">
                <a:effectLst/>
                <a:latin typeface="Arial MT"/>
                <a:ea typeface="Arial MT"/>
                <a:cs typeface="Arial MT"/>
              </a:rPr>
              <a:t> </a:t>
            </a:r>
            <a:r>
              <a:rPr lang="en-US" sz="1400" dirty="0">
                <a:effectLst/>
                <a:latin typeface="Arial MT"/>
                <a:ea typeface="Arial MT"/>
                <a:cs typeface="Arial MT"/>
              </a:rPr>
              <a:t>or</a:t>
            </a:r>
            <a:r>
              <a:rPr lang="en-US" sz="1400" spc="280" dirty="0">
                <a:effectLst/>
                <a:latin typeface="Arial MT"/>
                <a:ea typeface="Arial MT"/>
                <a:cs typeface="Arial MT"/>
              </a:rPr>
              <a:t> </a:t>
            </a:r>
            <a:r>
              <a:rPr lang="en-US" sz="1400" dirty="0">
                <a:effectLst/>
                <a:latin typeface="Arial MT"/>
                <a:ea typeface="Arial MT"/>
                <a:cs typeface="Arial MT"/>
              </a:rPr>
              <a:t>by</a:t>
            </a:r>
            <a:r>
              <a:rPr lang="en-US" sz="1400" spc="260" dirty="0">
                <a:effectLst/>
                <a:latin typeface="Arial MT"/>
                <a:ea typeface="Arial MT"/>
                <a:cs typeface="Arial MT"/>
              </a:rPr>
              <a:t> </a:t>
            </a:r>
            <a:r>
              <a:rPr lang="en-US" sz="1400" dirty="0">
                <a:effectLst/>
                <a:latin typeface="Arial MT"/>
                <a:ea typeface="Arial MT"/>
                <a:cs typeface="Arial MT"/>
              </a:rPr>
              <a:t>some</a:t>
            </a:r>
            <a:r>
              <a:rPr lang="en-US" sz="1400" spc="290" dirty="0">
                <a:effectLst/>
                <a:latin typeface="Arial MT"/>
                <a:ea typeface="Arial MT"/>
                <a:cs typeface="Arial MT"/>
              </a:rPr>
              <a:t> </a:t>
            </a:r>
            <a:r>
              <a:rPr lang="en-US" sz="1400" dirty="0">
                <a:effectLst/>
                <a:latin typeface="Arial MT"/>
                <a:ea typeface="Arial MT"/>
                <a:cs typeface="Arial MT"/>
              </a:rPr>
              <a:t>chemicals</a:t>
            </a:r>
            <a:r>
              <a:rPr lang="en-US" sz="1400" spc="260" dirty="0">
                <a:effectLst/>
                <a:latin typeface="Arial MT"/>
                <a:ea typeface="Arial MT"/>
                <a:cs typeface="Arial MT"/>
              </a:rPr>
              <a:t> </a:t>
            </a:r>
            <a:r>
              <a:rPr lang="en-US" sz="1400" dirty="0">
                <a:effectLst/>
                <a:latin typeface="Arial MT"/>
                <a:ea typeface="Arial MT"/>
                <a:cs typeface="Arial MT"/>
              </a:rPr>
              <a:t>like</a:t>
            </a:r>
            <a:r>
              <a:rPr lang="en-US" sz="1400" spc="-345" dirty="0">
                <a:effectLst/>
                <a:latin typeface="Arial MT"/>
                <a:ea typeface="Arial MT"/>
                <a:cs typeface="Arial MT"/>
              </a:rPr>
              <a:t>  </a:t>
            </a:r>
            <a:r>
              <a:rPr lang="en-US" sz="1400" dirty="0">
                <a:effectLst/>
                <a:latin typeface="Arial MT"/>
                <a:ea typeface="Arial MT"/>
                <a:cs typeface="Arial MT"/>
              </a:rPr>
              <a:t>bisphenol.</a:t>
            </a:r>
          </a:p>
          <a:p>
            <a:pPr marR="429260" lvl="0">
              <a:spcBef>
                <a:spcPts val="610"/>
              </a:spcBef>
              <a:spcAft>
                <a:spcPts val="0"/>
              </a:spcAft>
              <a:buSzPts val="1300"/>
              <a:tabLst>
                <a:tab pos="1042035" algn="l"/>
              </a:tabLst>
            </a:pPr>
            <a:endParaRPr lang="en-IN" sz="1200" dirty="0">
              <a:effectLst/>
              <a:latin typeface="Arial MT"/>
              <a:ea typeface="Arial MT"/>
              <a:cs typeface="Arial MT"/>
            </a:endParaRPr>
          </a:p>
          <a:p>
            <a:pPr marL="342900" marR="430530" lvl="0" indent="-342900">
              <a:spcBef>
                <a:spcPts val="585"/>
              </a:spcBef>
              <a:spcAft>
                <a:spcPts val="0"/>
              </a:spcAft>
              <a:buSzPts val="1300"/>
              <a:buFont typeface="Wingdings" panose="05000000000000000000" pitchFamily="2" charset="2"/>
              <a:buChar char="Ø"/>
              <a:tabLst>
                <a:tab pos="1042035" algn="l"/>
              </a:tabLst>
            </a:pPr>
            <a:r>
              <a:rPr lang="en-US" sz="1400" dirty="0">
                <a:effectLst/>
                <a:latin typeface="Arial MT"/>
                <a:ea typeface="Arial MT"/>
                <a:cs typeface="Arial MT"/>
              </a:rPr>
              <a:t>By</a:t>
            </a:r>
            <a:r>
              <a:rPr lang="en-US" sz="1400" spc="60" dirty="0">
                <a:effectLst/>
                <a:latin typeface="Arial MT"/>
                <a:ea typeface="Arial MT"/>
                <a:cs typeface="Arial MT"/>
              </a:rPr>
              <a:t> </a:t>
            </a:r>
            <a:r>
              <a:rPr lang="en-US" sz="1400" dirty="0">
                <a:effectLst/>
                <a:latin typeface="Arial MT"/>
                <a:ea typeface="Arial MT"/>
                <a:cs typeface="Arial MT"/>
              </a:rPr>
              <a:t>covering</a:t>
            </a:r>
            <a:r>
              <a:rPr lang="en-US" sz="1400" spc="65" dirty="0">
                <a:effectLst/>
                <a:latin typeface="Arial MT"/>
                <a:ea typeface="Arial MT"/>
                <a:cs typeface="Arial MT"/>
              </a:rPr>
              <a:t> </a:t>
            </a:r>
            <a:r>
              <a:rPr lang="en-US" sz="1400" dirty="0">
                <a:effectLst/>
                <a:latin typeface="Arial MT"/>
                <a:ea typeface="Arial MT"/>
                <a:cs typeface="Arial MT"/>
              </a:rPr>
              <a:t>the</a:t>
            </a:r>
            <a:r>
              <a:rPr lang="en-US" sz="1400" spc="65" dirty="0">
                <a:effectLst/>
                <a:latin typeface="Arial MT"/>
                <a:ea typeface="Arial MT"/>
                <a:cs typeface="Arial MT"/>
              </a:rPr>
              <a:t> </a:t>
            </a:r>
            <a:r>
              <a:rPr lang="en-US" sz="1400" dirty="0">
                <a:effectLst/>
                <a:latin typeface="Arial MT"/>
                <a:ea typeface="Arial MT"/>
                <a:cs typeface="Arial MT"/>
              </a:rPr>
              <a:t>surface</a:t>
            </a:r>
            <a:r>
              <a:rPr lang="en-US" sz="1400" spc="65" dirty="0">
                <a:effectLst/>
                <a:latin typeface="Arial MT"/>
                <a:ea typeface="Arial MT"/>
                <a:cs typeface="Arial MT"/>
              </a:rPr>
              <a:t> </a:t>
            </a:r>
            <a:r>
              <a:rPr lang="en-US" sz="1400" dirty="0">
                <a:effectLst/>
                <a:latin typeface="Arial MT"/>
                <a:ea typeface="Arial MT"/>
                <a:cs typeface="Arial MT"/>
              </a:rPr>
              <a:t>of</a:t>
            </a:r>
            <a:r>
              <a:rPr lang="en-US" sz="1400" spc="50" dirty="0">
                <a:effectLst/>
                <a:latin typeface="Arial MT"/>
                <a:ea typeface="Arial MT"/>
                <a:cs typeface="Arial MT"/>
              </a:rPr>
              <a:t> </a:t>
            </a:r>
            <a:r>
              <a:rPr lang="en-US" sz="1400" dirty="0">
                <a:effectLst/>
                <a:latin typeface="Arial MT"/>
                <a:ea typeface="Arial MT"/>
                <a:cs typeface="Arial MT"/>
              </a:rPr>
              <a:t>metal</a:t>
            </a:r>
            <a:r>
              <a:rPr lang="en-US" sz="1400" spc="70" dirty="0">
                <a:effectLst/>
                <a:latin typeface="Arial MT"/>
                <a:ea typeface="Arial MT"/>
                <a:cs typeface="Arial MT"/>
              </a:rPr>
              <a:t> </a:t>
            </a:r>
            <a:r>
              <a:rPr lang="en-US" sz="1400" dirty="0">
                <a:effectLst/>
                <a:latin typeface="Arial MT"/>
                <a:ea typeface="Arial MT"/>
                <a:cs typeface="Arial MT"/>
              </a:rPr>
              <a:t>with</a:t>
            </a:r>
            <a:r>
              <a:rPr lang="en-US" sz="1400" spc="65" dirty="0">
                <a:effectLst/>
                <a:latin typeface="Arial MT"/>
                <a:ea typeface="Arial MT"/>
                <a:cs typeface="Arial MT"/>
              </a:rPr>
              <a:t> </a:t>
            </a:r>
            <a:r>
              <a:rPr lang="en-US" sz="1400" dirty="0">
                <a:effectLst/>
                <a:latin typeface="Arial MT"/>
                <a:ea typeface="Arial MT"/>
                <a:cs typeface="Arial MT"/>
              </a:rPr>
              <a:t>inert</a:t>
            </a:r>
            <a:r>
              <a:rPr lang="en-US" sz="1400" spc="75" dirty="0">
                <a:effectLst/>
                <a:latin typeface="Arial MT"/>
                <a:ea typeface="Arial MT"/>
                <a:cs typeface="Arial MT"/>
              </a:rPr>
              <a:t> </a:t>
            </a:r>
            <a:r>
              <a:rPr lang="en-US" sz="1400" dirty="0">
                <a:effectLst/>
                <a:latin typeface="Arial MT"/>
                <a:ea typeface="Arial MT"/>
                <a:cs typeface="Arial MT"/>
              </a:rPr>
              <a:t>or</a:t>
            </a:r>
            <a:r>
              <a:rPr lang="en-US" sz="1400" spc="55" dirty="0">
                <a:effectLst/>
                <a:latin typeface="Arial MT"/>
                <a:ea typeface="Arial MT"/>
                <a:cs typeface="Arial MT"/>
              </a:rPr>
              <a:t> </a:t>
            </a:r>
            <a:r>
              <a:rPr lang="en-US" sz="1400" dirty="0">
                <a:effectLst/>
                <a:latin typeface="Arial MT"/>
                <a:ea typeface="Arial MT"/>
                <a:cs typeface="Arial MT"/>
              </a:rPr>
              <a:t>less</a:t>
            </a:r>
            <a:r>
              <a:rPr lang="en-US" sz="1400" spc="65" dirty="0">
                <a:effectLst/>
                <a:latin typeface="Arial MT"/>
                <a:ea typeface="Arial MT"/>
                <a:cs typeface="Arial MT"/>
              </a:rPr>
              <a:t> </a:t>
            </a:r>
            <a:r>
              <a:rPr lang="en-US" sz="1400" dirty="0">
                <a:effectLst/>
                <a:latin typeface="Arial MT"/>
                <a:ea typeface="Arial MT"/>
                <a:cs typeface="Arial MT"/>
              </a:rPr>
              <a:t>reactive</a:t>
            </a:r>
            <a:r>
              <a:rPr lang="en-US" sz="1400" spc="65" dirty="0">
                <a:effectLst/>
                <a:latin typeface="Arial MT"/>
                <a:ea typeface="Arial MT"/>
                <a:cs typeface="Arial MT"/>
              </a:rPr>
              <a:t> </a:t>
            </a:r>
            <a:r>
              <a:rPr lang="en-US" sz="1400" dirty="0">
                <a:effectLst/>
                <a:latin typeface="Arial MT"/>
                <a:ea typeface="Arial MT"/>
                <a:cs typeface="Arial MT"/>
              </a:rPr>
              <a:t>metals</a:t>
            </a:r>
            <a:r>
              <a:rPr lang="en-US" sz="1400" spc="60" dirty="0">
                <a:effectLst/>
                <a:latin typeface="Arial MT"/>
                <a:ea typeface="Arial MT"/>
                <a:cs typeface="Arial MT"/>
              </a:rPr>
              <a:t> </a:t>
            </a:r>
            <a:r>
              <a:rPr lang="en-US" sz="1400" dirty="0">
                <a:effectLst/>
                <a:latin typeface="Arial MT"/>
                <a:ea typeface="Arial MT"/>
                <a:cs typeface="Arial MT"/>
              </a:rPr>
              <a:t>like</a:t>
            </a:r>
            <a:r>
              <a:rPr lang="en-US" sz="1400" spc="65" dirty="0">
                <a:effectLst/>
                <a:latin typeface="Arial MT"/>
                <a:ea typeface="Arial MT"/>
                <a:cs typeface="Arial MT"/>
              </a:rPr>
              <a:t> </a:t>
            </a:r>
            <a:r>
              <a:rPr lang="en-US" sz="1400" dirty="0">
                <a:effectLst/>
                <a:latin typeface="Arial MT"/>
                <a:ea typeface="Arial MT"/>
                <a:cs typeface="Arial MT"/>
              </a:rPr>
              <a:t>Sn,</a:t>
            </a:r>
            <a:r>
              <a:rPr lang="en-US" sz="1400" spc="-350" dirty="0">
                <a:effectLst/>
                <a:latin typeface="Arial MT"/>
                <a:ea typeface="Arial MT"/>
                <a:cs typeface="Arial MT"/>
              </a:rPr>
              <a:t> </a:t>
            </a:r>
            <a:r>
              <a:rPr lang="en-US" sz="1400" dirty="0">
                <a:effectLst/>
                <a:latin typeface="Arial MT"/>
                <a:ea typeface="Arial MT"/>
                <a:cs typeface="Arial MT"/>
              </a:rPr>
              <a:t>Cr</a:t>
            </a:r>
            <a:r>
              <a:rPr lang="en-US" sz="1400" spc="-25" dirty="0">
                <a:effectLst/>
                <a:latin typeface="Arial MT"/>
                <a:ea typeface="Arial MT"/>
                <a:cs typeface="Arial MT"/>
              </a:rPr>
              <a:t> </a:t>
            </a:r>
            <a:r>
              <a:rPr lang="en-US" sz="1400" dirty="0">
                <a:effectLst/>
                <a:latin typeface="Arial MT"/>
                <a:ea typeface="Arial MT"/>
                <a:cs typeface="Arial MT"/>
              </a:rPr>
              <a:t>,Cu</a:t>
            </a:r>
            <a:r>
              <a:rPr lang="en-US" sz="1400" spc="-10" dirty="0">
                <a:effectLst/>
                <a:latin typeface="Arial MT"/>
                <a:ea typeface="Arial MT"/>
                <a:cs typeface="Arial MT"/>
              </a:rPr>
              <a:t> </a:t>
            </a:r>
            <a:r>
              <a:rPr lang="en-US" sz="1400" dirty="0">
                <a:effectLst/>
                <a:latin typeface="Arial MT"/>
                <a:ea typeface="Arial MT"/>
                <a:cs typeface="Arial MT"/>
              </a:rPr>
              <a:t>etc.</a:t>
            </a:r>
          </a:p>
          <a:p>
            <a:pPr marR="430530" lvl="0">
              <a:spcBef>
                <a:spcPts val="585"/>
              </a:spcBef>
              <a:spcAft>
                <a:spcPts val="0"/>
              </a:spcAft>
              <a:buSzPts val="1300"/>
              <a:tabLst>
                <a:tab pos="1042035" algn="l"/>
              </a:tabLst>
            </a:pPr>
            <a:endParaRPr lang="en-IN" sz="1200" dirty="0">
              <a:effectLst/>
              <a:latin typeface="Arial MT"/>
              <a:ea typeface="Arial MT"/>
              <a:cs typeface="Arial MT"/>
            </a:endParaRPr>
          </a:p>
          <a:p>
            <a:pPr marL="342900" marR="421640" lvl="0" indent="-342900" algn="just">
              <a:spcBef>
                <a:spcPts val="485"/>
              </a:spcBef>
              <a:spcAft>
                <a:spcPts val="0"/>
              </a:spcAft>
              <a:buSzPts val="1300"/>
              <a:buFont typeface="Wingdings" panose="05000000000000000000" pitchFamily="2" charset="2"/>
              <a:buChar char="Ø"/>
              <a:tabLst>
                <a:tab pos="1042035" algn="l"/>
              </a:tabLst>
            </a:pPr>
            <a:r>
              <a:rPr lang="en-US" sz="1400" dirty="0">
                <a:effectLst/>
                <a:latin typeface="Arial MT"/>
                <a:ea typeface="Arial MT"/>
                <a:cs typeface="Arial MT"/>
              </a:rPr>
              <a:t>Bu</a:t>
            </a:r>
            <a:r>
              <a:rPr lang="en-US" sz="1400" spc="-70" dirty="0">
                <a:effectLst/>
                <a:latin typeface="Arial MT"/>
                <a:ea typeface="Arial MT"/>
                <a:cs typeface="Arial MT"/>
              </a:rPr>
              <a:t> </a:t>
            </a:r>
            <a:r>
              <a:rPr lang="en-US" sz="1400" dirty="0">
                <a:effectLst/>
                <a:latin typeface="Arial MT"/>
                <a:ea typeface="Arial MT"/>
                <a:cs typeface="Arial MT"/>
              </a:rPr>
              <a:t>sacrificial</a:t>
            </a:r>
            <a:r>
              <a:rPr lang="en-US" sz="1400" spc="-60" dirty="0">
                <a:effectLst/>
                <a:latin typeface="Arial MT"/>
                <a:ea typeface="Arial MT"/>
                <a:cs typeface="Arial MT"/>
              </a:rPr>
              <a:t> </a:t>
            </a:r>
            <a:r>
              <a:rPr lang="en-US" sz="1400" dirty="0">
                <a:effectLst/>
                <a:latin typeface="Arial MT"/>
                <a:ea typeface="Arial MT"/>
                <a:cs typeface="Arial MT"/>
              </a:rPr>
              <a:t>protection</a:t>
            </a:r>
            <a:r>
              <a:rPr lang="en-US" sz="1400" spc="-65" dirty="0">
                <a:effectLst/>
                <a:latin typeface="Arial MT"/>
                <a:ea typeface="Arial MT"/>
                <a:cs typeface="Arial MT"/>
              </a:rPr>
              <a:t> </a:t>
            </a:r>
            <a:r>
              <a:rPr lang="en-US" sz="1400" dirty="0">
                <a:effectLst/>
                <a:latin typeface="Arial MT"/>
                <a:ea typeface="Arial MT"/>
                <a:cs typeface="Arial MT"/>
              </a:rPr>
              <a:t>i.e.</a:t>
            </a:r>
            <a:r>
              <a:rPr lang="en-US" sz="1400" spc="-80" dirty="0">
                <a:effectLst/>
                <a:latin typeface="Arial MT"/>
                <a:ea typeface="Arial MT"/>
                <a:cs typeface="Arial MT"/>
              </a:rPr>
              <a:t> </a:t>
            </a:r>
            <a:r>
              <a:rPr lang="en-US" sz="1400" dirty="0">
                <a:effectLst/>
                <a:latin typeface="Arial MT"/>
                <a:ea typeface="Arial MT"/>
                <a:cs typeface="Arial MT"/>
              </a:rPr>
              <a:t>the</a:t>
            </a:r>
            <a:r>
              <a:rPr lang="en-US" sz="1400" spc="-65" dirty="0">
                <a:effectLst/>
                <a:latin typeface="Arial MT"/>
                <a:ea typeface="Arial MT"/>
                <a:cs typeface="Arial MT"/>
              </a:rPr>
              <a:t> </a:t>
            </a:r>
            <a:r>
              <a:rPr lang="en-US" sz="1400" dirty="0">
                <a:effectLst/>
                <a:latin typeface="Arial MT"/>
                <a:ea typeface="Arial MT"/>
                <a:cs typeface="Arial MT"/>
              </a:rPr>
              <a:t>surface</a:t>
            </a:r>
            <a:r>
              <a:rPr lang="en-US" sz="1400" spc="-65" dirty="0">
                <a:effectLst/>
                <a:latin typeface="Arial MT"/>
                <a:ea typeface="Arial MT"/>
                <a:cs typeface="Arial MT"/>
              </a:rPr>
              <a:t> </a:t>
            </a:r>
            <a:r>
              <a:rPr lang="en-US" sz="1400" dirty="0">
                <a:effectLst/>
                <a:latin typeface="Arial MT"/>
                <a:ea typeface="Arial MT"/>
                <a:cs typeface="Arial MT"/>
              </a:rPr>
              <a:t>of</a:t>
            </a:r>
            <a:r>
              <a:rPr lang="en-US" sz="1400" spc="-60" dirty="0">
                <a:effectLst/>
                <a:latin typeface="Arial MT"/>
                <a:ea typeface="Arial MT"/>
                <a:cs typeface="Arial MT"/>
              </a:rPr>
              <a:t> </a:t>
            </a:r>
            <a:r>
              <a:rPr lang="en-US" sz="1400" dirty="0">
                <a:effectLst/>
                <a:latin typeface="Arial MT"/>
                <a:ea typeface="Arial MT"/>
                <a:cs typeface="Arial MT"/>
              </a:rPr>
              <a:t>metal</a:t>
            </a:r>
            <a:r>
              <a:rPr lang="en-US" sz="1400" spc="-55" dirty="0">
                <a:effectLst/>
                <a:latin typeface="Arial MT"/>
                <a:ea typeface="Arial MT"/>
                <a:cs typeface="Arial MT"/>
              </a:rPr>
              <a:t> </a:t>
            </a:r>
            <a:r>
              <a:rPr lang="en-US" sz="1400" dirty="0">
                <a:effectLst/>
                <a:latin typeface="Arial MT"/>
                <a:ea typeface="Arial MT"/>
                <a:cs typeface="Arial MT"/>
              </a:rPr>
              <a:t>is</a:t>
            </a:r>
            <a:r>
              <a:rPr lang="en-US" sz="1400" spc="-70" dirty="0">
                <a:effectLst/>
                <a:latin typeface="Arial MT"/>
                <a:ea typeface="Arial MT"/>
                <a:cs typeface="Arial MT"/>
              </a:rPr>
              <a:t> </a:t>
            </a:r>
            <a:r>
              <a:rPr lang="en-US" sz="1400" dirty="0">
                <a:effectLst/>
                <a:latin typeface="Arial MT"/>
                <a:ea typeface="Arial MT"/>
                <a:cs typeface="Arial MT"/>
              </a:rPr>
              <a:t>coated</a:t>
            </a:r>
            <a:r>
              <a:rPr lang="en-US" sz="1400" spc="-65" dirty="0">
                <a:effectLst/>
                <a:latin typeface="Arial MT"/>
                <a:ea typeface="Arial MT"/>
                <a:cs typeface="Arial MT"/>
              </a:rPr>
              <a:t> </a:t>
            </a:r>
            <a:r>
              <a:rPr lang="en-US" sz="1400" dirty="0">
                <a:effectLst/>
                <a:latin typeface="Arial MT"/>
                <a:ea typeface="Arial MT"/>
                <a:cs typeface="Arial MT"/>
              </a:rPr>
              <a:t>with</a:t>
            </a:r>
            <a:r>
              <a:rPr lang="en-US" sz="1400" spc="-70" dirty="0">
                <a:effectLst/>
                <a:latin typeface="Arial MT"/>
                <a:ea typeface="Arial MT"/>
                <a:cs typeface="Arial MT"/>
              </a:rPr>
              <a:t> </a:t>
            </a:r>
            <a:r>
              <a:rPr lang="en-US" sz="1400" dirty="0">
                <a:effectLst/>
                <a:latin typeface="Arial MT"/>
                <a:ea typeface="Arial MT"/>
                <a:cs typeface="Arial MT"/>
              </a:rPr>
              <a:t>more</a:t>
            </a:r>
            <a:r>
              <a:rPr lang="en-US" sz="1400" spc="-65" dirty="0">
                <a:effectLst/>
                <a:latin typeface="Arial MT"/>
                <a:ea typeface="Arial MT"/>
                <a:cs typeface="Arial MT"/>
              </a:rPr>
              <a:t> </a:t>
            </a:r>
            <a:r>
              <a:rPr lang="en-US" sz="1400" dirty="0">
                <a:effectLst/>
                <a:latin typeface="Arial MT"/>
                <a:ea typeface="Arial MT"/>
                <a:cs typeface="Arial MT"/>
              </a:rPr>
              <a:t>reactive</a:t>
            </a:r>
            <a:r>
              <a:rPr lang="en-US" sz="1400" spc="-350" dirty="0">
                <a:effectLst/>
                <a:latin typeface="Arial MT"/>
                <a:ea typeface="Arial MT"/>
                <a:cs typeface="Arial MT"/>
              </a:rPr>
              <a:t> </a:t>
            </a:r>
            <a:r>
              <a:rPr lang="en-US" sz="1400" dirty="0">
                <a:effectLst/>
                <a:latin typeface="Arial MT"/>
                <a:ea typeface="Arial MT"/>
                <a:cs typeface="Arial MT"/>
              </a:rPr>
              <a:t>metals like Mg, Zn which corrodes themselves but saves iron metal.</a:t>
            </a:r>
          </a:p>
          <a:p>
            <a:pPr marR="421640" lvl="0" algn="just">
              <a:spcBef>
                <a:spcPts val="485"/>
              </a:spcBef>
              <a:spcAft>
                <a:spcPts val="0"/>
              </a:spcAft>
              <a:buSzPts val="1300"/>
              <a:tabLst>
                <a:tab pos="1042035" algn="l"/>
              </a:tabLst>
            </a:pPr>
            <a:r>
              <a:rPr lang="en-US" sz="1400" dirty="0">
                <a:effectLst/>
                <a:latin typeface="Arial MT"/>
                <a:ea typeface="Arial MT"/>
                <a:cs typeface="Arial MT"/>
              </a:rPr>
              <a:t> </a:t>
            </a:r>
            <a:endParaRPr lang="en-IN" sz="1200" dirty="0">
              <a:effectLst/>
              <a:latin typeface="Arial MT"/>
              <a:ea typeface="Arial MT"/>
              <a:cs typeface="Arial MT"/>
            </a:endParaRPr>
          </a:p>
          <a:p>
            <a:pPr marL="285750" indent="-285750">
              <a:buFont typeface="Wingdings" panose="05000000000000000000" pitchFamily="2" charset="2"/>
              <a:buChar char="Ø"/>
            </a:pPr>
            <a:r>
              <a:rPr lang="en-US" sz="1400" dirty="0">
                <a:effectLst/>
                <a:latin typeface="Arial MT"/>
                <a:ea typeface="Arial MT"/>
                <a:cs typeface="Arial MT"/>
              </a:rPr>
              <a:t>The metals whose reduction potential value has higher –</a:t>
            </a:r>
            <a:r>
              <a:rPr lang="en-US" sz="1400" dirty="0" err="1">
                <a:effectLst/>
                <a:latin typeface="Arial MT"/>
                <a:ea typeface="Arial MT"/>
                <a:cs typeface="Arial MT"/>
              </a:rPr>
              <a:t>ve</a:t>
            </a:r>
            <a:r>
              <a:rPr lang="en-US" sz="1400" dirty="0">
                <a:effectLst/>
                <a:latin typeface="Arial MT"/>
                <a:ea typeface="Arial MT"/>
                <a:cs typeface="Arial MT"/>
              </a:rPr>
              <a:t> than Iron are</a:t>
            </a:r>
            <a:r>
              <a:rPr lang="en-US" sz="1400" spc="5" dirty="0">
                <a:effectLst/>
                <a:latin typeface="Arial MT"/>
                <a:ea typeface="Arial MT"/>
                <a:cs typeface="Arial MT"/>
              </a:rPr>
              <a:t> </a:t>
            </a:r>
            <a:r>
              <a:rPr lang="en-US" sz="1400" dirty="0">
                <a:effectLst/>
                <a:latin typeface="Arial MT"/>
                <a:ea typeface="Arial MT"/>
                <a:cs typeface="Arial MT"/>
              </a:rPr>
              <a:t>more</a:t>
            </a:r>
            <a:r>
              <a:rPr lang="en-US" sz="1400" spc="-15" dirty="0">
                <a:effectLst/>
                <a:latin typeface="Arial MT"/>
                <a:ea typeface="Arial MT"/>
                <a:cs typeface="Arial MT"/>
              </a:rPr>
              <a:t> </a:t>
            </a:r>
            <a:r>
              <a:rPr lang="en-US" sz="1400" dirty="0">
                <a:effectLst/>
                <a:latin typeface="Arial MT"/>
                <a:ea typeface="Arial MT"/>
                <a:cs typeface="Arial MT"/>
              </a:rPr>
              <a:t>reactive</a:t>
            </a:r>
            <a:r>
              <a:rPr lang="en-US" sz="1400" spc="-10" dirty="0">
                <a:effectLst/>
                <a:latin typeface="Arial MT"/>
                <a:ea typeface="Arial MT"/>
                <a:cs typeface="Arial MT"/>
              </a:rPr>
              <a:t> </a:t>
            </a:r>
            <a:r>
              <a:rPr lang="en-US" sz="1400" dirty="0">
                <a:effectLst/>
                <a:latin typeface="Arial MT"/>
                <a:ea typeface="Arial MT"/>
                <a:cs typeface="Arial MT"/>
              </a:rPr>
              <a:t>and</a:t>
            </a:r>
            <a:r>
              <a:rPr lang="en-US" sz="1400" spc="-10" dirty="0">
                <a:effectLst/>
                <a:latin typeface="Arial MT"/>
                <a:ea typeface="Arial MT"/>
                <a:cs typeface="Arial MT"/>
              </a:rPr>
              <a:t> </a:t>
            </a:r>
            <a:r>
              <a:rPr lang="en-US" sz="1400" dirty="0">
                <a:effectLst/>
                <a:latin typeface="Arial MT"/>
                <a:ea typeface="Arial MT"/>
                <a:cs typeface="Arial MT"/>
              </a:rPr>
              <a:t>hence</a:t>
            </a:r>
            <a:r>
              <a:rPr lang="en-US" sz="1400" spc="-10" dirty="0">
                <a:effectLst/>
                <a:latin typeface="Arial MT"/>
                <a:ea typeface="Arial MT"/>
                <a:cs typeface="Arial MT"/>
              </a:rPr>
              <a:t> </a:t>
            </a:r>
            <a:r>
              <a:rPr lang="en-US" sz="1400" dirty="0">
                <a:effectLst/>
                <a:latin typeface="Arial MT"/>
                <a:ea typeface="Arial MT"/>
                <a:cs typeface="Arial MT"/>
              </a:rPr>
              <a:t>can</a:t>
            </a:r>
            <a:r>
              <a:rPr lang="en-US" sz="1400" spc="-10" dirty="0">
                <a:effectLst/>
                <a:latin typeface="Arial MT"/>
                <a:ea typeface="Arial MT"/>
                <a:cs typeface="Arial MT"/>
              </a:rPr>
              <a:t> </a:t>
            </a:r>
            <a:r>
              <a:rPr lang="en-US" sz="1400" dirty="0">
                <a:effectLst/>
                <a:latin typeface="Arial MT"/>
                <a:ea typeface="Arial MT"/>
                <a:cs typeface="Arial MT"/>
              </a:rPr>
              <a:t>be</a:t>
            </a:r>
            <a:r>
              <a:rPr lang="en-US" sz="1400" spc="-15" dirty="0">
                <a:effectLst/>
                <a:latin typeface="Arial MT"/>
                <a:ea typeface="Arial MT"/>
                <a:cs typeface="Arial MT"/>
              </a:rPr>
              <a:t> </a:t>
            </a:r>
            <a:r>
              <a:rPr lang="en-US" sz="1400" dirty="0">
                <a:effectLst/>
                <a:latin typeface="Arial MT"/>
                <a:ea typeface="Arial MT"/>
                <a:cs typeface="Arial MT"/>
              </a:rPr>
              <a:t>used</a:t>
            </a:r>
            <a:r>
              <a:rPr lang="en-US" sz="1400" spc="10" dirty="0">
                <a:effectLst/>
                <a:latin typeface="Arial MT"/>
                <a:ea typeface="Arial MT"/>
                <a:cs typeface="Arial MT"/>
              </a:rPr>
              <a:t> </a:t>
            </a:r>
            <a:r>
              <a:rPr lang="en-US" sz="1400" dirty="0">
                <a:effectLst/>
                <a:latin typeface="Arial MT"/>
                <a:ea typeface="Arial MT"/>
                <a:cs typeface="Arial MT"/>
              </a:rPr>
              <a:t>for</a:t>
            </a:r>
            <a:r>
              <a:rPr lang="en-US" sz="1400" spc="35" dirty="0">
                <a:effectLst/>
                <a:latin typeface="Arial MT"/>
                <a:ea typeface="Arial MT"/>
                <a:cs typeface="Arial MT"/>
              </a:rPr>
              <a:t> </a:t>
            </a:r>
            <a:r>
              <a:rPr lang="en-US" sz="1400" dirty="0">
                <a:effectLst/>
                <a:latin typeface="Arial MT"/>
                <a:ea typeface="Arial MT"/>
                <a:cs typeface="Arial MT"/>
              </a:rPr>
              <a:t>sacrificial protection.</a:t>
            </a:r>
          </a:p>
          <a:p>
            <a:endParaRPr lang="en-US" sz="1400" dirty="0">
              <a:effectLst/>
              <a:latin typeface="Arial MT"/>
              <a:ea typeface="Arial MT"/>
              <a:cs typeface="Arial MT"/>
            </a:endParaRPr>
          </a:p>
          <a:p>
            <a:pPr marL="285750" indent="-285750">
              <a:buFont typeface="Wingdings" panose="05000000000000000000" pitchFamily="2" charset="2"/>
              <a:buChar char="Ø"/>
            </a:pPr>
            <a:r>
              <a:rPr lang="en-US" sz="1400" dirty="0">
                <a:effectLst/>
                <a:latin typeface="Arial MT"/>
                <a:ea typeface="Arial MT"/>
                <a:cs typeface="Arial MT"/>
              </a:rPr>
              <a:t>The</a:t>
            </a:r>
            <a:r>
              <a:rPr lang="en-US" sz="1400" spc="5" dirty="0">
                <a:effectLst/>
                <a:latin typeface="Arial MT"/>
                <a:ea typeface="Arial MT"/>
                <a:cs typeface="Arial MT"/>
              </a:rPr>
              <a:t> </a:t>
            </a:r>
            <a:r>
              <a:rPr lang="en-US" sz="1400" dirty="0">
                <a:effectLst/>
                <a:latin typeface="Arial MT"/>
                <a:ea typeface="Arial MT"/>
                <a:cs typeface="Arial MT"/>
              </a:rPr>
              <a:t>electroplating</a:t>
            </a:r>
            <a:r>
              <a:rPr lang="en-US" sz="1400" spc="-10" dirty="0">
                <a:effectLst/>
                <a:latin typeface="Arial MT"/>
                <a:ea typeface="Arial MT"/>
                <a:cs typeface="Arial MT"/>
              </a:rPr>
              <a:t> </a:t>
            </a:r>
            <a:r>
              <a:rPr lang="en-US" sz="1400" dirty="0">
                <a:effectLst/>
                <a:latin typeface="Arial MT"/>
                <a:ea typeface="Arial MT"/>
                <a:cs typeface="Arial MT"/>
              </a:rPr>
              <a:t>of</a:t>
            </a:r>
            <a:r>
              <a:rPr lang="en-US" sz="1400" spc="-25" dirty="0">
                <a:effectLst/>
                <a:latin typeface="Arial MT"/>
                <a:ea typeface="Arial MT"/>
                <a:cs typeface="Arial MT"/>
              </a:rPr>
              <a:t> </a:t>
            </a:r>
            <a:r>
              <a:rPr lang="en-US" sz="1400" dirty="0">
                <a:effectLst/>
                <a:latin typeface="Arial MT"/>
                <a:ea typeface="Arial MT"/>
                <a:cs typeface="Arial MT"/>
              </a:rPr>
              <a:t>Zn</a:t>
            </a:r>
            <a:r>
              <a:rPr lang="en-US" sz="1400" spc="-10" dirty="0">
                <a:effectLst/>
                <a:latin typeface="Arial MT"/>
                <a:ea typeface="Arial MT"/>
                <a:cs typeface="Arial MT"/>
              </a:rPr>
              <a:t> </a:t>
            </a:r>
            <a:r>
              <a:rPr lang="en-US" sz="1400" dirty="0">
                <a:effectLst/>
                <a:latin typeface="Arial MT"/>
                <a:ea typeface="Arial MT"/>
                <a:cs typeface="Arial MT"/>
              </a:rPr>
              <a:t>on</a:t>
            </a:r>
            <a:r>
              <a:rPr lang="en-US" sz="1400" spc="-10" dirty="0">
                <a:effectLst/>
                <a:latin typeface="Arial MT"/>
                <a:ea typeface="Arial MT"/>
                <a:cs typeface="Arial MT"/>
              </a:rPr>
              <a:t> </a:t>
            </a:r>
            <a:r>
              <a:rPr lang="en-US" sz="1400" dirty="0">
                <a:effectLst/>
                <a:latin typeface="Arial MT"/>
                <a:ea typeface="Arial MT"/>
                <a:cs typeface="Arial MT"/>
              </a:rPr>
              <a:t>iron</a:t>
            </a:r>
            <a:r>
              <a:rPr lang="en-US" sz="1400" spc="-10" dirty="0">
                <a:effectLst/>
                <a:latin typeface="Arial MT"/>
                <a:ea typeface="Arial MT"/>
                <a:cs typeface="Arial MT"/>
              </a:rPr>
              <a:t> </a:t>
            </a:r>
            <a:r>
              <a:rPr lang="en-US" sz="1400" dirty="0">
                <a:effectLst/>
                <a:latin typeface="Arial MT"/>
                <a:ea typeface="Arial MT"/>
                <a:cs typeface="Arial MT"/>
              </a:rPr>
              <a:t>is</a:t>
            </a:r>
            <a:r>
              <a:rPr lang="en-US" sz="1400" spc="-15" dirty="0">
                <a:effectLst/>
                <a:latin typeface="Arial MT"/>
                <a:ea typeface="Arial MT"/>
                <a:cs typeface="Arial MT"/>
              </a:rPr>
              <a:t> </a:t>
            </a:r>
            <a:r>
              <a:rPr lang="en-US" sz="1400" dirty="0">
                <a:effectLst/>
                <a:latin typeface="Arial MT"/>
                <a:ea typeface="Arial MT"/>
                <a:cs typeface="Arial MT"/>
              </a:rPr>
              <a:t>called</a:t>
            </a:r>
            <a:r>
              <a:rPr lang="en-US" sz="1400" spc="-10" dirty="0">
                <a:effectLst/>
                <a:latin typeface="Arial MT"/>
                <a:ea typeface="Arial MT"/>
                <a:cs typeface="Arial MT"/>
              </a:rPr>
              <a:t> </a:t>
            </a:r>
            <a:r>
              <a:rPr lang="en-US" sz="1400" dirty="0" err="1">
                <a:effectLst/>
                <a:latin typeface="Arial MT"/>
                <a:ea typeface="Arial MT"/>
                <a:cs typeface="Arial MT"/>
              </a:rPr>
              <a:t>Galvanisation</a:t>
            </a:r>
            <a:r>
              <a:rPr lang="en-US" sz="1400" dirty="0">
                <a:effectLst/>
                <a:latin typeface="Arial MT"/>
                <a:ea typeface="Arial MT"/>
                <a:cs typeface="Arial MT"/>
              </a:rPr>
              <a:t>.</a:t>
            </a:r>
            <a:r>
              <a:rPr lang="en-US" b="1" i="0" dirty="0">
                <a:solidFill>
                  <a:srgbClr val="202124"/>
                </a:solidFill>
                <a:effectLst/>
                <a:latin typeface="arial" panose="020B0604020202020204" pitchFamily="34" charset="0"/>
              </a:rPr>
              <a:t> </a:t>
            </a:r>
            <a:r>
              <a:rPr lang="en-US" sz="1600" dirty="0">
                <a:solidFill>
                  <a:srgbClr val="202124"/>
                </a:solidFill>
                <a:latin typeface="+mn-lt"/>
              </a:rPr>
              <a:t>G</a:t>
            </a:r>
            <a:r>
              <a:rPr lang="en-US" sz="1600" i="0" dirty="0">
                <a:solidFill>
                  <a:srgbClr val="202124"/>
                </a:solidFill>
                <a:effectLst/>
                <a:latin typeface="+mn-lt"/>
              </a:rPr>
              <a:t>alvanizing is the process of immersing iron or steel in a bath of molten zinc to produce a corrosion resistant, multi-layered coating of zinc-iron alloy and zinc metal.</a:t>
            </a:r>
            <a:endParaRPr lang="en-US" sz="1600" dirty="0">
              <a:effectLst/>
              <a:latin typeface="+mn-lt"/>
              <a:ea typeface="Arial MT"/>
              <a:cs typeface="Arial MT"/>
            </a:endParaRPr>
          </a:p>
          <a:p>
            <a:endParaRPr lang="en-US" sz="1400" dirty="0">
              <a:effectLst/>
              <a:latin typeface="Arial MT"/>
              <a:ea typeface="Arial MT"/>
              <a:cs typeface="Arial MT"/>
            </a:endParaRPr>
          </a:p>
          <a:p>
            <a:pPr marL="285750" indent="-285750">
              <a:buFont typeface="Wingdings" panose="05000000000000000000" pitchFamily="2" charset="2"/>
              <a:buChar char="Ø"/>
            </a:pPr>
            <a:r>
              <a:rPr lang="en-US" dirty="0"/>
              <a:t>Alkaline medium inhibits the rusting of iron. Rusting of iron decreases with decrease in conc. of H</a:t>
            </a:r>
            <a:r>
              <a:rPr lang="en-US" baseline="30000" dirty="0"/>
              <a:t>+</a:t>
            </a:r>
            <a:r>
              <a:rPr lang="en-US" dirty="0"/>
              <a:t> ion on its surface. Alkaline medium prevents the availability of H</a:t>
            </a:r>
            <a:r>
              <a:rPr lang="en-US" baseline="30000" dirty="0"/>
              <a:t>+</a:t>
            </a:r>
            <a:r>
              <a:rPr lang="en-US" dirty="0"/>
              <a:t> ion which reduce rate of oxidation of Fe to Fe</a:t>
            </a:r>
            <a:r>
              <a:rPr lang="en-US" baseline="30000" dirty="0"/>
              <a:t>2+ </a:t>
            </a:r>
            <a:r>
              <a:rPr lang="en-US" dirty="0"/>
              <a:t>. So rate of rusting process decreases.</a:t>
            </a:r>
            <a:endParaRPr lang="en-IN" dirty="0"/>
          </a:p>
        </p:txBody>
      </p:sp>
    </p:spTree>
    <p:extLst>
      <p:ext uri="{BB962C8B-B14F-4D97-AF65-F5344CB8AC3E}">
        <p14:creationId xmlns:p14="http://schemas.microsoft.com/office/powerpoint/2010/main" val="1787868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Google Shape;76;p16">
            <a:extLst>
              <a:ext uri="{FF2B5EF4-FFF2-40B4-BE49-F238E27FC236}">
                <a16:creationId xmlns:a16="http://schemas.microsoft.com/office/drawing/2014/main" id="{06446E7D-147B-4DFD-9332-D7DAF443DB2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Google Shape;77;p16">
            <a:extLst>
              <a:ext uri="{FF2B5EF4-FFF2-40B4-BE49-F238E27FC236}">
                <a16:creationId xmlns:a16="http://schemas.microsoft.com/office/drawing/2014/main" id="{1BC5C8E3-91A4-4A95-8759-C6562B31F92C}"/>
              </a:ext>
            </a:extLst>
          </p:cNvPr>
          <p:cNvSpPr txBox="1"/>
          <p:nvPr/>
        </p:nvSpPr>
        <p:spPr>
          <a:xfrm>
            <a:off x="620713" y="742950"/>
            <a:ext cx="7802562" cy="3562350"/>
          </a:xfrm>
          <a:prstGeom prst="rect">
            <a:avLst/>
          </a:prstGeom>
          <a:noFill/>
          <a:ln>
            <a:noFill/>
          </a:ln>
        </p:spPr>
        <p:txBody>
          <a:bodyPr spcFirstLastPara="1" lIns="91425" tIns="91425" rIns="91425" bIns="91425" anchor="ctr"/>
          <a:lstStyle/>
          <a:p>
            <a:pPr marL="457200" algn="ctr" eaLnBrk="1" fontAlgn="auto" hangingPunct="1">
              <a:lnSpc>
                <a:spcPct val="115000"/>
              </a:lnSpc>
              <a:spcBef>
                <a:spcPts val="0"/>
              </a:spcBef>
              <a:spcAft>
                <a:spcPts val="0"/>
              </a:spcAft>
              <a:buClr>
                <a:srgbClr val="000000"/>
              </a:buClr>
              <a:buSzPts val="4000"/>
              <a:buFont typeface="Arial"/>
              <a:buNone/>
              <a:defRPr/>
            </a:pPr>
            <a:r>
              <a:rPr lang="en" sz="4000" b="1" kern="0">
                <a:latin typeface="Arial"/>
                <a:ea typeface="Arial"/>
                <a:cs typeface="Arial"/>
                <a:sym typeface="Arial"/>
              </a:rPr>
              <a:t>THANKING YOU</a:t>
            </a:r>
            <a:endParaRPr sz="4000" b="1" kern="0">
              <a:latin typeface="Arial"/>
              <a:ea typeface="Arial"/>
              <a:cs typeface="Arial"/>
              <a:sym typeface="Arial"/>
            </a:endParaRPr>
          </a:p>
          <a:p>
            <a:pPr marL="457200" algn="ctr" eaLnBrk="1" fontAlgn="auto" hangingPunct="1">
              <a:lnSpc>
                <a:spcPct val="115000"/>
              </a:lnSpc>
              <a:spcBef>
                <a:spcPts val="0"/>
              </a:spcBef>
              <a:spcAft>
                <a:spcPts val="0"/>
              </a:spcAft>
              <a:buClr>
                <a:srgbClr val="000000"/>
              </a:buClr>
              <a:buSzPts val="4000"/>
              <a:buFont typeface="Arial"/>
              <a:buNone/>
              <a:defRPr/>
            </a:pPr>
            <a:r>
              <a:rPr lang="en" sz="4000" b="1" kern="0">
                <a:solidFill>
                  <a:srgbClr val="FF0000"/>
                </a:solidFill>
                <a:latin typeface="Arial"/>
                <a:ea typeface="Arial"/>
                <a:cs typeface="Arial"/>
                <a:sym typeface="Arial"/>
              </a:rPr>
              <a:t>ODM EDUCATIONAL GROUP</a:t>
            </a:r>
            <a:endParaRPr sz="4000" b="1" kern="0">
              <a:solidFill>
                <a:srgbClr val="FF0000"/>
              </a:solidFill>
              <a:latin typeface="Arial"/>
              <a:ea typeface="Arial"/>
              <a:cs typeface="Arial"/>
              <a:sym typeface="Arial"/>
            </a:endParaRPr>
          </a:p>
          <a:p>
            <a:pPr eaLnBrk="1" fontAlgn="auto" hangingPunct="1">
              <a:spcBef>
                <a:spcPts val="0"/>
              </a:spcBef>
              <a:spcAft>
                <a:spcPts val="0"/>
              </a:spcAft>
              <a:buClr>
                <a:srgbClr val="000000"/>
              </a:buClr>
              <a:buSzPts val="1400"/>
              <a:buFont typeface="Arial"/>
              <a:buNone/>
              <a:defRPr/>
            </a:pPr>
            <a:endParaRPr kern="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9E8B1C-F48F-4E80-8E5A-B866704A86F5}"/>
              </a:ext>
            </a:extLst>
          </p:cNvPr>
          <p:cNvSpPr>
            <a:spLocks noGrp="1"/>
          </p:cNvSpPr>
          <p:nvPr>
            <p:ph idx="1"/>
          </p:nvPr>
        </p:nvSpPr>
        <p:spPr>
          <a:xfrm>
            <a:off x="457200" y="605914"/>
            <a:ext cx="8229600" cy="3909939"/>
          </a:xfrm>
        </p:spPr>
        <p:txBody>
          <a:bodyPr/>
          <a:lstStyle/>
          <a:p>
            <a:pPr>
              <a:buFont typeface="Wingdings" panose="05000000000000000000" pitchFamily="2" charset="2"/>
              <a:buChar char="Ø"/>
            </a:pPr>
            <a:r>
              <a:rPr lang="en-US" sz="1600" b="1" u="sng" dirty="0"/>
              <a:t>The Electrochemical cell which converts the chemical energy liberated in the redox reaction between zinc and cupric ions to produce electrical energy is called </a:t>
            </a:r>
            <a:r>
              <a:rPr lang="en-US" sz="1600" b="1" u="sng" dirty="0" err="1"/>
              <a:t>Daniell</a:t>
            </a:r>
            <a:r>
              <a:rPr lang="en-US" sz="1600" b="1" u="sng" dirty="0"/>
              <a:t> cell</a:t>
            </a:r>
            <a:r>
              <a:rPr lang="en-US" sz="1600" dirty="0"/>
              <a:t>.</a:t>
            </a:r>
          </a:p>
          <a:p>
            <a:pPr>
              <a:buFont typeface="Wingdings" panose="05000000000000000000" pitchFamily="2" charset="2"/>
              <a:buChar char="Ø"/>
            </a:pPr>
            <a:endParaRPr lang="en-IN" sz="1600" dirty="0"/>
          </a:p>
          <a:p>
            <a:pPr>
              <a:buFont typeface="Wingdings" panose="05000000000000000000" pitchFamily="2" charset="2"/>
              <a:buChar char="Ø"/>
            </a:pPr>
            <a:r>
              <a:rPr lang="en-US" sz="1600" dirty="0"/>
              <a:t>The reaction is a combination of two half cell reaction</a:t>
            </a:r>
            <a:r>
              <a:rPr lang="en-IN" sz="1600" dirty="0"/>
              <a:t>s:</a:t>
            </a:r>
          </a:p>
          <a:p>
            <a:pPr>
              <a:buFont typeface="Wingdings" panose="05000000000000000000" pitchFamily="2" charset="2"/>
              <a:buChar char="Ø"/>
            </a:pPr>
            <a:endParaRPr lang="en-IN" sz="1600" dirty="0"/>
          </a:p>
          <a:p>
            <a:pPr>
              <a:buFont typeface="Wingdings" panose="05000000000000000000" pitchFamily="2" charset="2"/>
              <a:buChar char="Ø"/>
            </a:pPr>
            <a:endParaRPr lang="en-IN" sz="1600" dirty="0"/>
          </a:p>
          <a:p>
            <a:pPr>
              <a:buFont typeface="Wingdings" panose="05000000000000000000" pitchFamily="2" charset="2"/>
              <a:buChar char="Ø"/>
            </a:pPr>
            <a:endParaRPr lang="en-IN" sz="1600" dirty="0"/>
          </a:p>
          <a:p>
            <a:pPr>
              <a:buFont typeface="Wingdings" panose="05000000000000000000" pitchFamily="2" charset="2"/>
              <a:buChar char="Ø"/>
            </a:pPr>
            <a:r>
              <a:rPr lang="en-US" sz="1600" dirty="0" err="1"/>
              <a:t>Daniell</a:t>
            </a:r>
            <a:r>
              <a:rPr lang="en-US" sz="1600" dirty="0"/>
              <a:t> cell has an electrode potential of 1.1 V when concentration of ions are unity.</a:t>
            </a:r>
            <a:endParaRPr lang="en-IN" sz="1600" dirty="0"/>
          </a:p>
          <a:p>
            <a:pPr>
              <a:buFont typeface="Wingdings" panose="05000000000000000000" pitchFamily="2" charset="2"/>
              <a:buChar char="Ø"/>
            </a:pPr>
            <a:r>
              <a:rPr lang="en-US" sz="1600" b="1" u="sng" dirty="0"/>
              <a:t>When an external opposite potential is applied in </a:t>
            </a:r>
            <a:r>
              <a:rPr lang="en-US" sz="1600" b="1" u="sng" dirty="0" err="1"/>
              <a:t>Daniell</a:t>
            </a:r>
            <a:r>
              <a:rPr lang="en-US" sz="1600" b="1" u="sng" dirty="0"/>
              <a:t> cell then reaction continues till the opposite voltage reaches the value 1.1 V. </a:t>
            </a:r>
          </a:p>
          <a:p>
            <a:pPr>
              <a:buFont typeface="Wingdings" panose="05000000000000000000" pitchFamily="2" charset="2"/>
              <a:buChar char="Ø"/>
            </a:pPr>
            <a:r>
              <a:rPr lang="en-US" sz="1600" b="1" u="sng" dirty="0"/>
              <a:t>When the opposite potential is 1.1 V then reaction stops. When opposite potential is greater than 1.1 V then the reaction starts in opposite direction and it function as electrolytic cell, which is defined as the cell in which non-spontaneous reaction occurs using electric current. </a:t>
            </a:r>
            <a:endParaRPr lang="en-IN" sz="1600" b="1" u="sng" dirty="0"/>
          </a:p>
        </p:txBody>
      </p:sp>
      <p:pic>
        <p:nvPicPr>
          <p:cNvPr id="5" name="Google Shape;76;p16">
            <a:extLst>
              <a:ext uri="{FF2B5EF4-FFF2-40B4-BE49-F238E27FC236}">
                <a16:creationId xmlns:a16="http://schemas.microsoft.com/office/drawing/2014/main" id="{67F1D219-3699-4564-85CB-9B184E5A094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F79B364-8963-44B1-8FB6-D315FFB8D31B}"/>
              </a:ext>
            </a:extLst>
          </p:cNvPr>
          <p:cNvPicPr>
            <a:picLocks noChangeAspect="1"/>
          </p:cNvPicPr>
          <p:nvPr/>
        </p:nvPicPr>
        <p:blipFill>
          <a:blip r:embed="rId3"/>
          <a:stretch>
            <a:fillRect/>
          </a:stretch>
        </p:blipFill>
        <p:spPr>
          <a:xfrm>
            <a:off x="1635289" y="1163971"/>
            <a:ext cx="3810000" cy="314325"/>
          </a:xfrm>
          <a:prstGeom prst="rect">
            <a:avLst/>
          </a:prstGeom>
        </p:spPr>
      </p:pic>
      <p:pic>
        <p:nvPicPr>
          <p:cNvPr id="7" name="Picture 6">
            <a:extLst>
              <a:ext uri="{FF2B5EF4-FFF2-40B4-BE49-F238E27FC236}">
                <a16:creationId xmlns:a16="http://schemas.microsoft.com/office/drawing/2014/main" id="{A07D6B23-EC82-4A65-BF55-6CFC25E43A11}"/>
              </a:ext>
            </a:extLst>
          </p:cNvPr>
          <p:cNvPicPr>
            <a:picLocks noChangeAspect="1"/>
          </p:cNvPicPr>
          <p:nvPr/>
        </p:nvPicPr>
        <p:blipFill>
          <a:blip r:embed="rId4"/>
          <a:stretch>
            <a:fillRect/>
          </a:stretch>
        </p:blipFill>
        <p:spPr>
          <a:xfrm>
            <a:off x="826168" y="1762563"/>
            <a:ext cx="4275221" cy="866826"/>
          </a:xfrm>
          <a:prstGeom prst="rect">
            <a:avLst/>
          </a:prstGeom>
        </p:spPr>
      </p:pic>
      <p:sp>
        <p:nvSpPr>
          <p:cNvPr id="8" name="Rectangle 2">
            <a:extLst>
              <a:ext uri="{FF2B5EF4-FFF2-40B4-BE49-F238E27FC236}">
                <a16:creationId xmlns:a16="http://schemas.microsoft.com/office/drawing/2014/main" id="{3A17F3A9-3694-47D2-A011-0BD856B527D8}"/>
              </a:ext>
            </a:extLst>
          </p:cNvPr>
          <p:cNvSpPr>
            <a:spLocks noChangeArrowheads="1"/>
          </p:cNvSpPr>
          <p:nvPr/>
        </p:nvSpPr>
        <p:spPr bwMode="auto">
          <a:xfrm>
            <a:off x="524669" y="338644"/>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DANIELL CELL</a:t>
            </a:r>
          </a:p>
        </p:txBody>
      </p:sp>
      <p:grpSp>
        <p:nvGrpSpPr>
          <p:cNvPr id="75" name="Group 74">
            <a:extLst>
              <a:ext uri="{FF2B5EF4-FFF2-40B4-BE49-F238E27FC236}">
                <a16:creationId xmlns:a16="http://schemas.microsoft.com/office/drawing/2014/main" id="{00554D7F-886E-4AD1-98BA-E9A12EA78DA5}"/>
              </a:ext>
            </a:extLst>
          </p:cNvPr>
          <p:cNvGrpSpPr/>
          <p:nvPr/>
        </p:nvGrpSpPr>
        <p:grpSpPr>
          <a:xfrm>
            <a:off x="3935127" y="2283975"/>
            <a:ext cx="198753" cy="76905"/>
            <a:chOff x="3935127" y="2283975"/>
            <a:chExt cx="198753" cy="76905"/>
          </a:xfrm>
        </p:grpSpPr>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F8451BA7-3714-4A8E-B0CE-A192F68973EE}"/>
                    </a:ext>
                  </a:extLst>
                </p14:cNvPr>
                <p14:cNvContentPartPr/>
                <p14:nvPr/>
              </p14:nvContentPartPr>
              <p14:xfrm>
                <a:off x="4120920" y="2349000"/>
                <a:ext cx="12960" cy="11880"/>
              </p14:xfrm>
            </p:contentPart>
          </mc:Choice>
          <mc:Fallback xmlns="">
            <p:pic>
              <p:nvPicPr>
                <p:cNvPr id="23" name="Ink 22">
                  <a:extLst>
                    <a:ext uri="{FF2B5EF4-FFF2-40B4-BE49-F238E27FC236}">
                      <a16:creationId xmlns:a16="http://schemas.microsoft.com/office/drawing/2014/main" id="{F8451BA7-3714-4A8E-B0CE-A192F68973EE}"/>
                    </a:ext>
                  </a:extLst>
                </p:cNvPr>
                <p:cNvPicPr/>
                <p:nvPr/>
              </p:nvPicPr>
              <p:blipFill>
                <a:blip r:embed="rId6"/>
                <a:stretch>
                  <a:fillRect/>
                </a:stretch>
              </p:blipFill>
              <p:spPr>
                <a:xfrm>
                  <a:off x="4112280" y="2340000"/>
                  <a:ext cx="30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B10CB674-4AA3-451C-AEE4-582C338C746D}"/>
                    </a:ext>
                  </a:extLst>
                </p14:cNvPr>
                <p14:cNvContentPartPr/>
                <p14:nvPr/>
              </p14:nvContentPartPr>
              <p14:xfrm>
                <a:off x="4129200" y="2329200"/>
                <a:ext cx="360" cy="360"/>
              </p14:xfrm>
            </p:contentPart>
          </mc:Choice>
          <mc:Fallback xmlns="">
            <p:pic>
              <p:nvPicPr>
                <p:cNvPr id="24" name="Ink 23">
                  <a:extLst>
                    <a:ext uri="{FF2B5EF4-FFF2-40B4-BE49-F238E27FC236}">
                      <a16:creationId xmlns:a16="http://schemas.microsoft.com/office/drawing/2014/main" id="{B10CB674-4AA3-451C-AEE4-582C338C746D}"/>
                    </a:ext>
                  </a:extLst>
                </p:cNvPr>
                <p:cNvPicPr/>
                <p:nvPr/>
              </p:nvPicPr>
              <p:blipFill>
                <a:blip r:embed="rId8"/>
                <a:stretch>
                  <a:fillRect/>
                </a:stretch>
              </p:blipFill>
              <p:spPr>
                <a:xfrm>
                  <a:off x="4120200" y="2320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3" name="Ink 72">
                  <a:extLst>
                    <a:ext uri="{FF2B5EF4-FFF2-40B4-BE49-F238E27FC236}">
                      <a16:creationId xmlns:a16="http://schemas.microsoft.com/office/drawing/2014/main" id="{9C6769D7-0BB8-4818-ABA3-EC07518D54FA}"/>
                    </a:ext>
                  </a:extLst>
                </p14:cNvPr>
                <p14:cNvContentPartPr/>
                <p14:nvPr/>
              </p14:nvContentPartPr>
              <p14:xfrm>
                <a:off x="3935127" y="2283975"/>
                <a:ext cx="11520" cy="7200"/>
              </p14:xfrm>
            </p:contentPart>
          </mc:Choice>
          <mc:Fallback xmlns="">
            <p:pic>
              <p:nvPicPr>
                <p:cNvPr id="73" name="Ink 72">
                  <a:extLst>
                    <a:ext uri="{FF2B5EF4-FFF2-40B4-BE49-F238E27FC236}">
                      <a16:creationId xmlns:a16="http://schemas.microsoft.com/office/drawing/2014/main" id="{9C6769D7-0BB8-4818-ABA3-EC07518D54FA}"/>
                    </a:ext>
                  </a:extLst>
                </p:cNvPr>
                <p:cNvPicPr/>
                <p:nvPr/>
              </p:nvPicPr>
              <p:blipFill>
                <a:blip r:embed="rId10"/>
                <a:stretch>
                  <a:fillRect/>
                </a:stretch>
              </p:blipFill>
              <p:spPr>
                <a:xfrm>
                  <a:off x="3926127" y="2274975"/>
                  <a:ext cx="29160" cy="2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6" name="Ink 75">
                <a:extLst>
                  <a:ext uri="{FF2B5EF4-FFF2-40B4-BE49-F238E27FC236}">
                    <a16:creationId xmlns:a16="http://schemas.microsoft.com/office/drawing/2014/main" id="{6ADDF1C6-BEF7-47C7-BF38-C929AAA97607}"/>
                  </a:ext>
                </a:extLst>
              </p14:cNvPr>
              <p14:cNvContentPartPr/>
              <p14:nvPr/>
            </p14:nvContentPartPr>
            <p14:xfrm>
              <a:off x="3540207" y="1545975"/>
              <a:ext cx="9000" cy="5760"/>
            </p14:xfrm>
          </p:contentPart>
        </mc:Choice>
        <mc:Fallback xmlns="">
          <p:pic>
            <p:nvPicPr>
              <p:cNvPr id="76" name="Ink 75">
                <a:extLst>
                  <a:ext uri="{FF2B5EF4-FFF2-40B4-BE49-F238E27FC236}">
                    <a16:creationId xmlns:a16="http://schemas.microsoft.com/office/drawing/2014/main" id="{6ADDF1C6-BEF7-47C7-BF38-C929AAA97607}"/>
                  </a:ext>
                </a:extLst>
              </p:cNvPr>
              <p:cNvPicPr/>
              <p:nvPr/>
            </p:nvPicPr>
            <p:blipFill>
              <a:blip r:embed="rId12"/>
              <a:stretch>
                <a:fillRect/>
              </a:stretch>
            </p:blipFill>
            <p:spPr>
              <a:xfrm>
                <a:off x="3531207" y="1536975"/>
                <a:ext cx="26640" cy="23400"/>
              </a:xfrm>
              <a:prstGeom prst="rect">
                <a:avLst/>
              </a:prstGeom>
            </p:spPr>
          </p:pic>
        </mc:Fallback>
      </mc:AlternateContent>
    </p:spTree>
    <p:extLst>
      <p:ext uri="{BB962C8B-B14F-4D97-AF65-F5344CB8AC3E}">
        <p14:creationId xmlns:p14="http://schemas.microsoft.com/office/powerpoint/2010/main" val="336711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76;p16">
            <a:extLst>
              <a:ext uri="{FF2B5EF4-FFF2-40B4-BE49-F238E27FC236}">
                <a16:creationId xmlns:a16="http://schemas.microsoft.com/office/drawing/2014/main" id="{88A0C799-E851-4FA6-9144-0E5A5E62715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50" y="4200525"/>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a:extLst>
              <a:ext uri="{FF2B5EF4-FFF2-40B4-BE49-F238E27FC236}">
                <a16:creationId xmlns:a16="http://schemas.microsoft.com/office/drawing/2014/main" id="{9818B27B-CA36-4841-B6AA-46E24B2E5887}"/>
              </a:ext>
            </a:extLst>
          </p:cNvPr>
          <p:cNvSpPr txBox="1">
            <a:spLocks noChangeArrowheads="1"/>
          </p:cNvSpPr>
          <p:nvPr/>
        </p:nvSpPr>
        <p:spPr bwMode="auto">
          <a:xfrm>
            <a:off x="-708759" y="768350"/>
            <a:ext cx="76850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Tx/>
              <a:buAutoNum type="arabicPeriod"/>
            </a:pPr>
            <a:endParaRPr lang="en-US" altLang="en-US" dirty="0"/>
          </a:p>
          <a:p>
            <a:pPr>
              <a:buFontTx/>
              <a:buAutoNum type="arabicPeriod"/>
            </a:pPr>
            <a:endParaRPr lang="en-US" altLang="en-US" dirty="0"/>
          </a:p>
          <a:p>
            <a:pPr>
              <a:buFontTx/>
              <a:buAutoNum type="arabicPeriod"/>
            </a:pPr>
            <a:endParaRPr lang="en-US" altLang="en-US" dirty="0"/>
          </a:p>
        </p:txBody>
      </p:sp>
      <p:sp>
        <p:nvSpPr>
          <p:cNvPr id="8" name="Rectangle 2">
            <a:extLst>
              <a:ext uri="{FF2B5EF4-FFF2-40B4-BE49-F238E27FC236}">
                <a16:creationId xmlns:a16="http://schemas.microsoft.com/office/drawing/2014/main" id="{DB747BE3-D4B1-40CB-BDAC-2F945EFD53F3}"/>
              </a:ext>
            </a:extLst>
          </p:cNvPr>
          <p:cNvSpPr>
            <a:spLocks noChangeArrowheads="1"/>
          </p:cNvSpPr>
          <p:nvPr/>
        </p:nvSpPr>
        <p:spPr bwMode="auto">
          <a:xfrm>
            <a:off x="440579" y="136317"/>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DANIELL CELL:SCHEMATIC REPRESENTATION</a:t>
            </a:r>
          </a:p>
        </p:txBody>
      </p:sp>
      <p:sp>
        <p:nvSpPr>
          <p:cNvPr id="9" name="Rectangle 2">
            <a:extLst>
              <a:ext uri="{FF2B5EF4-FFF2-40B4-BE49-F238E27FC236}">
                <a16:creationId xmlns:a16="http://schemas.microsoft.com/office/drawing/2014/main" id="{6AB7B21D-4DAE-46F4-A23D-B7530AAB2183}"/>
              </a:ext>
            </a:extLst>
          </p:cNvPr>
          <p:cNvSpPr>
            <a:spLocks noChangeArrowheads="1"/>
          </p:cNvSpPr>
          <p:nvPr/>
        </p:nvSpPr>
        <p:spPr bwMode="auto">
          <a:xfrm>
            <a:off x="76247" y="4419490"/>
            <a:ext cx="84589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u="sng" dirty="0">
                <a:solidFill>
                  <a:srgbClr val="FF0000"/>
                </a:solidFill>
                <a:cs typeface="Calibri" panose="020F0502020204030204" pitchFamily="34" charset="0"/>
              </a:rPr>
              <a:t>Zn Rod(Anode) dipped in 1M Zinc Sulphate solution and Cu Rod(Cathode) dipped in 1M Copper Sulphate solution.</a:t>
            </a:r>
          </a:p>
        </p:txBody>
      </p:sp>
      <p:pic>
        <p:nvPicPr>
          <p:cNvPr id="8322" name="Picture 8321">
            <a:extLst>
              <a:ext uri="{FF2B5EF4-FFF2-40B4-BE49-F238E27FC236}">
                <a16:creationId xmlns:a16="http://schemas.microsoft.com/office/drawing/2014/main" id="{FBDF0A4C-BA6E-4673-BE75-BFE2D80CED43}"/>
              </a:ext>
            </a:extLst>
          </p:cNvPr>
          <p:cNvPicPr>
            <a:picLocks noChangeAspect="1"/>
          </p:cNvPicPr>
          <p:nvPr/>
        </p:nvPicPr>
        <p:blipFill>
          <a:blip r:embed="rId3"/>
          <a:stretch>
            <a:fillRect/>
          </a:stretch>
        </p:blipFill>
        <p:spPr>
          <a:xfrm>
            <a:off x="990600" y="517829"/>
            <a:ext cx="6726575" cy="38573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2E9EA-B261-4A37-8BC7-2580515C619D}"/>
              </a:ext>
            </a:extLst>
          </p:cNvPr>
          <p:cNvSpPr>
            <a:spLocks noGrp="1"/>
          </p:cNvSpPr>
          <p:nvPr>
            <p:ph idx="1"/>
          </p:nvPr>
        </p:nvSpPr>
        <p:spPr>
          <a:xfrm>
            <a:off x="553453" y="462213"/>
            <a:ext cx="8229600" cy="3394075"/>
          </a:xfrm>
        </p:spPr>
        <p:txBody>
          <a:bodyPr/>
          <a:lstStyle/>
          <a:p>
            <a:pPr>
              <a:buFont typeface="Wingdings" panose="05000000000000000000" pitchFamily="2" charset="2"/>
              <a:buChar char="Ø"/>
            </a:pPr>
            <a:r>
              <a:rPr lang="en-US" sz="1600" b="1" u="sng" dirty="0"/>
              <a:t>Electrode Potential (E):  The tendency of an electrode to lose or gain electrons when it is in contact with solution of its own ions is called electrode potential. Or the electrical potential difference set up between the metal and its ions in the solution is called electrode potential. </a:t>
            </a:r>
          </a:p>
          <a:p>
            <a:pPr>
              <a:buFont typeface="Wingdings" panose="05000000000000000000" pitchFamily="2" charset="2"/>
              <a:buChar char="Ø"/>
            </a:pPr>
            <a:r>
              <a:rPr lang="en-US" sz="1600" b="1" u="sng" dirty="0"/>
              <a:t> When in the half cell, the electrode is in a solution of 1M conc. and the temperature is at 298K, pressure is at 1 bar then the electrode potential is called standard electrode potential(E</a:t>
            </a:r>
            <a:r>
              <a:rPr lang="en-US" sz="1600" b="1" u="sng" baseline="30000" dirty="0"/>
              <a:t>0</a:t>
            </a:r>
            <a:r>
              <a:rPr lang="en-US" sz="1600" b="1" u="sng" dirty="0"/>
              <a:t> ). </a:t>
            </a:r>
          </a:p>
          <a:p>
            <a:pPr>
              <a:buFont typeface="Wingdings" panose="05000000000000000000" pitchFamily="2" charset="2"/>
              <a:buChar char="Ø"/>
            </a:pPr>
            <a:r>
              <a:rPr lang="en-US" sz="1600" b="1" u="sng" dirty="0"/>
              <a:t> Electrode potential can be expressed in terms of oxidation potential and Reduction potential. Tendency of an electrode to lose electrons or to get oxidize is called oxidation potential. Tendency of an electrode to gain electrons or to get reduce is called reduction potential.  </a:t>
            </a:r>
          </a:p>
          <a:p>
            <a:pPr>
              <a:buFont typeface="Wingdings" panose="05000000000000000000" pitchFamily="2" charset="2"/>
              <a:buChar char="Ø"/>
            </a:pPr>
            <a:r>
              <a:rPr lang="en-US" sz="1600" dirty="0"/>
              <a:t>Standard oxidation potential and standard reduction potential of an electrode are same in magnitude with opposite in sign. </a:t>
            </a:r>
          </a:p>
          <a:p>
            <a:pPr>
              <a:buFont typeface="Wingdings" panose="05000000000000000000" pitchFamily="2" charset="2"/>
              <a:buChar char="Ø"/>
            </a:pPr>
            <a:r>
              <a:rPr lang="en-US" sz="1600" dirty="0"/>
              <a:t> According to convention the standard reduction potentials are called standard electrode potentials. Electrode potential depends on the following factors: </a:t>
            </a:r>
          </a:p>
          <a:p>
            <a:pPr marL="0" indent="0">
              <a:buNone/>
            </a:pPr>
            <a:r>
              <a:rPr lang="en-US" sz="1600" dirty="0" err="1"/>
              <a:t>i</a:t>
            </a:r>
            <a:r>
              <a:rPr lang="en-US" sz="1600" dirty="0"/>
              <a:t>) Nature of the electrode. ii) Concentration of the electrolytic solution. iii) Temperature. </a:t>
            </a:r>
            <a:endParaRPr lang="en-IN" sz="1600" dirty="0"/>
          </a:p>
        </p:txBody>
      </p:sp>
      <p:pic>
        <p:nvPicPr>
          <p:cNvPr id="3" name="Google Shape;76;p16">
            <a:extLst>
              <a:ext uri="{FF2B5EF4-FFF2-40B4-BE49-F238E27FC236}">
                <a16:creationId xmlns:a16="http://schemas.microsoft.com/office/drawing/2014/main" id="{745B440A-D3E1-4077-9668-964091B93C2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487" y="4217987"/>
            <a:ext cx="9255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73569F9-1E17-48E9-B7E9-7298694757AE}"/>
              </a:ext>
            </a:extLst>
          </p:cNvPr>
          <p:cNvSpPr>
            <a:spLocks noChangeArrowheads="1"/>
          </p:cNvSpPr>
          <p:nvPr/>
        </p:nvSpPr>
        <p:spPr bwMode="auto">
          <a:xfrm>
            <a:off x="524669" y="180850"/>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ELECTRODE POTENTIAL</a:t>
            </a:r>
          </a:p>
        </p:txBody>
      </p:sp>
    </p:spTree>
    <p:extLst>
      <p:ext uri="{BB962C8B-B14F-4D97-AF65-F5344CB8AC3E}">
        <p14:creationId xmlns:p14="http://schemas.microsoft.com/office/powerpoint/2010/main" val="193109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2E9EA-B261-4A37-8BC7-2580515C619D}"/>
              </a:ext>
            </a:extLst>
          </p:cNvPr>
          <p:cNvSpPr>
            <a:spLocks noGrp="1"/>
          </p:cNvSpPr>
          <p:nvPr>
            <p:ph idx="1"/>
          </p:nvPr>
        </p:nvSpPr>
        <p:spPr>
          <a:xfrm>
            <a:off x="620095" y="421785"/>
            <a:ext cx="8229600" cy="3394075"/>
          </a:xfrm>
        </p:spPr>
        <p:txBody>
          <a:bodyPr/>
          <a:lstStyle/>
          <a:p>
            <a:pPr>
              <a:buFont typeface="Wingdings" panose="05000000000000000000" pitchFamily="2" charset="2"/>
              <a:buChar char="Ø"/>
            </a:pPr>
            <a:r>
              <a:rPr lang="en-US" sz="1600" b="1" u="sng" dirty="0"/>
              <a:t>The difference between the two electrode potentials of the two electrodes is called cell potential or cell voltage or cell emf when no current is drawn from the cell. </a:t>
            </a:r>
          </a:p>
          <a:p>
            <a:endParaRPr lang="en-US" sz="800" dirty="0"/>
          </a:p>
          <a:p>
            <a:pPr marL="0" indent="0">
              <a:buNone/>
            </a:pPr>
            <a:r>
              <a:rPr lang="en-IN" sz="2000" dirty="0"/>
              <a:t>                                                Or</a:t>
            </a:r>
          </a:p>
          <a:p>
            <a:pPr marL="0" indent="0">
              <a:buNone/>
            </a:pPr>
            <a:r>
              <a:rPr lang="en-IN" sz="1600" dirty="0"/>
              <a:t>                                                        (Cathode is placed at Right and Anode at Left side )</a:t>
            </a:r>
            <a:endParaRPr lang="en-US" sz="1600" dirty="0"/>
          </a:p>
          <a:p>
            <a:pPr marL="0" indent="0">
              <a:buNone/>
            </a:pPr>
            <a:endParaRPr lang="en-US" sz="800" dirty="0"/>
          </a:p>
          <a:p>
            <a:pPr>
              <a:buFont typeface="Wingdings" panose="05000000000000000000" pitchFamily="2" charset="2"/>
              <a:buChar char="Ø"/>
            </a:pPr>
            <a:r>
              <a:rPr lang="en-US" sz="1600" dirty="0"/>
              <a:t> The standard cell potential is given as:             </a:t>
            </a:r>
            <a:endParaRPr lang="en-IN" sz="1600" dirty="0"/>
          </a:p>
          <a:p>
            <a:pPr marL="0" indent="0">
              <a:buNone/>
            </a:pPr>
            <a:r>
              <a:rPr lang="en-IN" sz="1600" dirty="0"/>
              <a:t>                   </a:t>
            </a:r>
          </a:p>
          <a:p>
            <a:pPr marL="0" indent="0">
              <a:buNone/>
            </a:pPr>
            <a:r>
              <a:rPr lang="en-IN" sz="1600" dirty="0"/>
              <a:t>Where                 : Standard Cell Potential</a:t>
            </a:r>
          </a:p>
          <a:p>
            <a:pPr marL="0" indent="0">
              <a:buNone/>
            </a:pPr>
            <a:endParaRPr lang="en-IN" sz="1600" dirty="0"/>
          </a:p>
          <a:p>
            <a:pPr marL="0" indent="0">
              <a:buNone/>
            </a:pPr>
            <a:r>
              <a:rPr lang="en-IN" sz="1600" dirty="0"/>
              <a:t>Where                  : Standard Reduction Potential of Cathode</a:t>
            </a:r>
          </a:p>
          <a:p>
            <a:pPr marL="0" indent="0">
              <a:buNone/>
            </a:pPr>
            <a:endParaRPr lang="en-IN" sz="1600" dirty="0"/>
          </a:p>
          <a:p>
            <a:pPr marL="0" indent="0">
              <a:buNone/>
            </a:pPr>
            <a:r>
              <a:rPr lang="en-IN" sz="1600" dirty="0"/>
              <a:t>Where                 : Standard Reduction Potential of Anode</a:t>
            </a:r>
          </a:p>
          <a:p>
            <a:pPr>
              <a:buFont typeface="Wingdings" panose="05000000000000000000" pitchFamily="2" charset="2"/>
              <a:buChar char="Ø"/>
            </a:pPr>
            <a:r>
              <a:rPr lang="en-US" sz="1600" b="1" dirty="0"/>
              <a:t>At equilibrium, as the electrode potentials of the two half cells remain same so the emf of the cell is zero. But as in standard state the electrode potential of two electrodes are </a:t>
            </a:r>
          </a:p>
          <a:p>
            <a:pPr marL="0" indent="0">
              <a:buNone/>
            </a:pPr>
            <a:r>
              <a:rPr lang="en-US" sz="1600" b="1" dirty="0"/>
              <a:t>        not same so the standard cell potential (      ) of any Galvanic cell never becomes zero.</a:t>
            </a:r>
            <a:endParaRPr lang="en-IN" sz="1600" b="1" dirty="0"/>
          </a:p>
        </p:txBody>
      </p:sp>
      <p:pic>
        <p:nvPicPr>
          <p:cNvPr id="3" name="Google Shape;76;p16">
            <a:extLst>
              <a:ext uri="{FF2B5EF4-FFF2-40B4-BE49-F238E27FC236}">
                <a16:creationId xmlns:a16="http://schemas.microsoft.com/office/drawing/2014/main" id="{745B440A-D3E1-4077-9668-964091B93C24}"/>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299" y="4499934"/>
            <a:ext cx="643565" cy="64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7">
            <a:extLst>
              <a:ext uri="{FF2B5EF4-FFF2-40B4-BE49-F238E27FC236}">
                <a16:creationId xmlns:a16="http://schemas.microsoft.com/office/drawing/2014/main" id="{2619A250-06B8-4621-BEDA-EC05BF8CF293}"/>
              </a:ext>
            </a:extLst>
          </p:cNvPr>
          <p:cNvGraphicFramePr>
            <a:graphicFrameLocks noChangeAspect="1"/>
          </p:cNvGraphicFramePr>
          <p:nvPr>
            <p:extLst>
              <p:ext uri="{D42A27DB-BD31-4B8C-83A1-F6EECF244321}">
                <p14:modId xmlns:p14="http://schemas.microsoft.com/office/powerpoint/2010/main" val="3214418577"/>
              </p:ext>
            </p:extLst>
          </p:nvPr>
        </p:nvGraphicFramePr>
        <p:xfrm>
          <a:off x="1449351" y="2457679"/>
          <a:ext cx="531923" cy="416094"/>
        </p:xfrm>
        <a:graphic>
          <a:graphicData uri="http://schemas.openxmlformats.org/presentationml/2006/ole">
            <mc:AlternateContent xmlns:mc="http://schemas.openxmlformats.org/markup-compatibility/2006">
              <mc:Choice xmlns:v="urn:schemas-microsoft-com:vml" Requires="v">
                <p:oleObj spid="_x0000_s1025" name="Equation" r:id="rId5" imgW="291960" imgH="241200" progId="Equation.DSMT4">
                  <p:embed/>
                </p:oleObj>
              </mc:Choice>
              <mc:Fallback>
                <p:oleObj name="Equation" r:id="rId5" imgW="291960" imgH="241200" progId="Equation.DSMT4">
                  <p:embed/>
                  <p:pic>
                    <p:nvPicPr>
                      <p:cNvPr id="8" name="Object 7">
                        <a:extLst>
                          <a:ext uri="{FF2B5EF4-FFF2-40B4-BE49-F238E27FC236}">
                            <a16:creationId xmlns:a16="http://schemas.microsoft.com/office/drawing/2014/main" id="{2619A250-06B8-4621-BEDA-EC05BF8CF293}"/>
                          </a:ext>
                        </a:extLst>
                      </p:cNvPr>
                      <p:cNvPicPr/>
                      <p:nvPr/>
                    </p:nvPicPr>
                    <p:blipFill>
                      <a:blip r:embed="rId6"/>
                      <a:stretch>
                        <a:fillRect/>
                      </a:stretch>
                    </p:blipFill>
                    <p:spPr>
                      <a:xfrm>
                        <a:off x="1449351" y="2457679"/>
                        <a:ext cx="531923" cy="41609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F84C033-3AA4-4707-A168-D282C2B6D6E9}"/>
              </a:ext>
            </a:extLst>
          </p:cNvPr>
          <p:cNvGraphicFramePr>
            <a:graphicFrameLocks noChangeAspect="1"/>
          </p:cNvGraphicFramePr>
          <p:nvPr>
            <p:extLst>
              <p:ext uri="{D42A27DB-BD31-4B8C-83A1-F6EECF244321}">
                <p14:modId xmlns:p14="http://schemas.microsoft.com/office/powerpoint/2010/main" val="2342724807"/>
              </p:ext>
            </p:extLst>
          </p:nvPr>
        </p:nvGraphicFramePr>
        <p:xfrm>
          <a:off x="1360933" y="3015383"/>
          <a:ext cx="766487" cy="416093"/>
        </p:xfrm>
        <a:graphic>
          <a:graphicData uri="http://schemas.openxmlformats.org/presentationml/2006/ole">
            <mc:AlternateContent xmlns:mc="http://schemas.openxmlformats.org/markup-compatibility/2006">
              <mc:Choice xmlns:v="urn:schemas-microsoft-com:vml" Requires="v">
                <p:oleObj spid="_x0000_s1026" name="Equation" r:id="rId7" imgW="444240" imgH="241200" progId="Equation.DSMT4">
                  <p:embed/>
                </p:oleObj>
              </mc:Choice>
              <mc:Fallback>
                <p:oleObj name="Equation" r:id="rId7" imgW="444240" imgH="241200" progId="Equation.DSMT4">
                  <p:embed/>
                  <p:pic>
                    <p:nvPicPr>
                      <p:cNvPr id="9" name="Object 8">
                        <a:extLst>
                          <a:ext uri="{FF2B5EF4-FFF2-40B4-BE49-F238E27FC236}">
                            <a16:creationId xmlns:a16="http://schemas.microsoft.com/office/drawing/2014/main" id="{1F84C033-3AA4-4707-A168-D282C2B6D6E9}"/>
                          </a:ext>
                        </a:extLst>
                      </p:cNvPr>
                      <p:cNvPicPr/>
                      <p:nvPr/>
                    </p:nvPicPr>
                    <p:blipFill>
                      <a:blip r:embed="rId8"/>
                      <a:stretch>
                        <a:fillRect/>
                      </a:stretch>
                    </p:blipFill>
                    <p:spPr>
                      <a:xfrm>
                        <a:off x="1360933" y="3015383"/>
                        <a:ext cx="766487" cy="41609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F858139-4266-4DE4-8766-A03CFF1F69A4}"/>
              </a:ext>
            </a:extLst>
          </p:cNvPr>
          <p:cNvGraphicFramePr>
            <a:graphicFrameLocks noChangeAspect="1"/>
          </p:cNvGraphicFramePr>
          <p:nvPr>
            <p:extLst>
              <p:ext uri="{D42A27DB-BD31-4B8C-83A1-F6EECF244321}">
                <p14:modId xmlns:p14="http://schemas.microsoft.com/office/powerpoint/2010/main" val="3515630938"/>
              </p:ext>
            </p:extLst>
          </p:nvPr>
        </p:nvGraphicFramePr>
        <p:xfrm>
          <a:off x="1360933" y="3570539"/>
          <a:ext cx="708761" cy="448882"/>
        </p:xfrm>
        <a:graphic>
          <a:graphicData uri="http://schemas.openxmlformats.org/presentationml/2006/ole">
            <mc:AlternateContent xmlns:mc="http://schemas.openxmlformats.org/markup-compatibility/2006">
              <mc:Choice xmlns:v="urn:schemas-microsoft-com:vml" Requires="v">
                <p:oleObj spid="_x0000_s1027" name="Equation" r:id="rId9" imgW="380880" imgH="241200" progId="Equation.DSMT4">
                  <p:embed/>
                </p:oleObj>
              </mc:Choice>
              <mc:Fallback>
                <p:oleObj name="Equation" r:id="rId9" imgW="380880" imgH="241200" progId="Equation.DSMT4">
                  <p:embed/>
                  <p:pic>
                    <p:nvPicPr>
                      <p:cNvPr id="10" name="Object 9">
                        <a:extLst>
                          <a:ext uri="{FF2B5EF4-FFF2-40B4-BE49-F238E27FC236}">
                            <a16:creationId xmlns:a16="http://schemas.microsoft.com/office/drawing/2014/main" id="{5F858139-4266-4DE4-8766-A03CFF1F69A4}"/>
                          </a:ext>
                        </a:extLst>
                      </p:cNvPr>
                      <p:cNvPicPr/>
                      <p:nvPr/>
                    </p:nvPicPr>
                    <p:blipFill>
                      <a:blip r:embed="rId10"/>
                      <a:stretch>
                        <a:fillRect/>
                      </a:stretch>
                    </p:blipFill>
                    <p:spPr>
                      <a:xfrm>
                        <a:off x="1360933" y="3570539"/>
                        <a:ext cx="708761" cy="44888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66C1CB97-96FC-48D1-82B3-B27346C33CB4}"/>
              </a:ext>
            </a:extLst>
          </p:cNvPr>
          <p:cNvGraphicFramePr>
            <a:graphicFrameLocks noChangeAspect="1"/>
          </p:cNvGraphicFramePr>
          <p:nvPr>
            <p:extLst>
              <p:ext uri="{D42A27DB-BD31-4B8C-83A1-F6EECF244321}">
                <p14:modId xmlns:p14="http://schemas.microsoft.com/office/powerpoint/2010/main" val="3033678178"/>
              </p:ext>
            </p:extLst>
          </p:nvPr>
        </p:nvGraphicFramePr>
        <p:xfrm>
          <a:off x="4422852" y="4515432"/>
          <a:ext cx="359256" cy="320843"/>
        </p:xfrm>
        <a:graphic>
          <a:graphicData uri="http://schemas.openxmlformats.org/presentationml/2006/ole">
            <mc:AlternateContent xmlns:mc="http://schemas.openxmlformats.org/markup-compatibility/2006">
              <mc:Choice xmlns:v="urn:schemas-microsoft-com:vml" Requires="v">
                <p:oleObj spid="_x0000_s1028" name="Equation" r:id="rId11" imgW="531834" imgH="416036" progId="Equation.DSMT4">
                  <p:embed/>
                </p:oleObj>
              </mc:Choice>
              <mc:Fallback>
                <p:oleObj name="Equation" r:id="rId11" imgW="531834" imgH="416036" progId="Equation.DSMT4">
                  <p:embed/>
                  <p:pic>
                    <p:nvPicPr>
                      <p:cNvPr id="11" name="Object 10">
                        <a:extLst>
                          <a:ext uri="{FF2B5EF4-FFF2-40B4-BE49-F238E27FC236}">
                            <a16:creationId xmlns:a16="http://schemas.microsoft.com/office/drawing/2014/main" id="{66C1CB97-96FC-48D1-82B3-B27346C33CB4}"/>
                          </a:ext>
                        </a:extLst>
                      </p:cNvPr>
                      <p:cNvPicPr/>
                      <p:nvPr/>
                    </p:nvPicPr>
                    <p:blipFill>
                      <a:blip r:embed="rId12"/>
                      <a:stretch>
                        <a:fillRect/>
                      </a:stretch>
                    </p:blipFill>
                    <p:spPr>
                      <a:xfrm>
                        <a:off x="4422852" y="4515432"/>
                        <a:ext cx="359256" cy="320843"/>
                      </a:xfrm>
                      <a:prstGeom prst="rect">
                        <a:avLst/>
                      </a:prstGeom>
                    </p:spPr>
                  </p:pic>
                </p:oleObj>
              </mc:Fallback>
            </mc:AlternateContent>
          </a:graphicData>
        </a:graphic>
      </p:graphicFrame>
      <p:sp>
        <p:nvSpPr>
          <p:cNvPr id="13" name="Rectangle 2">
            <a:extLst>
              <a:ext uri="{FF2B5EF4-FFF2-40B4-BE49-F238E27FC236}">
                <a16:creationId xmlns:a16="http://schemas.microsoft.com/office/drawing/2014/main" id="{29AFCD36-6E79-40D7-8504-04F2E8B0A150}"/>
              </a:ext>
            </a:extLst>
          </p:cNvPr>
          <p:cNvSpPr>
            <a:spLocks noChangeArrowheads="1"/>
          </p:cNvSpPr>
          <p:nvPr/>
        </p:nvSpPr>
        <p:spPr bwMode="auto">
          <a:xfrm>
            <a:off x="524669" y="180850"/>
            <a:ext cx="80946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u="sng" dirty="0">
                <a:solidFill>
                  <a:srgbClr val="FF0000"/>
                </a:solidFill>
                <a:cs typeface="Calibri" panose="020F0502020204030204" pitchFamily="34" charset="0"/>
              </a:rPr>
              <a:t> </a:t>
            </a:r>
            <a:r>
              <a:rPr lang="en-US" altLang="en-US" sz="1600" b="1" u="sng" dirty="0">
                <a:solidFill>
                  <a:srgbClr val="FF0000"/>
                </a:solidFill>
                <a:cs typeface="Calibri" panose="020F0502020204030204" pitchFamily="34" charset="0"/>
              </a:rPr>
              <a:t>ELECTRODE POTENTIAL AND CELL POTENTIAL:MATHEMATICL EXPRESSION AND NOTATIONS</a:t>
            </a:r>
          </a:p>
        </p:txBody>
      </p:sp>
      <p:sp>
        <p:nvSpPr>
          <p:cNvPr id="14" name="Rectangle 13">
            <a:extLst>
              <a:ext uri="{FF2B5EF4-FFF2-40B4-BE49-F238E27FC236}">
                <a16:creationId xmlns:a16="http://schemas.microsoft.com/office/drawing/2014/main" id="{5B8F83C3-43ED-487C-8504-56D5875BF9FD}"/>
              </a:ext>
            </a:extLst>
          </p:cNvPr>
          <p:cNvSpPr/>
          <p:nvPr/>
        </p:nvSpPr>
        <p:spPr>
          <a:xfrm>
            <a:off x="620095" y="983583"/>
            <a:ext cx="2636806" cy="600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w="0"/>
              <a:solidFill>
                <a:schemeClr val="tx1"/>
              </a:solidFill>
              <a:effectLst>
                <a:outerShdw blurRad="38100" dist="19050" dir="2700000" algn="tl" rotWithShape="0">
                  <a:schemeClr val="dk1">
                    <a:alpha val="40000"/>
                  </a:schemeClr>
                </a:outerShdw>
              </a:effectLst>
            </a:endParaRPr>
          </a:p>
        </p:txBody>
      </p:sp>
      <p:graphicFrame>
        <p:nvGraphicFramePr>
          <p:cNvPr id="17" name="Object 16">
            <a:extLst>
              <a:ext uri="{FF2B5EF4-FFF2-40B4-BE49-F238E27FC236}">
                <a16:creationId xmlns:a16="http://schemas.microsoft.com/office/drawing/2014/main" id="{BE2D91D6-D350-4F92-8686-D709359B0D88}"/>
              </a:ext>
            </a:extLst>
          </p:cNvPr>
          <p:cNvGraphicFramePr>
            <a:graphicFrameLocks noChangeAspect="1"/>
          </p:cNvGraphicFramePr>
          <p:nvPr>
            <p:extLst>
              <p:ext uri="{D42A27DB-BD31-4B8C-83A1-F6EECF244321}">
                <p14:modId xmlns:p14="http://schemas.microsoft.com/office/powerpoint/2010/main" val="3569926008"/>
              </p:ext>
            </p:extLst>
          </p:nvPr>
        </p:nvGraphicFramePr>
        <p:xfrm>
          <a:off x="620095" y="1015486"/>
          <a:ext cx="2565065" cy="533815"/>
        </p:xfrm>
        <a:graphic>
          <a:graphicData uri="http://schemas.openxmlformats.org/presentationml/2006/ole">
            <mc:AlternateContent xmlns:mc="http://schemas.openxmlformats.org/markup-compatibility/2006">
              <mc:Choice xmlns:v="urn:schemas-microsoft-com:vml" Requires="v">
                <p:oleObj spid="_x0000_s1029" name="Equation" r:id="rId13" imgW="1371600" imgH="228600" progId="Equation.DSMT4">
                  <p:embed/>
                </p:oleObj>
              </mc:Choice>
              <mc:Fallback>
                <p:oleObj name="Equation" r:id="rId13" imgW="1371600" imgH="228600" progId="Equation.DSMT4">
                  <p:embed/>
                  <p:pic>
                    <p:nvPicPr>
                      <p:cNvPr id="17" name="Object 16">
                        <a:extLst>
                          <a:ext uri="{FF2B5EF4-FFF2-40B4-BE49-F238E27FC236}">
                            <a16:creationId xmlns:a16="http://schemas.microsoft.com/office/drawing/2014/main" id="{BE2D91D6-D350-4F92-8686-D709359B0D88}"/>
                          </a:ext>
                        </a:extLst>
                      </p:cNvPr>
                      <p:cNvPicPr/>
                      <p:nvPr/>
                    </p:nvPicPr>
                    <p:blipFill>
                      <a:blip r:embed="rId14"/>
                      <a:stretch>
                        <a:fillRect/>
                      </a:stretch>
                    </p:blipFill>
                    <p:spPr>
                      <a:xfrm>
                        <a:off x="620095" y="1015486"/>
                        <a:ext cx="2565065" cy="53381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62EB3D12-2763-4BD5-9AEA-87F79782C685}"/>
              </a:ext>
            </a:extLst>
          </p:cNvPr>
          <p:cNvSpPr/>
          <p:nvPr/>
        </p:nvSpPr>
        <p:spPr>
          <a:xfrm>
            <a:off x="4250186" y="971899"/>
            <a:ext cx="2523994" cy="563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w="0"/>
              <a:solidFill>
                <a:schemeClr val="tx1"/>
              </a:solidFill>
              <a:effectLst>
                <a:outerShdw blurRad="38100" dist="19050" dir="2700000" algn="tl" rotWithShape="0">
                  <a:schemeClr val="dk1">
                    <a:alpha val="40000"/>
                  </a:schemeClr>
                </a:outerShdw>
              </a:effectLst>
            </a:endParaRPr>
          </a:p>
        </p:txBody>
      </p:sp>
      <p:graphicFrame>
        <p:nvGraphicFramePr>
          <p:cNvPr id="21" name="Object 20">
            <a:extLst>
              <a:ext uri="{FF2B5EF4-FFF2-40B4-BE49-F238E27FC236}">
                <a16:creationId xmlns:a16="http://schemas.microsoft.com/office/drawing/2014/main" id="{D8985758-0CB0-4D83-8EF6-2294B3B4DA41}"/>
              </a:ext>
            </a:extLst>
          </p:cNvPr>
          <p:cNvGraphicFramePr>
            <a:graphicFrameLocks noChangeAspect="1"/>
          </p:cNvGraphicFramePr>
          <p:nvPr>
            <p:extLst>
              <p:ext uri="{D42A27DB-BD31-4B8C-83A1-F6EECF244321}">
                <p14:modId xmlns:p14="http://schemas.microsoft.com/office/powerpoint/2010/main" val="4003873817"/>
              </p:ext>
            </p:extLst>
          </p:nvPr>
        </p:nvGraphicFramePr>
        <p:xfrm>
          <a:off x="4313238" y="1001086"/>
          <a:ext cx="2117438" cy="483227"/>
        </p:xfrm>
        <a:graphic>
          <a:graphicData uri="http://schemas.openxmlformats.org/presentationml/2006/ole">
            <mc:AlternateContent xmlns:mc="http://schemas.openxmlformats.org/markup-compatibility/2006">
              <mc:Choice xmlns:v="urn:schemas-microsoft-com:vml" Requires="v">
                <p:oleObj spid="_x0000_s1030" name="Equation" r:id="rId15" imgW="1180800" imgH="241200" progId="Equation.DSMT4">
                  <p:embed/>
                </p:oleObj>
              </mc:Choice>
              <mc:Fallback>
                <p:oleObj name="Equation" r:id="rId15" imgW="1180800" imgH="241200" progId="Equation.DSMT4">
                  <p:embed/>
                  <p:pic>
                    <p:nvPicPr>
                      <p:cNvPr id="21" name="Object 20">
                        <a:extLst>
                          <a:ext uri="{FF2B5EF4-FFF2-40B4-BE49-F238E27FC236}">
                            <a16:creationId xmlns:a16="http://schemas.microsoft.com/office/drawing/2014/main" id="{D8985758-0CB0-4D83-8EF6-2294B3B4DA41}"/>
                          </a:ext>
                        </a:extLst>
                      </p:cNvPr>
                      <p:cNvPicPr/>
                      <p:nvPr/>
                    </p:nvPicPr>
                    <p:blipFill>
                      <a:blip r:embed="rId16"/>
                      <a:stretch>
                        <a:fillRect/>
                      </a:stretch>
                    </p:blipFill>
                    <p:spPr>
                      <a:xfrm>
                        <a:off x="4313238" y="1001086"/>
                        <a:ext cx="2117438" cy="483227"/>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30DF12DA-1479-4806-9F12-78C7FD87DF2A}"/>
              </a:ext>
            </a:extLst>
          </p:cNvPr>
          <p:cNvSpPr/>
          <p:nvPr/>
        </p:nvSpPr>
        <p:spPr>
          <a:xfrm>
            <a:off x="4422852" y="1794982"/>
            <a:ext cx="2285241" cy="563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23" name="Object 22">
            <a:extLst>
              <a:ext uri="{FF2B5EF4-FFF2-40B4-BE49-F238E27FC236}">
                <a16:creationId xmlns:a16="http://schemas.microsoft.com/office/drawing/2014/main" id="{079F6FEF-0567-48C2-9821-F0D4C4CB3A10}"/>
              </a:ext>
            </a:extLst>
          </p:cNvPr>
          <p:cNvGraphicFramePr>
            <a:graphicFrameLocks noChangeAspect="1"/>
          </p:cNvGraphicFramePr>
          <p:nvPr>
            <p:extLst>
              <p:ext uri="{D42A27DB-BD31-4B8C-83A1-F6EECF244321}">
                <p14:modId xmlns:p14="http://schemas.microsoft.com/office/powerpoint/2010/main" val="3376801917"/>
              </p:ext>
            </p:extLst>
          </p:nvPr>
        </p:nvGraphicFramePr>
        <p:xfrm>
          <a:off x="4470564" y="1794982"/>
          <a:ext cx="2189816" cy="509066"/>
        </p:xfrm>
        <a:graphic>
          <a:graphicData uri="http://schemas.openxmlformats.org/presentationml/2006/ole">
            <mc:AlternateContent xmlns:mc="http://schemas.openxmlformats.org/markup-compatibility/2006">
              <mc:Choice xmlns:v="urn:schemas-microsoft-com:vml" Requires="v">
                <p:oleObj spid="_x0000_s1031" name="Equation" r:id="rId17" imgW="1346040" imgH="241200" progId="Equation.DSMT4">
                  <p:embed/>
                </p:oleObj>
              </mc:Choice>
              <mc:Fallback>
                <p:oleObj name="Equation" r:id="rId17" imgW="1346040" imgH="241200" progId="Equation.DSMT4">
                  <p:embed/>
                  <p:pic>
                    <p:nvPicPr>
                      <p:cNvPr id="23" name="Object 22">
                        <a:extLst>
                          <a:ext uri="{FF2B5EF4-FFF2-40B4-BE49-F238E27FC236}">
                            <a16:creationId xmlns:a16="http://schemas.microsoft.com/office/drawing/2014/main" id="{079F6FEF-0567-48C2-9821-F0D4C4CB3A10}"/>
                          </a:ext>
                        </a:extLst>
                      </p:cNvPr>
                      <p:cNvPicPr/>
                      <p:nvPr/>
                    </p:nvPicPr>
                    <p:blipFill>
                      <a:blip r:embed="rId18"/>
                      <a:stretch>
                        <a:fillRect/>
                      </a:stretch>
                    </p:blipFill>
                    <p:spPr>
                      <a:xfrm>
                        <a:off x="4470564" y="1794982"/>
                        <a:ext cx="2189816" cy="509066"/>
                      </a:xfrm>
                      <a:prstGeom prst="rect">
                        <a:avLst/>
                      </a:prstGeom>
                    </p:spPr>
                  </p:pic>
                </p:oleObj>
              </mc:Fallback>
            </mc:AlternateContent>
          </a:graphicData>
        </a:graphic>
      </p:graphicFrame>
    </p:spTree>
    <p:extLst>
      <p:ext uri="{BB962C8B-B14F-4D97-AF65-F5344CB8AC3E}">
        <p14:creationId xmlns:p14="http://schemas.microsoft.com/office/powerpoint/2010/main" val="3722428500"/>
      </p:ext>
    </p:extLst>
  </p:cSld>
  <p:clrMapOvr>
    <a:masterClrMapping/>
  </p:clrMapOvr>
</p:sld>
</file>

<file path=ppt/theme/theme1.xml><?xml version="1.0" encoding="utf-8"?>
<a:theme xmlns:a="http://schemas.openxmlformats.org/drawingml/2006/main" name="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4751</TotalTime>
  <Words>5502</Words>
  <Application>Microsoft Office PowerPoint</Application>
  <PresentationFormat>On-screen Show (16:9)</PresentationFormat>
  <Paragraphs>885</Paragraphs>
  <Slides>57</Slides>
  <Notes>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SUKUMAR PANI</cp:lastModifiedBy>
  <cp:revision>397</cp:revision>
  <dcterms:modified xsi:type="dcterms:W3CDTF">2022-03-28T17:15:51Z</dcterms:modified>
</cp:coreProperties>
</file>