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4"/>
  </p:notesMasterIdLst>
  <p:sldIdLst>
    <p:sldId id="269" r:id="rId2"/>
    <p:sldId id="326" r:id="rId3"/>
    <p:sldId id="344" r:id="rId4"/>
    <p:sldId id="345" r:id="rId5"/>
    <p:sldId id="351" r:id="rId6"/>
    <p:sldId id="353" r:id="rId7"/>
    <p:sldId id="342" r:id="rId8"/>
    <p:sldId id="354" r:id="rId9"/>
    <p:sldId id="355" r:id="rId10"/>
    <p:sldId id="348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76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11/10/2021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NAIL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956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11/11/21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545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21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phonetic sound of letter-M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11.11.2021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550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   : BK PG NO-50.51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0016" y="3854951"/>
            <a:ext cx="5668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SUBTOPIC: LETTER   N IN NT BK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5FA3-B5E7-47AC-BD68-0D5CA063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1360800" cy="432048"/>
          </a:xfrm>
        </p:spPr>
        <p:txBody>
          <a:bodyPr/>
          <a:lstStyle/>
          <a:p>
            <a:r>
              <a:rPr lang="en-US" dirty="0"/>
              <a:t>Identify and circle letter-N</a:t>
            </a:r>
            <a:endParaRPr lang="en-I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F2CC2F-CD25-402D-AAC0-11434D5D487F}"/>
              </a:ext>
            </a:extLst>
          </p:cNvPr>
          <p:cNvSpPr/>
          <p:nvPr/>
        </p:nvSpPr>
        <p:spPr>
          <a:xfrm>
            <a:off x="2855640" y="1640588"/>
            <a:ext cx="5694838" cy="46085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A53D6-0BDE-4E78-A197-ACD0B693E85C}"/>
              </a:ext>
            </a:extLst>
          </p:cNvPr>
          <p:cNvSpPr txBox="1"/>
          <p:nvPr/>
        </p:nvSpPr>
        <p:spPr>
          <a:xfrm>
            <a:off x="4151784" y="2348880"/>
            <a:ext cx="792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 F </a:t>
            </a:r>
            <a:endParaRPr lang="en-IN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40D39-7417-4B8B-ADB4-B8798C88ECFC}"/>
              </a:ext>
            </a:extLst>
          </p:cNvPr>
          <p:cNvSpPr txBox="1"/>
          <p:nvPr/>
        </p:nvSpPr>
        <p:spPr>
          <a:xfrm>
            <a:off x="4935192" y="2334932"/>
            <a:ext cx="189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 H </a:t>
            </a:r>
            <a:endParaRPr lang="en-IN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FE550B-5D48-4BC0-B204-B5C4BA794B07}"/>
              </a:ext>
            </a:extLst>
          </p:cNvPr>
          <p:cNvSpPr txBox="1"/>
          <p:nvPr/>
        </p:nvSpPr>
        <p:spPr>
          <a:xfrm>
            <a:off x="5062548" y="3360112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T </a:t>
            </a:r>
            <a:endParaRPr lang="en-IN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3435F-3A76-4602-AFC9-6549A606CB06}"/>
              </a:ext>
            </a:extLst>
          </p:cNvPr>
          <p:cNvSpPr txBox="1"/>
          <p:nvPr/>
        </p:nvSpPr>
        <p:spPr>
          <a:xfrm>
            <a:off x="7346404" y="2307221"/>
            <a:ext cx="67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A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9EBB38-9118-4072-BC0E-AFB16CD36805}"/>
              </a:ext>
            </a:extLst>
          </p:cNvPr>
          <p:cNvSpPr txBox="1"/>
          <p:nvPr/>
        </p:nvSpPr>
        <p:spPr>
          <a:xfrm>
            <a:off x="3334480" y="2471991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M </a:t>
            </a:r>
            <a:endParaRPr lang="en-IN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42EC4-591E-4F4E-BDAC-C95BF6130F39}"/>
              </a:ext>
            </a:extLst>
          </p:cNvPr>
          <p:cNvSpPr txBox="1"/>
          <p:nvPr/>
        </p:nvSpPr>
        <p:spPr>
          <a:xfrm>
            <a:off x="3049172" y="3478069"/>
            <a:ext cx="189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H </a:t>
            </a:r>
            <a:endParaRPr lang="en-IN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98C03-6A55-41DF-A570-6C7CCFD6404A}"/>
              </a:ext>
            </a:extLst>
          </p:cNvPr>
          <p:cNvSpPr txBox="1"/>
          <p:nvPr/>
        </p:nvSpPr>
        <p:spPr>
          <a:xfrm>
            <a:off x="4291147" y="3407531"/>
            <a:ext cx="67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N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808188-4BCC-4BD7-96A3-98661F930292}"/>
              </a:ext>
            </a:extLst>
          </p:cNvPr>
          <p:cNvSpPr txBox="1"/>
          <p:nvPr/>
        </p:nvSpPr>
        <p:spPr>
          <a:xfrm>
            <a:off x="6243792" y="2396488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N </a:t>
            </a:r>
            <a:endParaRPr lang="en-IN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767188-7693-435A-9A2F-35E113DCC531}"/>
              </a:ext>
            </a:extLst>
          </p:cNvPr>
          <p:cNvSpPr txBox="1"/>
          <p:nvPr/>
        </p:nvSpPr>
        <p:spPr>
          <a:xfrm>
            <a:off x="6433848" y="3237001"/>
            <a:ext cx="792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 N </a:t>
            </a:r>
            <a:endParaRPr lang="en-I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CCC9D0-E0D3-4125-B75C-EECEB9CD3376}"/>
              </a:ext>
            </a:extLst>
          </p:cNvPr>
          <p:cNvSpPr txBox="1"/>
          <p:nvPr/>
        </p:nvSpPr>
        <p:spPr>
          <a:xfrm>
            <a:off x="7155481" y="3291963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M </a:t>
            </a:r>
            <a:endParaRPr lang="en-IN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8AE1E-5C5F-406D-905F-EFDF899D5BC1}"/>
              </a:ext>
            </a:extLst>
          </p:cNvPr>
          <p:cNvSpPr txBox="1"/>
          <p:nvPr/>
        </p:nvSpPr>
        <p:spPr>
          <a:xfrm>
            <a:off x="3334480" y="4489113"/>
            <a:ext cx="792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 K </a:t>
            </a:r>
            <a:endParaRPr lang="en-IN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95694-1AEF-4485-A158-F908C2709844}"/>
              </a:ext>
            </a:extLst>
          </p:cNvPr>
          <p:cNvSpPr txBox="1"/>
          <p:nvPr/>
        </p:nvSpPr>
        <p:spPr>
          <a:xfrm>
            <a:off x="4075123" y="4489113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M </a:t>
            </a:r>
            <a:endParaRPr lang="en-IN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FFCC3D-3BB5-425B-90F2-8F7235028AEF}"/>
              </a:ext>
            </a:extLst>
          </p:cNvPr>
          <p:cNvSpPr txBox="1"/>
          <p:nvPr/>
        </p:nvSpPr>
        <p:spPr>
          <a:xfrm>
            <a:off x="5110319" y="4366002"/>
            <a:ext cx="189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 N </a:t>
            </a:r>
            <a:endParaRPr lang="en-IN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05AC60-2D66-4D4C-B0DB-6F1CE6352B93}"/>
              </a:ext>
            </a:extLst>
          </p:cNvPr>
          <p:cNvSpPr txBox="1"/>
          <p:nvPr/>
        </p:nvSpPr>
        <p:spPr>
          <a:xfrm>
            <a:off x="6306254" y="4373209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H </a:t>
            </a:r>
            <a:endParaRPr lang="en-IN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3B09A5-B31D-4930-87AD-BC0C2013962E}"/>
              </a:ext>
            </a:extLst>
          </p:cNvPr>
          <p:cNvSpPr txBox="1"/>
          <p:nvPr/>
        </p:nvSpPr>
        <p:spPr>
          <a:xfrm>
            <a:off x="7570976" y="4288498"/>
            <a:ext cx="67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N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40AAA-4CE6-43CC-9D39-0CA8F142A742}"/>
              </a:ext>
            </a:extLst>
          </p:cNvPr>
          <p:cNvSpPr txBox="1"/>
          <p:nvPr/>
        </p:nvSpPr>
        <p:spPr>
          <a:xfrm>
            <a:off x="7381478" y="5108134"/>
            <a:ext cx="67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A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E58C92-F3A7-4E53-ABD1-ED3FEAE59EAB}"/>
              </a:ext>
            </a:extLst>
          </p:cNvPr>
          <p:cNvSpPr txBox="1"/>
          <p:nvPr/>
        </p:nvSpPr>
        <p:spPr>
          <a:xfrm>
            <a:off x="3959936" y="5365847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N </a:t>
            </a:r>
            <a:endParaRPr lang="en-IN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4457EE-1C9E-408F-A805-25E19EBE94F0}"/>
              </a:ext>
            </a:extLst>
          </p:cNvPr>
          <p:cNvSpPr txBox="1"/>
          <p:nvPr/>
        </p:nvSpPr>
        <p:spPr>
          <a:xfrm>
            <a:off x="5217810" y="5337609"/>
            <a:ext cx="189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 E </a:t>
            </a:r>
            <a:endParaRPr lang="en-IN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32DE94-11F8-4990-BECE-97358D3B6B7F}"/>
              </a:ext>
            </a:extLst>
          </p:cNvPr>
          <p:cNvSpPr txBox="1"/>
          <p:nvPr/>
        </p:nvSpPr>
        <p:spPr>
          <a:xfrm rot="18677623">
            <a:off x="232565" y="181847"/>
            <a:ext cx="67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HW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881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3" y="928670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11/11/21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507" y="2078105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19736" y="2071670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</a:t>
            </a:r>
            <a:r>
              <a:rPr lang="en-US" sz="2800" dirty="0" err="1">
                <a:solidFill>
                  <a:schemeClr val="bg1"/>
                </a:solidFill>
              </a:rPr>
              <a:t>nt</a:t>
            </a:r>
            <a:r>
              <a:rPr lang="en-US" sz="2800" dirty="0">
                <a:solidFill>
                  <a:schemeClr val="bg1"/>
                </a:solidFill>
              </a:rPr>
              <a:t> bk  work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2D26D-2B9F-4B5C-BD91-96D76C6AE552}"/>
              </a:ext>
            </a:extLst>
          </p:cNvPr>
          <p:cNvSpPr txBox="1"/>
          <p:nvPr/>
        </p:nvSpPr>
        <p:spPr>
          <a:xfrm>
            <a:off x="3374783" y="2856817"/>
            <a:ext cx="6189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2.Practice phonetic sound of letter-N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2918-5EEF-4B84-B514-3BAD5907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169" y="4062721"/>
            <a:ext cx="3323824" cy="2625795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A7FB1CB-381F-4878-89CA-DD582099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234" y="1140988"/>
            <a:ext cx="2564719" cy="20333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51622-56B9-4FAD-873E-BF910DE6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4306" y="4549969"/>
            <a:ext cx="3133355" cy="203339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D02E071-34A8-4B56-B19C-B504EFF59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128" y="1499327"/>
            <a:ext cx="2448272" cy="192967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8901530-4169-4769-AA50-6A632FD09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216" y="4557675"/>
            <a:ext cx="1910646" cy="2033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133F5-E2E0-4314-B0E3-7BC326130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51" y="1028523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316192-927B-4094-B88E-53DE3C81E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68" y="4358922"/>
            <a:ext cx="2012106" cy="20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1947-09D6-444C-A82E-9F9C3C9F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LETTER M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E5278-B3BB-4BB5-ADF2-8E76F03DC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132856"/>
            <a:ext cx="4392488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7CCB0-1337-45E1-9040-585156D7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370" y="1916832"/>
            <a:ext cx="439248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D776-AE60-44E4-8A83-97B3A36F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letter-M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33F43-0A17-4761-8526-ECF9AB58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1285578"/>
            <a:ext cx="1943100" cy="1617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0AF58-7173-443C-ADEB-5B4D658F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498" y="982351"/>
            <a:ext cx="1943100" cy="1949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54CF2A-EBD1-476B-9589-691AA94EC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3789041"/>
            <a:ext cx="1943100" cy="2086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CCAB9E-E418-43BA-BFB0-081F9BD4C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296" y="3960807"/>
            <a:ext cx="2619375" cy="1914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6B2DA-AE5A-4DD3-9972-79497C485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1980374"/>
            <a:ext cx="4392488" cy="37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A8E7-AC52-412D-9612-DDF2219D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FBF4A-FA96-476B-A5A2-0EB1FF42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50" y="1196752"/>
            <a:ext cx="3456384" cy="4968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4ECE7E-524E-46B1-BB3E-5F3B6DC6E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844824"/>
            <a:ext cx="4576142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2BFF-2694-44A9-96A9-D34FBABF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402321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 related to letter-N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C4278-BB07-4FFC-8D7C-5CABA9F24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952" y="1089985"/>
            <a:ext cx="2750096" cy="2194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FD214A-EF55-4471-A5C3-E79B7ECD1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968" y="853329"/>
            <a:ext cx="2750096" cy="2623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CC3C99-B759-46CC-851A-38FDF33C7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098" y="4300730"/>
            <a:ext cx="2647950" cy="1946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7A6602-2B63-4C3A-9512-58A27434C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2384" y="4422904"/>
            <a:ext cx="2466975" cy="155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94ADA0-92E5-4155-AD2B-B8AD15CC5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936" y="1279073"/>
            <a:ext cx="3456384" cy="49685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93785A-92EE-44B3-8710-FF8C38BE64F4}"/>
              </a:ext>
            </a:extLst>
          </p:cNvPr>
          <p:cNvSpPr txBox="1"/>
          <p:nvPr/>
        </p:nvSpPr>
        <p:spPr>
          <a:xfrm>
            <a:off x="5457161" y="3429000"/>
            <a:ext cx="1379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NURSE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6D12D-2700-47CF-A35D-4A3419CFF603}"/>
              </a:ext>
            </a:extLst>
          </p:cNvPr>
          <p:cNvSpPr txBox="1"/>
          <p:nvPr/>
        </p:nvSpPr>
        <p:spPr>
          <a:xfrm>
            <a:off x="10056440" y="3392469"/>
            <a:ext cx="955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NEST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1D18D-74D7-4001-ABA6-AAD8D1B35AF6}"/>
              </a:ext>
            </a:extLst>
          </p:cNvPr>
          <p:cNvSpPr txBox="1"/>
          <p:nvPr/>
        </p:nvSpPr>
        <p:spPr>
          <a:xfrm>
            <a:off x="5775787" y="6247625"/>
            <a:ext cx="742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NET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CE1CBA-D7F1-4880-8E1A-DFD9068787D0}"/>
              </a:ext>
            </a:extLst>
          </p:cNvPr>
          <p:cNvSpPr txBox="1"/>
          <p:nvPr/>
        </p:nvSpPr>
        <p:spPr>
          <a:xfrm>
            <a:off x="10570942" y="6168984"/>
            <a:ext cx="881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NAIL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2451"/>
            <a:ext cx="11360800" cy="577149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7" y="953940"/>
            <a:ext cx="10325145" cy="5567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781" y="5742778"/>
            <a:ext cx="1234200" cy="7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3431704" y="3140968"/>
            <a:ext cx="6674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4400" dirty="0"/>
              <a:t>Letter N in </a:t>
            </a:r>
            <a:r>
              <a:rPr lang="en-US" sz="4400" dirty="0" err="1"/>
              <a:t>nt</a:t>
            </a:r>
            <a:r>
              <a:rPr lang="en-US" sz="4400" dirty="0"/>
              <a:t>  book 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2033-242D-45D2-BB56-67056352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3" y="116632"/>
            <a:ext cx="11360800" cy="345176"/>
          </a:xfrm>
        </p:spPr>
        <p:txBody>
          <a:bodyPr/>
          <a:lstStyle/>
          <a:p>
            <a:r>
              <a:rPr lang="en-US" dirty="0"/>
              <a:t>N stands for Net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DA5BD2-B91C-447C-BAA3-2F15DF957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55251"/>
              </p:ext>
            </p:extLst>
          </p:nvPr>
        </p:nvGraphicFramePr>
        <p:xfrm>
          <a:off x="2032000" y="719666"/>
          <a:ext cx="9032552" cy="587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138">
                  <a:extLst>
                    <a:ext uri="{9D8B030D-6E8A-4147-A177-3AD203B41FA5}">
                      <a16:colId xmlns:a16="http://schemas.microsoft.com/office/drawing/2014/main" val="1691197723"/>
                    </a:ext>
                  </a:extLst>
                </a:gridCol>
                <a:gridCol w="2258138">
                  <a:extLst>
                    <a:ext uri="{9D8B030D-6E8A-4147-A177-3AD203B41FA5}">
                      <a16:colId xmlns:a16="http://schemas.microsoft.com/office/drawing/2014/main" val="3963875136"/>
                    </a:ext>
                  </a:extLst>
                </a:gridCol>
                <a:gridCol w="2258138">
                  <a:extLst>
                    <a:ext uri="{9D8B030D-6E8A-4147-A177-3AD203B41FA5}">
                      <a16:colId xmlns:a16="http://schemas.microsoft.com/office/drawing/2014/main" val="2624859901"/>
                    </a:ext>
                  </a:extLst>
                </a:gridCol>
                <a:gridCol w="2258138">
                  <a:extLst>
                    <a:ext uri="{9D8B030D-6E8A-4147-A177-3AD203B41FA5}">
                      <a16:colId xmlns:a16="http://schemas.microsoft.com/office/drawing/2014/main" val="171027214"/>
                    </a:ext>
                  </a:extLst>
                </a:gridCol>
              </a:tblGrid>
              <a:tr h="146942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38585"/>
                  </a:ext>
                </a:extLst>
              </a:tr>
              <a:tr h="146942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17089"/>
                  </a:ext>
                </a:extLst>
              </a:tr>
              <a:tr h="146942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618892"/>
                  </a:ext>
                </a:extLst>
              </a:tr>
              <a:tr h="146942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386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E98E856-89E3-4E87-931E-AC3E90DEE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980728"/>
            <a:ext cx="648072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9F1146-1295-4079-943F-21230E250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1916832"/>
            <a:ext cx="4890925" cy="3925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4EA37-4421-459A-9F05-99513275DFAE}"/>
              </a:ext>
            </a:extLst>
          </p:cNvPr>
          <p:cNvSpPr txBox="1"/>
          <p:nvPr/>
        </p:nvSpPr>
        <p:spPr>
          <a:xfrm rot="19438031" flipH="1">
            <a:off x="95043" y="148040"/>
            <a:ext cx="733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09C9C-5896-4E76-A206-EB8FD9233CBB}"/>
              </a:ext>
            </a:extLst>
          </p:cNvPr>
          <p:cNvSpPr txBox="1"/>
          <p:nvPr/>
        </p:nvSpPr>
        <p:spPr>
          <a:xfrm rot="19216051">
            <a:off x="-53320" y="477714"/>
            <a:ext cx="1426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11/11/21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090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4EFE-601C-44F4-A5CA-720608BA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86FCC0-5707-4468-9A1A-B2713C349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553901"/>
              </p:ext>
            </p:extLst>
          </p:nvPr>
        </p:nvGraphicFramePr>
        <p:xfrm>
          <a:off x="2279576" y="908090"/>
          <a:ext cx="8726760" cy="564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690">
                  <a:extLst>
                    <a:ext uri="{9D8B030D-6E8A-4147-A177-3AD203B41FA5}">
                      <a16:colId xmlns:a16="http://schemas.microsoft.com/office/drawing/2014/main" val="3722249937"/>
                    </a:ext>
                  </a:extLst>
                </a:gridCol>
                <a:gridCol w="2181690">
                  <a:extLst>
                    <a:ext uri="{9D8B030D-6E8A-4147-A177-3AD203B41FA5}">
                      <a16:colId xmlns:a16="http://schemas.microsoft.com/office/drawing/2014/main" val="1514035536"/>
                    </a:ext>
                  </a:extLst>
                </a:gridCol>
                <a:gridCol w="2181690">
                  <a:extLst>
                    <a:ext uri="{9D8B030D-6E8A-4147-A177-3AD203B41FA5}">
                      <a16:colId xmlns:a16="http://schemas.microsoft.com/office/drawing/2014/main" val="4080485951"/>
                    </a:ext>
                  </a:extLst>
                </a:gridCol>
                <a:gridCol w="2181690">
                  <a:extLst>
                    <a:ext uri="{9D8B030D-6E8A-4147-A177-3AD203B41FA5}">
                      <a16:colId xmlns:a16="http://schemas.microsoft.com/office/drawing/2014/main" val="2096086253"/>
                    </a:ext>
                  </a:extLst>
                </a:gridCol>
              </a:tblGrid>
              <a:tr h="14406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447471"/>
                  </a:ext>
                </a:extLst>
              </a:tr>
              <a:tr h="140081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469208"/>
                  </a:ext>
                </a:extLst>
              </a:tr>
              <a:tr h="140081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436015"/>
                  </a:ext>
                </a:extLst>
              </a:tr>
              <a:tr h="140081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0192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D7D3ABA-C69D-4E57-8658-B05DD8E1B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1196752"/>
            <a:ext cx="1264196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16BD0-418D-42DA-87AB-A731EA260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10" y="1270041"/>
            <a:ext cx="1264196" cy="79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97C4B-15E2-4BD4-8DE2-206AE87BA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979" y="1196752"/>
            <a:ext cx="1264196" cy="79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0A6790-9E60-43B9-B0F1-8267CBABC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1270041"/>
            <a:ext cx="1264196" cy="792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2272B8-E8FD-4E1B-A184-71C0E04C8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2" y="2474600"/>
            <a:ext cx="1124744" cy="936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B03303-E05F-4997-9297-B45E999A6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705" y="2544972"/>
            <a:ext cx="1124744" cy="936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4DE293-8147-4C3C-8104-9263D596B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810" y="2541455"/>
            <a:ext cx="1124744" cy="936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E5EA10-89B8-43FF-AF35-BE6EC820C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6" y="2584849"/>
            <a:ext cx="1124744" cy="9361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B7EC50-32FE-4233-80D6-44E4D412B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358" y="4044856"/>
            <a:ext cx="1124744" cy="936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2F8581-1B70-4301-BF1E-F56B8818E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070" y="3933057"/>
            <a:ext cx="1124744" cy="9361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C1E16A-A5C5-489C-A358-7398BFBDD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722" y="3838620"/>
            <a:ext cx="1124744" cy="9361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F1F0AD-1CA2-4150-AA52-D3CCC18A2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434" y="4044856"/>
            <a:ext cx="1124744" cy="936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2173A4-AE99-4613-9892-8F503907F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722" y="5372602"/>
            <a:ext cx="1124744" cy="936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A9EFF4-D8A5-406C-A76D-BAD0DA03A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536" y="5298036"/>
            <a:ext cx="1124744" cy="9361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BC0A8D-09BB-43B0-BEEF-355FE0EA0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205" y="5372602"/>
            <a:ext cx="1124744" cy="9361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E47DE3-564F-43F6-B65A-01C4BDA59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6" y="5298036"/>
            <a:ext cx="1124744" cy="9361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756AB6-F8AC-4A9B-86E4-DAEE725C0995}"/>
              </a:ext>
            </a:extLst>
          </p:cNvPr>
          <p:cNvSpPr txBox="1"/>
          <p:nvPr/>
        </p:nvSpPr>
        <p:spPr>
          <a:xfrm rot="19438031" flipH="1">
            <a:off x="95043" y="148040"/>
            <a:ext cx="733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A23A76-D98A-4BE0-B15C-B260855E7B9D}"/>
              </a:ext>
            </a:extLst>
          </p:cNvPr>
          <p:cNvSpPr txBox="1"/>
          <p:nvPr/>
        </p:nvSpPr>
        <p:spPr>
          <a:xfrm rot="19216051">
            <a:off x="-5143" y="501003"/>
            <a:ext cx="1426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11/11/21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350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4171</TotalTime>
  <Words>128</Words>
  <Application>Microsoft Office PowerPoint</Application>
  <PresentationFormat>Widescreen</PresentationFormat>
  <Paragraphs>54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IDENTIFICATION OF LETTER M</vt:lpstr>
      <vt:lpstr>Picture related to letter-M</vt:lpstr>
      <vt:lpstr>PowerPoint Presentation</vt:lpstr>
      <vt:lpstr>Picture  related to letter-N</vt:lpstr>
      <vt:lpstr>PowerPoint Presentation</vt:lpstr>
      <vt:lpstr>N stands for Net</vt:lpstr>
      <vt:lpstr>Trace and write</vt:lpstr>
      <vt:lpstr>Identify and circle letter-N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182</cp:revision>
  <dcterms:created xsi:type="dcterms:W3CDTF">2020-05-19T18:02:17Z</dcterms:created>
  <dcterms:modified xsi:type="dcterms:W3CDTF">2021-11-10T18:19:03Z</dcterms:modified>
</cp:coreProperties>
</file>