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 id="265"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339519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34500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232708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24329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921550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70186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91459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46456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621566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66257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02-12-2022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2651048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47753-C506-4B4F-A470-3882AD075B21}" type="datetimeFigureOut">
              <a:rPr lang="en-IN" smtClean="0"/>
              <a:pPr/>
              <a:t>02-12-2022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208715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youtu.be/HYcP4E4oxX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BLIYsRwKrkE"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xpresselectricalservices.com/los-angeles-gfci-electrical-outlet/" TargetMode="External"/><Relationship Id="rId2" Type="http://schemas.openxmlformats.org/officeDocument/2006/relationships/hyperlink" Target="https://expresselectricalservices.com/los-angeles-home-re-wiring-services/"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hyperlink" Target="https://expresselectricalservices.com/los-angeles-electrical-repai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97680" y="1907177"/>
            <a:ext cx="3866606" cy="505267"/>
          </a:xfrm>
          <a:prstGeom prst="rect">
            <a:avLst/>
          </a:prstGeom>
        </p:spPr>
        <p:txBody>
          <a:bodyPr vert="horz" wrap="square" lIns="0" tIns="12700" rIns="0" bIns="0" rtlCol="0" anchor="ctr">
            <a:spAutoFit/>
          </a:bodyPr>
          <a:lstStyle/>
          <a:p>
            <a:pPr marL="12700">
              <a:lnSpc>
                <a:spcPct val="100000"/>
              </a:lnSpc>
              <a:spcBef>
                <a:spcPts val="100"/>
              </a:spcBef>
            </a:pPr>
            <a:r>
              <a:rPr lang="en-US" sz="3200" b="1" dirty="0" smtClean="0"/>
              <a:t>        ELECTRICITY</a:t>
            </a:r>
            <a:endParaRPr sz="3200" b="1" dirty="0"/>
          </a:p>
        </p:txBody>
      </p:sp>
      <p:sp>
        <p:nvSpPr>
          <p:cNvPr id="3" name="object 3"/>
          <p:cNvSpPr txBox="1"/>
          <p:nvPr/>
        </p:nvSpPr>
        <p:spPr>
          <a:xfrm>
            <a:off x="4075611" y="2817730"/>
            <a:ext cx="4018084" cy="717504"/>
          </a:xfrm>
          <a:prstGeom prst="rect">
            <a:avLst/>
          </a:prstGeom>
        </p:spPr>
        <p:txBody>
          <a:bodyPr vert="horz" wrap="square" lIns="0" tIns="50165" rIns="0" bIns="0" rtlCol="0">
            <a:spAutoFit/>
          </a:bodyPr>
          <a:lstStyle/>
          <a:p>
            <a:pPr marL="517525" marR="508000" indent="-3810" algn="ctr">
              <a:lnSpc>
                <a:spcPts val="2630"/>
              </a:lnSpc>
              <a:spcBef>
                <a:spcPts val="395"/>
              </a:spcBef>
            </a:pPr>
            <a:r>
              <a:rPr sz="2400" spc="-20" dirty="0">
                <a:latin typeface="Calibri"/>
                <a:cs typeface="Calibri"/>
              </a:rPr>
              <a:t>SUBJECT-PHYSICS  </a:t>
            </a:r>
            <a:r>
              <a:rPr sz="2400" spc="-5">
                <a:latin typeface="Calibri"/>
                <a:cs typeface="Calibri"/>
              </a:rPr>
              <a:t>CHAPTER</a:t>
            </a:r>
            <a:r>
              <a:rPr sz="2400" spc="-80">
                <a:latin typeface="Calibri"/>
                <a:cs typeface="Calibri"/>
              </a:rPr>
              <a:t> </a:t>
            </a:r>
            <a:r>
              <a:rPr sz="2400" smtClean="0">
                <a:latin typeface="Calibri"/>
                <a:cs typeface="Calibri"/>
              </a:rPr>
              <a:t>NUMBER-</a:t>
            </a:r>
            <a:r>
              <a:rPr lang="en-US" sz="2400" dirty="0" smtClean="0">
                <a:latin typeface="Calibri"/>
                <a:cs typeface="Calibri"/>
              </a:rPr>
              <a:t>8</a:t>
            </a:r>
            <a:endParaRPr sz="2400" dirty="0">
              <a:latin typeface="Calibri"/>
              <a:cs typeface="Calibri"/>
            </a:endParaRPr>
          </a:p>
        </p:txBody>
      </p:sp>
      <p:sp>
        <p:nvSpPr>
          <p:cNvPr id="4" name="object 4"/>
          <p:cNvSpPr/>
          <p:nvPr/>
        </p:nvSpPr>
        <p:spPr>
          <a:xfrm>
            <a:off x="1" y="5107577"/>
            <a:ext cx="12192000" cy="175042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9814560" y="0"/>
            <a:ext cx="2377440" cy="1306286"/>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 xmlns:p14="http://schemas.microsoft.com/office/powerpoint/2010/main" val="21566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ELECTRICITY: connection from pole to distribution board</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smtClean="0">
                <a:hlinkClick r:id="rId2"/>
              </a:rPr>
              <a:t>https://</a:t>
            </a:r>
            <a:r>
              <a:rPr lang="en-US" dirty="0" smtClean="0">
                <a:hlinkClick r:id="rId2"/>
              </a:rPr>
              <a:t>youtu.be/HYcP4E4oxXI</a:t>
            </a:r>
            <a:r>
              <a:rPr lang="en-US" dirty="0" smtClean="0"/>
              <a:t> </a:t>
            </a:r>
          </a:p>
          <a:p>
            <a:pPr>
              <a:buNone/>
            </a:pPr>
            <a:r>
              <a:rPr lang="en-US" dirty="0" smtClean="0"/>
              <a:t>To connect cable from pole to meter: </a:t>
            </a:r>
          </a:p>
          <a:p>
            <a:pPr marL="514350" indent="-514350">
              <a:buAutoNum type="arabicPeriod"/>
            </a:pPr>
            <a:r>
              <a:rPr lang="en-US" dirty="0" smtClean="0"/>
              <a:t>Fuse of high rating 50A is connected in the live wire in series.</a:t>
            </a:r>
          </a:p>
          <a:p>
            <a:pPr marL="514350" indent="-514350">
              <a:buAutoNum type="arabicPeriod"/>
            </a:pPr>
            <a:r>
              <a:rPr lang="en-US" dirty="0" smtClean="0"/>
              <a:t>The fuse is called company fuse or pole fuse.</a:t>
            </a:r>
          </a:p>
          <a:p>
            <a:pPr marL="514350" indent="-514350">
              <a:buAutoNum type="arabicPeriod"/>
            </a:pPr>
            <a:r>
              <a:rPr lang="en-US" dirty="0" smtClean="0"/>
              <a:t>The cable is connected to electric meter.</a:t>
            </a:r>
          </a:p>
          <a:p>
            <a:pPr marL="514350" indent="-514350">
              <a:buAutoNum type="arabicPeriod"/>
            </a:pPr>
            <a:r>
              <a:rPr lang="en-US" dirty="0" smtClean="0"/>
              <a:t>From electric meter, connections are made to distribution board through a main fuse and a main switch.</a:t>
            </a:r>
            <a:endParaRPr lang="en-US" dirty="0"/>
          </a:p>
        </p:txBody>
      </p:sp>
      <p:sp>
        <p:nvSpPr>
          <p:cNvPr id="5" name="object 3"/>
          <p:cNvSpPr/>
          <p:nvPr/>
        </p:nvSpPr>
        <p:spPr>
          <a:xfrm>
            <a:off x="10358846" y="0"/>
            <a:ext cx="1833154" cy="113646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Commercial unit of electrical energy</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1. BOT: Board Of Trade Unit</a:t>
            </a:r>
          </a:p>
          <a:p>
            <a:r>
              <a:rPr lang="en-US" dirty="0" smtClean="0"/>
              <a:t>2. kWh: </a:t>
            </a:r>
            <a:r>
              <a:rPr lang="en-US" dirty="0" err="1" smtClean="0"/>
              <a:t>kilowatthour</a:t>
            </a:r>
            <a:endParaRPr lang="en-US" dirty="0" smtClean="0"/>
          </a:p>
          <a:p>
            <a:r>
              <a:rPr lang="en-US" dirty="0" smtClean="0"/>
              <a:t>1 </a:t>
            </a:r>
            <a:r>
              <a:rPr lang="en-US" dirty="0" err="1" smtClean="0"/>
              <a:t>kilowatthour</a:t>
            </a:r>
            <a:r>
              <a:rPr lang="en-US" dirty="0" smtClean="0"/>
              <a:t> is defined as the amount of energy consumed when an electrical appliance of </a:t>
            </a:r>
            <a:r>
              <a:rPr lang="en-US" dirty="0" err="1" smtClean="0"/>
              <a:t>powar</a:t>
            </a:r>
            <a:r>
              <a:rPr lang="en-US" dirty="0" smtClean="0"/>
              <a:t> 1 kilowatt is used for 1 hour.</a:t>
            </a:r>
          </a:p>
          <a:p>
            <a:r>
              <a:rPr lang="en-US" dirty="0" smtClean="0"/>
              <a:t>1 kWh = 1kW x 1 h</a:t>
            </a:r>
          </a:p>
          <a:p>
            <a:r>
              <a:rPr lang="en-US" dirty="0" smtClean="0"/>
              <a:t>= 1000 w x 3600 s</a:t>
            </a:r>
          </a:p>
          <a:p>
            <a:r>
              <a:rPr lang="en-US" dirty="0" smtClean="0"/>
              <a:t>= 3600000ws</a:t>
            </a:r>
          </a:p>
          <a:p>
            <a:r>
              <a:rPr lang="en-US" dirty="0" smtClean="0"/>
              <a:t>= 3600000joule </a:t>
            </a:r>
            <a:endParaRPr lang="en-US" dirty="0"/>
          </a:p>
        </p:txBody>
      </p:sp>
      <p:sp>
        <p:nvSpPr>
          <p:cNvPr id="4"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Electric Fuse</a:t>
            </a:r>
            <a:endParaRPr lang="en-US" dirty="0">
              <a:solidFill>
                <a:srgbClr val="FF0000"/>
              </a:solidFill>
            </a:endParaRPr>
          </a:p>
        </p:txBody>
      </p:sp>
      <p:sp>
        <p:nvSpPr>
          <p:cNvPr id="4"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
        <p:nvSpPr>
          <p:cNvPr id="6" name="Rectangle 5"/>
          <p:cNvSpPr/>
          <p:nvPr/>
        </p:nvSpPr>
        <p:spPr>
          <a:xfrm>
            <a:off x="8556171" y="2181497"/>
            <a:ext cx="1071155"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idx="1"/>
          </p:nvPr>
        </p:nvSpPr>
        <p:spPr/>
        <p:txBody>
          <a:bodyPr/>
          <a:lstStyle/>
          <a:p>
            <a:r>
              <a:rPr lang="en-US" dirty="0" smtClean="0">
                <a:hlinkClick r:id="rId3"/>
              </a:rPr>
              <a:t>https://</a:t>
            </a:r>
            <a:r>
              <a:rPr lang="en-US" dirty="0" smtClean="0">
                <a:hlinkClick r:id="rId3"/>
              </a:rPr>
              <a:t>youtu.be/BLIYsRwKrkE</a:t>
            </a:r>
            <a:r>
              <a:rPr lang="en-US" dirty="0" smtClean="0"/>
              <a:t> </a:t>
            </a:r>
          </a:p>
          <a:p>
            <a:r>
              <a:rPr lang="en-US" dirty="0" smtClean="0"/>
              <a:t> Fuse is an electrical safety device that protects the circuit from short-circuiting, the fuse wire is made of tin alloys that have high resistance and low melting points. A switch is used before the equipment in the circuit in a series combination</a:t>
            </a:r>
            <a:r>
              <a:rPr lang="en-US" dirty="0" smtClean="0"/>
              <a: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Fuse</a:t>
            </a:r>
            <a:endParaRPr lang="en-US" dirty="0">
              <a:solidFill>
                <a:srgbClr val="FF0000"/>
              </a:solidFill>
            </a:endParaRPr>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pic>
        <p:nvPicPr>
          <p:cNvPr id="2050" name="Picture 2" descr="C:\Users\MANIDIPA\Downloads\5c3f5fdc-aaaa-4e35-b0d0-5a07b65584312853441750291712272.jpg"/>
          <p:cNvPicPr>
            <a:picLocks noGrp="1" noChangeAspect="1" noChangeArrowheads="1"/>
          </p:cNvPicPr>
          <p:nvPr>
            <p:ph idx="1"/>
          </p:nvPr>
        </p:nvPicPr>
        <p:blipFill>
          <a:blip r:embed="rId3"/>
          <a:srcRect/>
          <a:stretch>
            <a:fillRect/>
          </a:stretch>
        </p:blipFill>
        <p:spPr bwMode="auto">
          <a:xfrm>
            <a:off x="838200" y="2025023"/>
            <a:ext cx="10515600" cy="395254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Faulty/Defective Wiring</a:t>
            </a:r>
            <a:r>
              <a:rPr lang="en-US" dirty="0" smtClean="0"/>
              <a:t> Loose connections, pierced/cracked/pinched insulation, damaged appliances, or wire damage by rodents can lead to power surges, arc faults, electrical shocks, and fires. Any damaged, corroded, or worn electrical wire should be immediately replaced and upgraded.</a:t>
            </a:r>
          </a:p>
          <a:p>
            <a:r>
              <a:rPr lang="en-US" b="1" dirty="0" smtClean="0"/>
              <a:t>Outdated Wiring</a:t>
            </a:r>
            <a:r>
              <a:rPr lang="en-US" dirty="0" smtClean="0"/>
              <a:t> </a:t>
            </a:r>
            <a:r>
              <a:rPr lang="en-US" dirty="0" err="1" smtClean="0"/>
              <a:t>Wiring</a:t>
            </a:r>
            <a:r>
              <a:rPr lang="en-US" dirty="0" smtClean="0"/>
              <a:t> that hasn’t been replaced in over 30 years isn’t only more likely to have poor or degraded insulation, cracking, and heat damage. It is also not designed to current standards. To avoid electrical shocks and fires, have our</a:t>
            </a:r>
            <a:r>
              <a:rPr lang="en-US" dirty="0" smtClean="0">
                <a:hlinkClick r:id="rId2"/>
              </a:rPr>
              <a:t> Los Angeles electrician replace it with new wiring</a:t>
            </a:r>
            <a:r>
              <a:rPr lang="en-US" dirty="0" smtClean="0"/>
              <a:t> that supports the electrical demand of modern devices and appliances.</a:t>
            </a:r>
          </a:p>
          <a:p>
            <a:r>
              <a:rPr lang="en-US" b="1" dirty="0" smtClean="0"/>
              <a:t>Extension Cords</a:t>
            </a:r>
            <a:r>
              <a:rPr lang="en-US" dirty="0" smtClean="0"/>
              <a:t> Plugging too many devices into an extension cord box can cause an overload. You should not rely on one to power appliances. An extension cord may seem convenient, but it is also a trip hazard; a serious accident and/or injury can occur just by falling over one.</a:t>
            </a:r>
          </a:p>
          <a:p>
            <a:r>
              <a:rPr lang="en-US" b="1" dirty="0" smtClean="0"/>
              <a:t>Contact with Water</a:t>
            </a:r>
            <a:r>
              <a:rPr lang="en-US" dirty="0" smtClean="0"/>
              <a:t> </a:t>
            </a:r>
            <a:r>
              <a:rPr lang="en-US" dirty="0" err="1" smtClean="0"/>
              <a:t>Water</a:t>
            </a:r>
            <a:r>
              <a:rPr lang="en-US" dirty="0" smtClean="0"/>
              <a:t> and electricity do not mix. Always install outlets away from water sources, and never use electrical devices near a wet floor or with wet hands (electrocution is a strong possibility). If a socket must be installed near water, make sure it is a </a:t>
            </a:r>
            <a:r>
              <a:rPr lang="en-US" dirty="0" smtClean="0">
                <a:hlinkClick r:id="rId3"/>
              </a:rPr>
              <a:t>GFCI</a:t>
            </a:r>
            <a:r>
              <a:rPr lang="en-US" dirty="0" smtClean="0"/>
              <a:t>. Also, ever pour water on an electrical fire; this is what fire extinguishers are for</a:t>
            </a:r>
            <a:r>
              <a:rPr lang="en-US" dirty="0" smtClean="0"/>
              <a:t>.</a:t>
            </a:r>
            <a:endParaRPr lang="en-US" dirty="0" smtClean="0"/>
          </a:p>
        </p:txBody>
      </p:sp>
      <p:sp>
        <p:nvSpPr>
          <p:cNvPr id="4" name="object 3"/>
          <p:cNvSpPr/>
          <p:nvPr/>
        </p:nvSpPr>
        <p:spPr>
          <a:xfrm>
            <a:off x="10358846" y="0"/>
            <a:ext cx="1833154" cy="1136469"/>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Children</a:t>
            </a:r>
            <a:r>
              <a:rPr lang="en-US" dirty="0" smtClean="0"/>
              <a:t> Youngsters, especially babies and toddlers, have a curiosity that seems to draw them to electrical outlets. One finger or object in an outlet hole can have fatal consequences. Always supervise young children and use specialized covers and other outlet protectors.</a:t>
            </a:r>
          </a:p>
          <a:p>
            <a:r>
              <a:rPr lang="en-US" b="1" dirty="0" smtClean="0"/>
              <a:t>Overheating</a:t>
            </a:r>
            <a:r>
              <a:rPr lang="en-US" dirty="0" smtClean="0"/>
              <a:t> Even newer heavily coated wires are at risk of overheating. To avoid problems, make sure there’s sufficient air and ventilation near wires and equipment, especially televisions and computers. Covered wires and cords can easily overheat if overloaded.</a:t>
            </a:r>
          </a:p>
          <a:p>
            <a:r>
              <a:rPr lang="en-US" b="1" dirty="0" err="1" smtClean="0"/>
              <a:t>Lightbulbs</a:t>
            </a:r>
            <a:r>
              <a:rPr lang="en-US" dirty="0" smtClean="0"/>
              <a:t> They’re all over your house, but can be dangerous if removed before turning off the switch (a shock hazard) and if sitting near flammable plastics, drapes, upholstery, and bedding materials. Make sure all bulbs are the correct wattage and dry your hands before touching a switch or replacing a </a:t>
            </a:r>
            <a:r>
              <a:rPr lang="en-US" dirty="0" err="1" smtClean="0"/>
              <a:t>lightbulb</a:t>
            </a:r>
            <a:r>
              <a:rPr lang="en-US" dirty="0" smtClean="0"/>
              <a:t>.</a:t>
            </a:r>
          </a:p>
          <a:p>
            <a:r>
              <a:rPr lang="en-US" b="1" dirty="0" smtClean="0"/>
              <a:t>Attempting Electrical Repairs Yourself</a:t>
            </a:r>
            <a:r>
              <a:rPr lang="en-US" dirty="0" smtClean="0"/>
              <a:t> Professional electricians are trained, certified, and equipped to safely fix common electrical problems. All home electrical hazards can become deadly if your body comes in contact with high voltages. You also run the risk of shorting out wires and appliances, causing more damage than there was before, and requiring more </a:t>
            </a:r>
            <a:r>
              <a:rPr lang="en-US" dirty="0" smtClean="0">
                <a:hlinkClick r:id="rId2"/>
              </a:rPr>
              <a:t>expensive repairs</a:t>
            </a:r>
            <a:r>
              <a:rPr lang="en-US" dirty="0" smtClean="0"/>
              <a:t>.</a:t>
            </a:r>
            <a:endParaRPr lang="en-US" smtClean="0"/>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67813" y="1833224"/>
            <a:ext cx="8006715" cy="1667510"/>
          </a:xfrm>
          <a:prstGeom prst="rect">
            <a:avLst/>
          </a:prstGeom>
        </p:spPr>
        <p:txBody>
          <a:bodyPr vert="horz" wrap="square" lIns="0" tIns="12700" rIns="0" bIns="0" rtlCol="0" anchor="ctr">
            <a:spAutoFit/>
          </a:bodyPr>
          <a:lstStyle/>
          <a:p>
            <a:pPr marL="180975" algn="ctr">
              <a:lnSpc>
                <a:spcPts val="6465"/>
              </a:lnSpc>
              <a:spcBef>
                <a:spcPts val="100"/>
              </a:spcBef>
            </a:pPr>
            <a:r>
              <a:rPr sz="5400" b="1" spc="-5" dirty="0">
                <a:solidFill>
                  <a:srgbClr val="FF0000"/>
                </a:solidFill>
                <a:latin typeface="Calibri"/>
                <a:cs typeface="Calibri"/>
              </a:rPr>
              <a:t>THANKING</a:t>
            </a:r>
            <a:r>
              <a:rPr sz="5400" b="1" spc="-15" dirty="0">
                <a:solidFill>
                  <a:srgbClr val="FF0000"/>
                </a:solidFill>
                <a:latin typeface="Calibri"/>
                <a:cs typeface="Calibri"/>
              </a:rPr>
              <a:t> </a:t>
            </a:r>
            <a:r>
              <a:rPr sz="5400" b="1" spc="-70" dirty="0">
                <a:solidFill>
                  <a:srgbClr val="FF0000"/>
                </a:solidFill>
                <a:latin typeface="Calibri"/>
                <a:cs typeface="Calibri"/>
              </a:rPr>
              <a:t>YOU</a:t>
            </a:r>
            <a:endParaRPr sz="5400">
              <a:solidFill>
                <a:srgbClr val="FF0000"/>
              </a:solidFill>
              <a:latin typeface="Calibri"/>
              <a:cs typeface="Calibri"/>
            </a:endParaRPr>
          </a:p>
          <a:p>
            <a:pPr algn="ctr">
              <a:lnSpc>
                <a:spcPts val="6465"/>
              </a:lnSpc>
            </a:pPr>
            <a:r>
              <a:rPr sz="5400" b="1" spc="-5" dirty="0">
                <a:solidFill>
                  <a:srgbClr val="FF0000"/>
                </a:solidFill>
                <a:latin typeface="Calibri"/>
                <a:cs typeface="Calibri"/>
              </a:rPr>
              <a:t>ODM </a:t>
            </a:r>
            <a:r>
              <a:rPr sz="5400" b="1" spc="-45" dirty="0">
                <a:solidFill>
                  <a:srgbClr val="FF0000"/>
                </a:solidFill>
                <a:latin typeface="Calibri"/>
                <a:cs typeface="Calibri"/>
              </a:rPr>
              <a:t>EDUCATIONAL</a:t>
            </a:r>
            <a:r>
              <a:rPr sz="5400" b="1" spc="-65" dirty="0">
                <a:solidFill>
                  <a:srgbClr val="FF0000"/>
                </a:solidFill>
                <a:latin typeface="Calibri"/>
                <a:cs typeface="Calibri"/>
              </a:rPr>
              <a:t> </a:t>
            </a:r>
            <a:r>
              <a:rPr sz="5400" b="1" spc="-15" dirty="0">
                <a:solidFill>
                  <a:srgbClr val="FF0000"/>
                </a:solidFill>
                <a:latin typeface="Calibri"/>
                <a:cs typeface="Calibri"/>
              </a:rPr>
              <a:t>GROUP</a:t>
            </a:r>
            <a:endParaRPr sz="5400">
              <a:solidFill>
                <a:srgbClr val="FF0000"/>
              </a:solidFill>
              <a:latin typeface="Calibri"/>
              <a:cs typeface="Calibri"/>
            </a:endParaRPr>
          </a:p>
        </p:txBody>
      </p:sp>
      <p:sp>
        <p:nvSpPr>
          <p:cNvPr id="3"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 xmlns:p14="http://schemas.microsoft.com/office/powerpoint/2010/main" val="1385734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1920</TotalTime>
  <Words>149</Words>
  <Application>Microsoft Office PowerPoint</Application>
  <PresentationFormat>Custom</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ELECTRICITY</vt:lpstr>
      <vt:lpstr>ELECTRICITY: connection from pole to distribution board</vt:lpstr>
      <vt:lpstr>Commercial unit of electrical energy</vt:lpstr>
      <vt:lpstr>Electric Fuse</vt:lpstr>
      <vt:lpstr>Fuse</vt:lpstr>
      <vt:lpstr>Slide 6</vt:lpstr>
      <vt:lpstr>Slide 7</vt:lpstr>
      <vt:lpstr>THANKING YOU ODM EDUCATIONAL GROUP</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GRAVITATION</dc:title>
  <dc:creator>Chinu</dc:creator>
  <cp:lastModifiedBy>MANIDIPA</cp:lastModifiedBy>
  <cp:revision>53</cp:revision>
  <dcterms:created xsi:type="dcterms:W3CDTF">2021-02-19T04:15:00Z</dcterms:created>
  <dcterms:modified xsi:type="dcterms:W3CDTF">2022-12-03T04:47:00Z</dcterms:modified>
</cp:coreProperties>
</file>