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5" r:id="rId2"/>
    <p:sldId id="265" r:id="rId3"/>
    <p:sldId id="266" r:id="rId4"/>
    <p:sldId id="280" r:id="rId5"/>
    <p:sldId id="286" r:id="rId6"/>
    <p:sldId id="281" r:id="rId7"/>
    <p:sldId id="282" r:id="rId8"/>
    <p:sldId id="279" r:id="rId9"/>
    <p:sldId id="275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26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6B718-F31F-4574-9C3E-5990C5644EA3}" type="datetimeFigureOut">
              <a:rPr lang="en-US" smtClean="0"/>
              <a:pPr/>
              <a:t>12/3/2022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75843-CA78-446C-B77D-A588CE48476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6B718-F31F-4574-9C3E-5990C5644EA3}" type="datetimeFigureOut">
              <a:rPr lang="en-US" smtClean="0"/>
              <a:pPr/>
              <a:t>12/3/2022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75843-CA78-446C-B77D-A588CE48476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6B718-F31F-4574-9C3E-5990C5644EA3}" type="datetimeFigureOut">
              <a:rPr lang="en-US" smtClean="0"/>
              <a:pPr/>
              <a:t>12/3/2022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75843-CA78-446C-B77D-A588CE48476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6B718-F31F-4574-9C3E-5990C5644EA3}" type="datetimeFigureOut">
              <a:rPr lang="en-US" smtClean="0"/>
              <a:pPr/>
              <a:t>12/3/2022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75843-CA78-446C-B77D-A588CE48476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6B718-F31F-4574-9C3E-5990C5644EA3}" type="datetimeFigureOut">
              <a:rPr lang="en-US" smtClean="0"/>
              <a:pPr/>
              <a:t>12/3/2022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75843-CA78-446C-B77D-A588CE48476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6B718-F31F-4574-9C3E-5990C5644EA3}" type="datetimeFigureOut">
              <a:rPr lang="en-US" smtClean="0"/>
              <a:pPr/>
              <a:t>12/3/2022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75843-CA78-446C-B77D-A588CE48476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6B718-F31F-4574-9C3E-5990C5644EA3}" type="datetimeFigureOut">
              <a:rPr lang="en-US" smtClean="0"/>
              <a:pPr/>
              <a:t>12/3/2022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75843-CA78-446C-B77D-A588CE48476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6B718-F31F-4574-9C3E-5990C5644EA3}" type="datetimeFigureOut">
              <a:rPr lang="en-US" smtClean="0"/>
              <a:pPr/>
              <a:t>12/3/2022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75843-CA78-446C-B77D-A588CE48476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6B718-F31F-4574-9C3E-5990C5644EA3}" type="datetimeFigureOut">
              <a:rPr lang="en-US" smtClean="0"/>
              <a:pPr/>
              <a:t>12/3/2022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75843-CA78-446C-B77D-A588CE48476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6B718-F31F-4574-9C3E-5990C5644EA3}" type="datetimeFigureOut">
              <a:rPr lang="en-US" smtClean="0"/>
              <a:pPr/>
              <a:t>12/3/2022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75843-CA78-446C-B77D-A588CE48476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6B718-F31F-4574-9C3E-5990C5644EA3}" type="datetimeFigureOut">
              <a:rPr lang="en-US" smtClean="0"/>
              <a:pPr/>
              <a:t>12/3/2022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75843-CA78-446C-B77D-A588CE48476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36B718-F31F-4574-9C3E-5990C5644EA3}" type="datetimeFigureOut">
              <a:rPr lang="en-US" smtClean="0"/>
              <a:pPr/>
              <a:t>12/3/2022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875843-CA78-446C-B77D-A588CE48476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solidFill>
            <a:schemeClr val="bg1"/>
          </a:solidFill>
          <a:ln>
            <a:solidFill>
              <a:schemeClr val="bg1"/>
            </a:solidFill>
          </a:ln>
        </p:spPr>
        <p:txBody>
          <a:bodyPr rtlCol="0">
            <a:normAutofit fontScale="90000"/>
          </a:bodyPr>
          <a:lstStyle/>
          <a:p>
            <a:pPr>
              <a:defRPr/>
            </a:pPr>
            <a:r>
              <a:rPr lang="en-US" sz="3600" b="1" dirty="0" smtClean="0">
                <a:solidFill>
                  <a:srgbClr val="CC3300"/>
                </a:solidFill>
              </a:rPr>
              <a:t>ELECTRICITY AND MAGNETISM</a:t>
            </a:r>
            <a:r>
              <a:rPr lang="en-US" sz="3200" b="1" dirty="0" smtClean="0">
                <a:solidFill>
                  <a:srgbClr val="CC3300"/>
                </a:solidFill>
              </a:rPr>
              <a:t/>
            </a:r>
            <a:br>
              <a:rPr lang="en-US" sz="3200" b="1" dirty="0" smtClean="0">
                <a:solidFill>
                  <a:srgbClr val="CC3300"/>
                </a:solidFill>
              </a:rPr>
            </a:br>
            <a:r>
              <a:rPr lang="en-US" sz="3200" b="1" dirty="0" smtClean="0">
                <a:solidFill>
                  <a:srgbClr val="CC3300"/>
                </a:solidFill>
              </a:rPr>
              <a:t> </a:t>
            </a:r>
            <a:r>
              <a:rPr lang="en-US" sz="2700" b="1" dirty="0" smtClean="0">
                <a:solidFill>
                  <a:srgbClr val="CC3300"/>
                </a:solidFill>
              </a:rPr>
              <a:t>STD-VII</a:t>
            </a:r>
            <a:r>
              <a:rPr lang="en-US" sz="2800" b="1" dirty="0" smtClean="0">
                <a:solidFill>
                  <a:srgbClr val="FF0000"/>
                </a:solidFill>
              </a:rPr>
              <a:t/>
            </a:r>
            <a:br>
              <a:rPr lang="en-US" sz="2800" b="1" dirty="0" smtClean="0">
                <a:solidFill>
                  <a:srgbClr val="FF0000"/>
                </a:solidFill>
              </a:rPr>
            </a:br>
            <a:r>
              <a:rPr lang="en-US" sz="2700" b="1" dirty="0" smtClean="0"/>
              <a:t/>
            </a:r>
            <a:br>
              <a:rPr lang="en-US" sz="2700" b="1" dirty="0" smtClean="0"/>
            </a:br>
            <a:endParaRPr sz="2700" b="1" smtClean="0">
              <a:solidFill>
                <a:srgbClr val="FF0000"/>
              </a:solidFill>
            </a:endParaRPr>
          </a:p>
        </p:txBody>
      </p:sp>
      <p:sp>
        <p:nvSpPr>
          <p:cNvPr id="2051" name="Subtitle 5"/>
          <p:cNvSpPr>
            <a:spLocks noGrp="1"/>
          </p:cNvSpPr>
          <p:nvPr>
            <p:ph type="subTitle" idx="1"/>
          </p:nvPr>
        </p:nvSpPr>
        <p:spPr>
          <a:xfrm>
            <a:off x="1066800" y="3200400"/>
            <a:ext cx="6705600" cy="1600200"/>
          </a:xfrm>
        </p:spPr>
        <p:txBody>
          <a:bodyPr>
            <a:normAutofit/>
          </a:bodyPr>
          <a:lstStyle/>
          <a:p>
            <a:r>
              <a:rPr lang="en-US" sz="2400" dirty="0" smtClean="0">
                <a:solidFill>
                  <a:schemeClr val="tx1"/>
                </a:solidFill>
              </a:rPr>
              <a:t>SUBJECT-PHYSICS</a:t>
            </a:r>
          </a:p>
          <a:p>
            <a:r>
              <a:rPr lang="en-US" sz="2400" dirty="0" smtClean="0">
                <a:solidFill>
                  <a:schemeClr val="tx1"/>
                </a:solidFill>
              </a:rPr>
              <a:t>CHAPTER NO- </a:t>
            </a:r>
            <a:r>
              <a:rPr lang="en-US" sz="2400" dirty="0" smtClean="0">
                <a:solidFill>
                  <a:schemeClr val="tx1"/>
                </a:solidFill>
              </a:rPr>
              <a:t>07</a:t>
            </a:r>
            <a:endParaRPr lang="en-US" sz="2400" dirty="0" smtClean="0">
              <a:solidFill>
                <a:schemeClr val="tx1"/>
              </a:solidFill>
            </a:endParaRPr>
          </a:p>
        </p:txBody>
      </p:sp>
      <p:pic>
        <p:nvPicPr>
          <p:cNvPr id="2052" name="Picture 4" descr="https://lh5.googleusercontent.com/B2T2ql4TLjSp4ggLqeDbw6DFpympyfswUtrz-ep90zjZpSCeRdrh5O-r-ciOZWWNnQpfTh0JhbmBes_QYjfZ0oNf0orHv3YbFGbQVGiE5wE10TvecMrl56liQVRS4919T7CdvvPq7JNX0fFITw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5191125"/>
            <a:ext cx="8991600" cy="166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3" name="Picture 6" descr="https://lh6.googleusercontent.com/4sdW2sq7oAFLtRv-fygcfRsKi54VwU7fOTW7tCnOkUaYOYiBTv72q8jFPRgq4C9qXtwFyQFdvpl-87pSUvtiU7PFd-9jAQ8j5WZXHvDWdN7y78oRBYVFWsaTxfo3FqgcU4bP7FZGf_3IbIWK0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086600" y="304800"/>
            <a:ext cx="1752600" cy="1281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990600"/>
            <a:ext cx="8458200" cy="51355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400" b="1" dirty="0" smtClean="0"/>
              <a:t>                                      </a:t>
            </a:r>
            <a:r>
              <a:rPr lang="en-US" sz="2400" b="1" dirty="0" smtClean="0">
                <a:solidFill>
                  <a:srgbClr val="FF0000"/>
                </a:solidFill>
              </a:rPr>
              <a:t>LEARNING  OBJECTIVE</a:t>
            </a:r>
          </a:p>
          <a:p>
            <a:pPr>
              <a:buNone/>
            </a:pPr>
            <a:endParaRPr lang="en-IN" sz="2400" dirty="0" smtClean="0"/>
          </a:p>
          <a:p>
            <a:pPr>
              <a:buNone/>
            </a:pPr>
            <a:r>
              <a:rPr lang="en-IN" sz="2400" dirty="0" smtClean="0"/>
              <a:t>Students will be able to</a:t>
            </a:r>
          </a:p>
          <a:p>
            <a:r>
              <a:rPr lang="en-IN" sz="2400" dirty="0" smtClean="0"/>
              <a:t>Define</a:t>
            </a:r>
            <a:r>
              <a:rPr lang="en-IN" sz="2400" b="1" dirty="0" smtClean="0"/>
              <a:t> </a:t>
            </a:r>
            <a:r>
              <a:rPr lang="en-US" sz="2400" b="1" dirty="0" smtClean="0"/>
              <a:t> </a:t>
            </a:r>
            <a:r>
              <a:rPr lang="en-US" sz="2400" b="1" dirty="0" smtClean="0"/>
              <a:t>sources of electricity</a:t>
            </a:r>
            <a:endParaRPr lang="en-US" sz="2400" b="1" dirty="0" smtClean="0"/>
          </a:p>
          <a:p>
            <a:r>
              <a:rPr lang="en-US" sz="2400" dirty="0" smtClean="0"/>
              <a:t>State advantages of </a:t>
            </a:r>
            <a:r>
              <a:rPr lang="en-US" sz="2400" b="1" dirty="0" smtClean="0"/>
              <a:t>dry cell </a:t>
            </a:r>
            <a:endParaRPr lang="en-US" sz="2400" b="1" dirty="0" smtClean="0"/>
          </a:p>
        </p:txBody>
      </p:sp>
      <p:pic>
        <p:nvPicPr>
          <p:cNvPr id="4" name="Google Shape;63;p14"/>
          <p:cNvPicPr preferRelativeResize="0"/>
          <p:nvPr/>
        </p:nvPicPr>
        <p:blipFill rotWithShape="1">
          <a:blip r:embed="rId2" cstate="print">
            <a:alphaModFix/>
          </a:blip>
          <a:srcRect/>
          <a:stretch/>
        </p:blipFill>
        <p:spPr>
          <a:xfrm>
            <a:off x="6858000" y="304800"/>
            <a:ext cx="1994526" cy="916675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Picture 5" descr="source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914400" y="4495800"/>
            <a:ext cx="2286000" cy="23622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6248400" cy="32766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400" b="1" dirty="0" smtClean="0">
                <a:solidFill>
                  <a:srgbClr val="FF0000"/>
                </a:solidFill>
              </a:rPr>
              <a:t>   SOURCES </a:t>
            </a:r>
            <a:r>
              <a:rPr lang="en-US" sz="2400" b="1" dirty="0" smtClean="0">
                <a:solidFill>
                  <a:srgbClr val="FF0000"/>
                </a:solidFill>
              </a:rPr>
              <a:t>OF </a:t>
            </a:r>
            <a:r>
              <a:rPr lang="en-US" sz="2400" b="1" dirty="0" smtClean="0">
                <a:solidFill>
                  <a:srgbClr val="FF0000"/>
                </a:solidFill>
              </a:rPr>
              <a:t>ELECTRICITY</a:t>
            </a:r>
          </a:p>
          <a:p>
            <a:pPr>
              <a:buNone/>
            </a:pPr>
            <a:r>
              <a:rPr lang="en-US" sz="2400" b="1" dirty="0" smtClean="0"/>
              <a:t> </a:t>
            </a:r>
            <a:r>
              <a:rPr lang="en-US" sz="2400" b="1" dirty="0" smtClean="0"/>
              <a:t>  </a:t>
            </a:r>
            <a:r>
              <a:rPr lang="en-US" sz="2400" dirty="0" smtClean="0"/>
              <a:t>The </a:t>
            </a:r>
            <a:r>
              <a:rPr lang="en-US" sz="2400" dirty="0" smtClean="0"/>
              <a:t>main sources from where we </a:t>
            </a:r>
            <a:r>
              <a:rPr lang="en-US" sz="2400" dirty="0" smtClean="0"/>
              <a:t>obtain electricity </a:t>
            </a:r>
            <a:r>
              <a:rPr lang="en-US" sz="2400" dirty="0" smtClean="0"/>
              <a:t>for our use are</a:t>
            </a:r>
            <a:r>
              <a:rPr lang="en-US" sz="2400" dirty="0" smtClean="0"/>
              <a:t>:</a:t>
            </a:r>
          </a:p>
          <a:p>
            <a:pPr marL="514350" indent="-514350">
              <a:buAutoNum type="romanLcParenBoth"/>
            </a:pPr>
            <a:r>
              <a:rPr lang="en-US" sz="2400" dirty="0" smtClean="0"/>
              <a:t>The </a:t>
            </a:r>
            <a:r>
              <a:rPr lang="en-US" sz="2400" dirty="0" smtClean="0"/>
              <a:t>electric cell and battery</a:t>
            </a:r>
            <a:r>
              <a:rPr lang="en-US" sz="2400" dirty="0" smtClean="0"/>
              <a:t>,</a:t>
            </a:r>
          </a:p>
          <a:p>
            <a:pPr marL="514350" indent="-514350">
              <a:buAutoNum type="romanLcParenBoth"/>
            </a:pPr>
            <a:r>
              <a:rPr lang="en-US" sz="2400" dirty="0" smtClean="0"/>
              <a:t>The </a:t>
            </a:r>
            <a:r>
              <a:rPr lang="en-US" sz="2400" dirty="0" smtClean="0"/>
              <a:t>mains</a:t>
            </a:r>
            <a:r>
              <a:rPr lang="en-US" sz="2400" dirty="0" smtClean="0"/>
              <a:t>,</a:t>
            </a:r>
          </a:p>
          <a:p>
            <a:pPr marL="514350" indent="-514350">
              <a:buAutoNum type="romanLcParenBoth"/>
            </a:pPr>
            <a:r>
              <a:rPr lang="en-US" sz="2400" dirty="0" smtClean="0"/>
              <a:t>The </a:t>
            </a:r>
            <a:r>
              <a:rPr lang="en-US" sz="2400" dirty="0" smtClean="0"/>
              <a:t>generator, </a:t>
            </a:r>
            <a:r>
              <a:rPr lang="en-US" sz="2400" dirty="0" smtClean="0"/>
              <a:t>and</a:t>
            </a:r>
          </a:p>
          <a:p>
            <a:pPr marL="514350" indent="-514350">
              <a:buAutoNum type="romanLcParenBoth"/>
            </a:pPr>
            <a:r>
              <a:rPr lang="en-US" sz="2400" dirty="0" smtClean="0"/>
              <a:t>The </a:t>
            </a:r>
            <a:r>
              <a:rPr lang="en-US" sz="2400" dirty="0" smtClean="0"/>
              <a:t>solar cells.</a:t>
            </a:r>
            <a:endParaRPr lang="en-IN" sz="2400" dirty="0" smtClean="0"/>
          </a:p>
        </p:txBody>
      </p:sp>
      <p:pic>
        <p:nvPicPr>
          <p:cNvPr id="4" name="Google Shape;63;p14"/>
          <p:cNvPicPr preferRelativeResize="0"/>
          <p:nvPr/>
        </p:nvPicPr>
        <p:blipFill rotWithShape="1">
          <a:blip r:embed="rId2" cstate="print">
            <a:alphaModFix/>
          </a:blip>
          <a:srcRect/>
          <a:stretch/>
        </p:blipFill>
        <p:spPr>
          <a:xfrm>
            <a:off x="6629400" y="228600"/>
            <a:ext cx="1994526" cy="916675"/>
          </a:xfrm>
          <a:prstGeom prst="rect">
            <a:avLst/>
          </a:prstGeom>
          <a:noFill/>
          <a:ln>
            <a:noFill/>
          </a:ln>
        </p:spPr>
      </p:pic>
      <p:sp>
        <p:nvSpPr>
          <p:cNvPr id="9218" name="AutoShape 2" descr="Solar cell - Wikipedia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6" name="Picture 5" descr="download.jfi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15000" y="5257800"/>
            <a:ext cx="2202180" cy="1478280"/>
          </a:xfrm>
          <a:prstGeom prst="rect">
            <a:avLst/>
          </a:prstGeom>
        </p:spPr>
      </p:pic>
      <p:pic>
        <p:nvPicPr>
          <p:cNvPr id="7" name="Picture 6" descr="download (1).jfif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447800" y="5257800"/>
            <a:ext cx="2294395" cy="1424940"/>
          </a:xfrm>
          <a:prstGeom prst="rect">
            <a:avLst/>
          </a:prstGeom>
        </p:spPr>
      </p:pic>
      <p:pic>
        <p:nvPicPr>
          <p:cNvPr id="9220" name="Picture 4" descr="20KW Cummins Silent Diesel Generator, 220/380V at Rs 180000/unit in  Ghaziabad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638800" y="1676400"/>
            <a:ext cx="3276600" cy="32766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Google Shape;63;p14"/>
          <p:cNvPicPr preferRelativeResize="0"/>
          <p:nvPr/>
        </p:nvPicPr>
        <p:blipFill rotWithShape="1">
          <a:blip r:embed="rId2" cstate="print">
            <a:alphaModFix/>
          </a:blip>
          <a:srcRect/>
          <a:stretch/>
        </p:blipFill>
        <p:spPr>
          <a:xfrm>
            <a:off x="6781800" y="0"/>
            <a:ext cx="1994526" cy="916675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0" y="1295400"/>
            <a:ext cx="8458200" cy="39163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400" b="1" dirty="0" smtClean="0"/>
              <a:t>DRY CELL</a:t>
            </a:r>
          </a:p>
          <a:p>
            <a:pPr>
              <a:buFont typeface="Wingdings" pitchFamily="2" charset="2"/>
              <a:buChar char="Ø"/>
            </a:pPr>
            <a:r>
              <a:rPr lang="en-US" sz="2400" dirty="0" smtClean="0"/>
              <a:t>A </a:t>
            </a:r>
            <a:r>
              <a:rPr lang="en-US" sz="2400" dirty="0" smtClean="0"/>
              <a:t>dry cell is one type of electric battery, which is generally used for the home and portable electronic devices. </a:t>
            </a:r>
            <a:endParaRPr lang="en-US" sz="2400" dirty="0" smtClean="0"/>
          </a:p>
          <a:p>
            <a:pPr>
              <a:buFont typeface="Wingdings" pitchFamily="2" charset="2"/>
              <a:buChar char="Ø"/>
            </a:pPr>
            <a:r>
              <a:rPr lang="en-US" sz="2400" dirty="0" smtClean="0"/>
              <a:t>A </a:t>
            </a:r>
            <a:r>
              <a:rPr lang="en-US" sz="2400" dirty="0" smtClean="0"/>
              <a:t>battery is a device that consists of one or more electrochemical cells, which converts chemical energy into electrical energy. </a:t>
            </a:r>
            <a:endParaRPr lang="en-US" sz="2400" dirty="0"/>
          </a:p>
        </p:txBody>
      </p:sp>
      <p:pic>
        <p:nvPicPr>
          <p:cNvPr id="4" name="Picture 3" descr="dry cell 2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84298" y="3441700"/>
            <a:ext cx="4459702" cy="34163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Google Shape;63;p14"/>
          <p:cNvPicPr preferRelativeResize="0"/>
          <p:nvPr/>
        </p:nvPicPr>
        <p:blipFill rotWithShape="1">
          <a:blip r:embed="rId2" cstate="print">
            <a:alphaModFix/>
          </a:blip>
          <a:srcRect/>
          <a:stretch/>
        </p:blipFill>
        <p:spPr>
          <a:xfrm>
            <a:off x="6934200" y="152400"/>
            <a:ext cx="1994526" cy="916675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0" y="1066800"/>
            <a:ext cx="8839200" cy="4724400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en-US" sz="3400" b="1" dirty="0" smtClean="0"/>
              <a:t>      Advantages </a:t>
            </a:r>
            <a:r>
              <a:rPr lang="en-US" sz="3400" b="1" dirty="0" smtClean="0"/>
              <a:t>of a dry cell are:</a:t>
            </a:r>
            <a:r>
              <a:rPr lang="en-US" sz="3400" dirty="0" smtClean="0"/>
              <a:t/>
            </a:r>
            <a:br>
              <a:rPr lang="en-US" sz="3400" dirty="0" smtClean="0"/>
            </a:br>
            <a:r>
              <a:rPr lang="en-US" sz="3400" dirty="0" smtClean="0"/>
              <a:t/>
            </a:r>
            <a:br>
              <a:rPr lang="en-US" sz="3400" dirty="0" smtClean="0"/>
            </a:br>
            <a:r>
              <a:rPr lang="en-US" sz="3400" dirty="0" smtClean="0"/>
              <a:t>1. The compact size of a dry cell makes it suitable for powering small electronic devices. (toys, flashlights, portable radios, cameras, hearing aids)</a:t>
            </a:r>
            <a:br>
              <a:rPr lang="en-US" sz="3400" dirty="0" smtClean="0"/>
            </a:br>
            <a:r>
              <a:rPr lang="en-US" sz="3400" dirty="0" smtClean="0"/>
              <a:t/>
            </a:r>
            <a:br>
              <a:rPr lang="en-US" sz="3400" dirty="0" smtClean="0"/>
            </a:br>
            <a:r>
              <a:rPr lang="en-US" sz="3400" dirty="0" smtClean="0"/>
              <a:t>2. The electrolyte used in dry cells is relatively not so harmful to the environment.</a:t>
            </a:r>
            <a:br>
              <a:rPr lang="en-US" sz="3400" dirty="0" smtClean="0"/>
            </a:br>
            <a:r>
              <a:rPr lang="en-US" sz="3400" dirty="0" smtClean="0"/>
              <a:t/>
            </a:r>
            <a:br>
              <a:rPr lang="en-US" sz="3400" dirty="0" smtClean="0"/>
            </a:br>
            <a:r>
              <a:rPr lang="en-US" sz="3400" dirty="0" smtClean="0"/>
              <a:t>3. Dry cells are inexpensive.</a:t>
            </a:r>
            <a:br>
              <a:rPr lang="en-US" sz="3400" dirty="0" smtClean="0"/>
            </a:br>
            <a:r>
              <a:rPr lang="en-US" sz="3400" dirty="0" smtClean="0"/>
              <a:t/>
            </a:r>
            <a:br>
              <a:rPr lang="en-US" sz="3400" dirty="0" smtClean="0"/>
            </a:br>
            <a:r>
              <a:rPr lang="en-US" sz="3400" b="1" dirty="0" smtClean="0"/>
              <a:t>Disadvantages of a dry cell are:</a:t>
            </a:r>
            <a:r>
              <a:rPr lang="en-US" sz="3400" dirty="0" smtClean="0"/>
              <a:t/>
            </a:r>
            <a:br>
              <a:rPr lang="en-US" sz="3400" dirty="0" smtClean="0"/>
            </a:br>
            <a:r>
              <a:rPr lang="en-US" sz="3400" dirty="0" smtClean="0"/>
              <a:t/>
            </a:r>
            <a:br>
              <a:rPr lang="en-US" sz="3400" dirty="0" smtClean="0"/>
            </a:br>
            <a:r>
              <a:rPr lang="en-US" sz="3400" dirty="0" smtClean="0"/>
              <a:t>1. The main disadvantage of a dry cell is that it cannot be recharged once it loses its electrical power.</a:t>
            </a:r>
          </a:p>
          <a:p>
            <a:pPr>
              <a:buNone/>
            </a:pPr>
            <a:endParaRPr lang="en-US" dirty="0" smtClean="0">
              <a:solidFill>
                <a:srgbClr val="FF0000"/>
              </a:solidFill>
            </a:endParaRPr>
          </a:p>
        </p:txBody>
      </p:sp>
      <p:pic>
        <p:nvPicPr>
          <p:cNvPr id="4" name="Picture 3" descr="download (1).jfi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81800" y="5509260"/>
            <a:ext cx="2171700" cy="134874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Google Shape;63;p14"/>
          <p:cNvPicPr preferRelativeResize="0"/>
          <p:nvPr/>
        </p:nvPicPr>
        <p:blipFill rotWithShape="1">
          <a:blip r:embed="rId2" cstate="print">
            <a:alphaModFix/>
          </a:blip>
          <a:srcRect/>
          <a:stretch/>
        </p:blipFill>
        <p:spPr>
          <a:xfrm>
            <a:off x="6934200" y="152400"/>
            <a:ext cx="1994526" cy="916675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76200" y="990599"/>
            <a:ext cx="8382000" cy="4267201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n-US" sz="2800" b="1" dirty="0" smtClean="0"/>
              <a:t>What are Conductors?</a:t>
            </a:r>
          </a:p>
          <a:p>
            <a:pPr>
              <a:buFont typeface="Wingdings" pitchFamily="2" charset="2"/>
              <a:buChar char="Ø"/>
            </a:pPr>
            <a:r>
              <a:rPr lang="en-US" sz="2800" dirty="0" smtClean="0"/>
              <a:t>An </a:t>
            </a:r>
            <a:r>
              <a:rPr lang="en-US" sz="2800" dirty="0" smtClean="0"/>
              <a:t>electrical conductor is defined as materials that allow electricity to flow through them easily. </a:t>
            </a:r>
            <a:endParaRPr lang="en-US" sz="2800" dirty="0" smtClean="0"/>
          </a:p>
          <a:p>
            <a:pPr>
              <a:buFont typeface="Wingdings" pitchFamily="2" charset="2"/>
              <a:buChar char="Ø"/>
            </a:pPr>
            <a:r>
              <a:rPr lang="en-US" sz="2800" dirty="0" smtClean="0"/>
              <a:t>This </a:t>
            </a:r>
            <a:r>
              <a:rPr lang="en-US" sz="2800" dirty="0" smtClean="0"/>
              <a:t>property of conductors that allow them to conduct electricity is known as </a:t>
            </a:r>
            <a:r>
              <a:rPr lang="en-US" sz="2800" i="1" dirty="0" smtClean="0"/>
              <a:t>conductivity</a:t>
            </a:r>
            <a:r>
              <a:rPr lang="en-US" sz="2800" dirty="0" smtClean="0"/>
              <a:t>.</a:t>
            </a:r>
          </a:p>
          <a:p>
            <a:pPr>
              <a:buNone/>
            </a:pPr>
            <a:endParaRPr lang="en-US" sz="2800" dirty="0" smtClean="0"/>
          </a:p>
          <a:p>
            <a:pPr>
              <a:buNone/>
            </a:pPr>
            <a:r>
              <a:rPr lang="en-US" sz="2800" b="1" dirty="0" smtClean="0"/>
              <a:t>What </a:t>
            </a:r>
            <a:r>
              <a:rPr lang="en-US" sz="2800" b="1" dirty="0" smtClean="0"/>
              <a:t>are Insulators?</a:t>
            </a:r>
          </a:p>
          <a:p>
            <a:pPr>
              <a:buFont typeface="Wingdings" pitchFamily="2" charset="2"/>
              <a:buChar char="Ø"/>
            </a:pPr>
            <a:r>
              <a:rPr lang="en-US" sz="2800" dirty="0" smtClean="0"/>
              <a:t>Insulators are materials that hinder the free flow of electrons from one particle of the element to another. </a:t>
            </a:r>
            <a:endParaRPr lang="en-US" sz="2800" dirty="0" smtClean="0"/>
          </a:p>
          <a:p>
            <a:pPr>
              <a:buFont typeface="Wingdings" pitchFamily="2" charset="2"/>
              <a:buChar char="Ø"/>
            </a:pPr>
            <a:r>
              <a:rPr lang="en-US" sz="2800" dirty="0" smtClean="0"/>
              <a:t>If </a:t>
            </a:r>
            <a:r>
              <a:rPr lang="en-US" sz="2800" dirty="0" smtClean="0"/>
              <a:t>we transfer some amount of charge to such an element at any point, the charge remains at the initial location and does not get distributed across the surface.</a:t>
            </a:r>
          </a:p>
          <a:p>
            <a:pPr>
              <a:buNone/>
            </a:pPr>
            <a:endParaRPr lang="en-US" dirty="0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oogle Shape;63;p14"/>
          <p:cNvPicPr preferRelativeResize="0"/>
          <p:nvPr/>
        </p:nvPicPr>
        <p:blipFill rotWithShape="1">
          <a:blip r:embed="rId2" cstate="print">
            <a:alphaModFix/>
          </a:blip>
          <a:srcRect/>
          <a:stretch/>
        </p:blipFill>
        <p:spPr>
          <a:xfrm>
            <a:off x="7149474" y="0"/>
            <a:ext cx="1994526" cy="916675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0" y="2133600"/>
            <a:ext cx="8686800" cy="3992563"/>
          </a:xfrm>
        </p:spPr>
        <p:txBody>
          <a:bodyPr/>
          <a:lstStyle/>
          <a:p>
            <a:pPr lvl="0"/>
            <a:endParaRPr lang="en-US" dirty="0" smtClean="0"/>
          </a:p>
          <a:p>
            <a:pPr>
              <a:buNone/>
            </a:pPr>
            <a:endParaRPr lang="en-US" dirty="0"/>
          </a:p>
        </p:txBody>
      </p:sp>
      <p:sp>
        <p:nvSpPr>
          <p:cNvPr id="5121" name="Rectangle 1"/>
          <p:cNvSpPr>
            <a:spLocks noChangeArrowheads="1"/>
          </p:cNvSpPr>
          <p:nvPr/>
        </p:nvSpPr>
        <p:spPr bwMode="auto">
          <a:xfrm>
            <a:off x="152400" y="1371600"/>
            <a:ext cx="7391400" cy="2308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Calibri" pitchFamily="34" charset="0"/>
              </a:rPr>
              <a:t>CURRENT ELECTRICITY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  <a:tabLst>
                <a:tab pos="457200" algn="l"/>
              </a:tabLst>
            </a:pPr>
            <a:r>
              <a:rPr lang="en-US" sz="2400" dirty="0" smtClean="0">
                <a:solidFill>
                  <a:srgbClr val="000000"/>
                </a:solidFill>
                <a:latin typeface="Calibri" pitchFamily="34" charset="0"/>
                <a:ea typeface="Times New Roman" pitchFamily="18" charset="0"/>
                <a:cs typeface="Calibri" pitchFamily="34" charset="0"/>
              </a:rPr>
              <a:t>Current is defined as the rate of flow of charge i.e., the amount of charge flowing in one second. </a:t>
            </a:r>
            <a:endParaRPr lang="en-US" sz="2400" dirty="0" smtClean="0">
              <a:solidFill>
                <a:srgbClr val="000000"/>
              </a:solidFill>
              <a:latin typeface="Calibri" pitchFamily="34" charset="0"/>
              <a:ea typeface="Times New Roman" pitchFamily="18" charset="0"/>
              <a:cs typeface="Calibri" pitchFamily="34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  <a:tabLst>
                <a:tab pos="457200" algn="l"/>
              </a:tabLst>
            </a:pPr>
            <a:r>
              <a:rPr lang="en-US" sz="2400" dirty="0" smtClean="0">
                <a:solidFill>
                  <a:srgbClr val="000000"/>
                </a:solidFill>
                <a:latin typeface="Calibri" pitchFamily="34" charset="0"/>
                <a:ea typeface="Times New Roman" pitchFamily="18" charset="0"/>
                <a:cs typeface="Calibri" pitchFamily="34" charset="0"/>
              </a:rPr>
              <a:t>It </a:t>
            </a:r>
            <a:r>
              <a:rPr lang="en-US" sz="2400" dirty="0" smtClean="0">
                <a:solidFill>
                  <a:srgbClr val="000000"/>
                </a:solidFill>
                <a:latin typeface="Calibri" pitchFamily="34" charset="0"/>
                <a:ea typeface="Times New Roman" pitchFamily="18" charset="0"/>
                <a:cs typeface="Calibri" pitchFamily="34" charset="0"/>
              </a:rPr>
              <a:t>is measured in the unit ampere (symbol A) named after the name of the scientist Ampere.</a:t>
            </a:r>
            <a:endParaRPr kumimoji="0" lang="en-US" sz="240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Calibri" pitchFamily="34" charset="0"/>
              <a:ea typeface="Times New Roman" pitchFamily="18" charset="0"/>
              <a:cs typeface="Calibri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Picture 4" descr="239-2399525_current-electricity-electric-current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43400" y="3657600"/>
            <a:ext cx="4350294" cy="299038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371600"/>
            <a:ext cx="8458200" cy="715962"/>
          </a:xfrm>
        </p:spPr>
        <p:txBody>
          <a:bodyPr>
            <a:norm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</a:rPr>
              <a:t>HOME ASSIGNMENT</a:t>
            </a:r>
            <a:endParaRPr lang="en-US" sz="2800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2133600"/>
            <a:ext cx="7772400" cy="49831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400" dirty="0" smtClean="0"/>
              <a:t>1. Define dry cell</a:t>
            </a:r>
            <a:endParaRPr lang="en-US" sz="2400" dirty="0" smtClean="0"/>
          </a:p>
          <a:p>
            <a:pPr>
              <a:buNone/>
            </a:pPr>
            <a:r>
              <a:rPr lang="en-US" sz="2400" dirty="0" smtClean="0"/>
              <a:t>2. </a:t>
            </a:r>
            <a:r>
              <a:rPr lang="en-US" sz="2400" dirty="0" smtClean="0"/>
              <a:t>What are the advantages of dry cell?</a:t>
            </a:r>
          </a:p>
          <a:p>
            <a:pPr>
              <a:buNone/>
            </a:pPr>
            <a:r>
              <a:rPr lang="en-US" sz="2400" dirty="0" smtClean="0"/>
              <a:t>3. What are the uses of dry cell</a:t>
            </a:r>
            <a:endParaRPr lang="en-US" sz="2400" dirty="0"/>
          </a:p>
        </p:txBody>
      </p:sp>
      <p:pic>
        <p:nvPicPr>
          <p:cNvPr id="4" name="Google Shape;63;p14"/>
          <p:cNvPicPr preferRelativeResize="0"/>
          <p:nvPr/>
        </p:nvPicPr>
        <p:blipFill rotWithShape="1">
          <a:blip r:embed="rId2" cstate="print">
            <a:alphaModFix/>
          </a:blip>
          <a:srcRect/>
          <a:stretch/>
        </p:blipFill>
        <p:spPr>
          <a:xfrm>
            <a:off x="6934200" y="228600"/>
            <a:ext cx="1994526" cy="916675"/>
          </a:xfrm>
          <a:prstGeom prst="rect">
            <a:avLst/>
          </a:prstGeom>
          <a:noFill/>
          <a:ln>
            <a:noFill/>
          </a:ln>
        </p:spPr>
      </p:pic>
      <p:pic>
        <p:nvPicPr>
          <p:cNvPr id="2050" name="Picture 2" descr="Jennifer Rooke: Home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715000" y="4114800"/>
            <a:ext cx="3048000" cy="21431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dirty="0" smtClean="0"/>
          </a:p>
        </p:txBody>
      </p:sp>
      <p:sp>
        <p:nvSpPr>
          <p:cNvPr id="28675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 typeface="Arial" charset="0"/>
              <a:buNone/>
            </a:pPr>
            <a:r>
              <a:rPr lang="en-US" b="1" dirty="0" smtClean="0"/>
              <a:t>                          </a:t>
            </a:r>
          </a:p>
          <a:p>
            <a:pPr>
              <a:buFont typeface="Arial" charset="0"/>
              <a:buNone/>
            </a:pPr>
            <a:endParaRPr lang="en-US" b="1" dirty="0" smtClean="0"/>
          </a:p>
          <a:p>
            <a:pPr>
              <a:buFont typeface="Arial" charset="0"/>
              <a:buNone/>
            </a:pPr>
            <a:r>
              <a:rPr lang="en-US" sz="4800" b="1" dirty="0" smtClean="0"/>
              <a:t>                 </a:t>
            </a:r>
            <a:r>
              <a:rPr lang="en-US" sz="4000" b="1" dirty="0" smtClean="0"/>
              <a:t>THANKING YOU</a:t>
            </a:r>
            <a:endParaRPr lang="en-US" sz="4000" dirty="0" smtClean="0"/>
          </a:p>
          <a:p>
            <a:pPr>
              <a:buFont typeface="Arial" charset="0"/>
              <a:buNone/>
            </a:pPr>
            <a:r>
              <a:rPr lang="en-US" sz="4000" b="1" smtClean="0">
                <a:solidFill>
                  <a:srgbClr val="FF0000"/>
                </a:solidFill>
              </a:rPr>
              <a:t>            </a:t>
            </a:r>
            <a:r>
              <a:rPr lang="en-US" sz="4000" b="1" dirty="0" smtClean="0">
                <a:solidFill>
                  <a:srgbClr val="FF0000"/>
                </a:solidFill>
              </a:rPr>
              <a:t>ODM EDUCATIONAL GROUP</a:t>
            </a:r>
            <a:endParaRPr lang="en-US" sz="4000" dirty="0" smtClean="0">
              <a:solidFill>
                <a:srgbClr val="FF0000"/>
              </a:solidFill>
            </a:endParaRPr>
          </a:p>
          <a:p>
            <a:pPr>
              <a:buFont typeface="Arial" charset="0"/>
              <a:buNone/>
            </a:pP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  <a:p>
            <a:pPr>
              <a:buFont typeface="Arial" charset="0"/>
              <a:buNone/>
            </a:pP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</p:txBody>
      </p:sp>
      <p:pic>
        <p:nvPicPr>
          <p:cNvPr id="4" name="Google Shape;63;p14"/>
          <p:cNvPicPr preferRelativeResize="0"/>
          <p:nvPr/>
        </p:nvPicPr>
        <p:blipFill rotWithShape="1">
          <a:blip r:embed="rId2" cstate="print">
            <a:alphaModFix/>
          </a:blip>
          <a:srcRect/>
          <a:stretch/>
        </p:blipFill>
        <p:spPr>
          <a:xfrm>
            <a:off x="7315200" y="0"/>
            <a:ext cx="1524000" cy="6858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405</TotalTime>
  <Words>223</Words>
  <Application>Microsoft Office PowerPoint</Application>
  <PresentationFormat>On-screen Show (4:3)</PresentationFormat>
  <Paragraphs>38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ELECTRICITY AND MAGNETISM  STD-VII  </vt:lpstr>
      <vt:lpstr>Slide 2</vt:lpstr>
      <vt:lpstr>Slide 3</vt:lpstr>
      <vt:lpstr>Slide 4</vt:lpstr>
      <vt:lpstr>Slide 5</vt:lpstr>
      <vt:lpstr>Slide 6</vt:lpstr>
      <vt:lpstr>Slide 7</vt:lpstr>
      <vt:lpstr>HOME ASSIGNMENT</vt:lpstr>
      <vt:lpstr>Slide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THE FUNDAMENTAL UNIT OF LIFE </dc:title>
  <dc:creator>FNSCB</dc:creator>
  <cp:lastModifiedBy>SUDHIR</cp:lastModifiedBy>
  <cp:revision>41</cp:revision>
  <dcterms:created xsi:type="dcterms:W3CDTF">2020-09-28T07:13:23Z</dcterms:created>
  <dcterms:modified xsi:type="dcterms:W3CDTF">2022-12-03T06:26:26Z</dcterms:modified>
</cp:coreProperties>
</file>