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65" r:id="rId3"/>
    <p:sldId id="260" r:id="rId4"/>
    <p:sldId id="267" r:id="rId5"/>
    <p:sldId id="268" r:id="rId6"/>
    <p:sldId id="266"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76" autoAdjust="0"/>
    <p:restoredTop sz="94660"/>
  </p:normalViewPr>
  <p:slideViewPr>
    <p:cSldViewPr snapToGrid="0">
      <p:cViewPr varScale="1">
        <p:scale>
          <a:sx n="107" d="100"/>
          <a:sy n="107" d="100"/>
        </p:scale>
        <p:origin x="960"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2" Type="http://schemas.openxmlformats.org/officeDocument/2006/relationships/slide" Target="slides/slide1.xml" /><Relationship Id="rId20" Type="http://schemas.openxmlformats.org/officeDocument/2006/relationships/commentAuthors" Target="commentAuthors.xml" /><Relationship Id="rId1" Type="http://schemas.openxmlformats.org/officeDocument/2006/relationships/slideMaster" Target="slideMasters/slideMaster1.xml" /><Relationship Id="rId6" Type="http://schemas.openxmlformats.org/officeDocument/2006/relationships/slide" Target="slides/slide5.xml" /><Relationship Id="rId24" Type="http://schemas.openxmlformats.org/officeDocument/2006/relationships/tableStyles" Target="tableStyles.xml" /><Relationship Id="rId5" Type="http://schemas.openxmlformats.org/officeDocument/2006/relationships/slide" Target="slides/slide4.xml" /><Relationship Id="rId23" Type="http://schemas.openxmlformats.org/officeDocument/2006/relationships/theme" Target="theme/theme1.xml" /><Relationship Id="rId19" Type="http://customschemas.google.com/relationships/presentationmetadata" Target="metadata" /><Relationship Id="rId4" Type="http://schemas.openxmlformats.org/officeDocument/2006/relationships/slide" Target="slides/slide3.xml" /><Relationship Id="rId9" Type="http://schemas.openxmlformats.org/officeDocument/2006/relationships/notesMaster" Target="notesMasters/notesMaster1.xml" /><Relationship Id="rId22" Type="http://schemas.openxmlformats.org/officeDocument/2006/relationships/viewProps" Target="viewProps.xml" /></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image" Target="../media/image2.png" /></Relationships>
</file>

<file path=ppt/slides/_rels/slide2.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2.xml" /><Relationship Id="rId1" Type="http://schemas.openxmlformats.org/officeDocument/2006/relationships/slideLayout" Target="../slideLayouts/slideLayout2.xml" /><Relationship Id="rId5" Type="http://schemas.openxmlformats.org/officeDocument/2006/relationships/comments" Target="../comments/comment1.xml" /><Relationship Id="rId4" Type="http://schemas.openxmlformats.org/officeDocument/2006/relationships/image" Target="../media/image3.jpeg" /></Relationships>
</file>

<file path=ppt/slides/_rels/slide3.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2.png" /><Relationship Id="rId1" Type="http://schemas.openxmlformats.org/officeDocument/2006/relationships/slideLayout" Target="../slideLayouts/slideLayout2.xml" /><Relationship Id="rId4" Type="http://schemas.openxmlformats.org/officeDocument/2006/relationships/image" Target="../media/image5.jpeg" /></Relationships>
</file>

<file path=ppt/slides/_rels/slide4.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dirty="0">
                <a:solidFill>
                  <a:srgbClr val="FF0000"/>
                </a:solidFill>
                <a:latin typeface="Calibri"/>
                <a:ea typeface="Calibri"/>
                <a:cs typeface="Calibri"/>
                <a:sym typeface="Calibri"/>
              </a:rPr>
              <a:t>GRAMMAR</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a:t>
            </a:r>
            <a:r>
              <a:rPr lang="en-US" b="1" dirty="0"/>
              <a:t>8</a:t>
            </a:r>
            <a:endParaRPr lang="en"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b="1" dirty="0"/>
              <a:t>PERIOD NUMBER : </a:t>
            </a:r>
            <a:r>
              <a:rPr lang="en-US" b="1" dirty="0"/>
              <a:t>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 </a:t>
            </a:r>
            <a:r>
              <a:rPr lang="en-US" sz="1400" b="1" i="0" u="none" strike="noStrike" cap="none" dirty="0">
                <a:solidFill>
                  <a:srgbClr val="000000"/>
                </a:solidFill>
                <a:latin typeface="Arial"/>
                <a:ea typeface="Arial"/>
                <a:cs typeface="Arial"/>
                <a:sym typeface="Arial"/>
              </a:rPr>
              <a:t>DIRECT AND INDIRECT OBJECT</a:t>
            </a:r>
            <a:endParaRPr lang="en"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lang="en-IN" b="1" dirty="0"/>
          </a:p>
        </p:txBody>
      </p:sp>
      <p:pic>
        <p:nvPicPr>
          <p:cNvPr id="7" name="Google Shape;63;p2">
            <a:extLst>
              <a:ext uri="{FF2B5EF4-FFF2-40B4-BE49-F238E27FC236}">
                <a16:creationId xmlns:a16="http://schemas.microsoft.com/office/drawing/2014/main" id="{D3AB8020-EDAB-4656-A1E8-46BDC3B0B033}"/>
              </a:ext>
            </a:extLst>
          </p:cNvPr>
          <p:cNvPicPr preferRelativeResize="0"/>
          <p:nvPr/>
        </p:nvPicPr>
        <p:blipFill rotWithShape="1">
          <a:blip r:embed="rId4">
            <a:alphaModFix/>
          </a:blip>
          <a:srcRect/>
          <a:stretch/>
        </p:blipFill>
        <p:spPr>
          <a:xfrm>
            <a:off x="7365244" y="242150"/>
            <a:ext cx="1232526" cy="611875"/>
          </a:xfrm>
          <a:prstGeom prst="rect">
            <a:avLst/>
          </a:prstGeom>
          <a:noFill/>
          <a:ln>
            <a:noFill/>
          </a:ln>
        </p:spPr>
      </p:pic>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4" name="Google Shape;64;p2"/>
          <p:cNvSpPr txBox="1"/>
          <p:nvPr/>
        </p:nvSpPr>
        <p:spPr>
          <a:xfrm>
            <a:off x="272675" y="266515"/>
            <a:ext cx="8688300" cy="611875"/>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itchFamily="34" charset="0"/>
                <a:cs typeface="Calibri" pitchFamily="34" charset="0"/>
              </a:rPr>
              <a:t>EXPECTED LEARNING OUTCOMES</a:t>
            </a:r>
            <a:endParaRPr sz="3200" b="1" i="0" u="none" strike="noStrike" cap="none" dirty="0">
              <a:solidFill>
                <a:srgbClr val="FF0000"/>
              </a:solidFill>
              <a:latin typeface="Calibri" pitchFamily="34" charset="0"/>
              <a:cs typeface="Calibri" pitchFamily="34" charset="0"/>
              <a:sym typeface="Arial"/>
            </a:endParaRPr>
          </a:p>
        </p:txBody>
      </p:sp>
      <p:sp>
        <p:nvSpPr>
          <p:cNvPr id="65" name="Google Shape;65;p2"/>
          <p:cNvSpPr txBox="1"/>
          <p:nvPr/>
        </p:nvSpPr>
        <p:spPr>
          <a:xfrm>
            <a:off x="-152073" y="851215"/>
            <a:ext cx="8512479" cy="3890905"/>
          </a:xfrm>
          <a:prstGeom prst="rect">
            <a:avLst/>
          </a:prstGeom>
          <a:noFill/>
          <a:ln>
            <a:noFill/>
          </a:ln>
        </p:spPr>
        <p:txBody>
          <a:bodyPr spcFirstLastPara="1" wrap="square" lIns="91425" tIns="91425" rIns="91425" bIns="91425" anchor="t" anchorCtr="0">
            <a:noAutofit/>
          </a:bodyPr>
          <a:lstStyle/>
          <a:p>
            <a:pPr>
              <a:lnSpc>
                <a:spcPct val="115000"/>
              </a:lnSpc>
            </a:pPr>
            <a:endParaRPr lang="en-US" dirty="0">
              <a:latin typeface="Calibri" pitchFamily="34" charset="0"/>
              <a:ea typeface="Arial" panose="020B0604020202020204" pitchFamily="34" charset="0"/>
              <a:cs typeface="Calibri" pitchFamily="34" charset="0"/>
            </a:endParaRPr>
          </a:p>
        </p:txBody>
      </p:sp>
      <p:graphicFrame>
        <p:nvGraphicFramePr>
          <p:cNvPr id="4" name="Table 3">
            <a:extLst>
              <a:ext uri="{FF2B5EF4-FFF2-40B4-BE49-F238E27FC236}">
                <a16:creationId xmlns:a16="http://schemas.microsoft.com/office/drawing/2014/main" id="{E48558B4-B305-42E7-A117-BFC0E40659B1}"/>
              </a:ext>
            </a:extLst>
          </p:cNvPr>
          <p:cNvGraphicFramePr>
            <a:graphicFrameLocks noGrp="1"/>
          </p:cNvGraphicFramePr>
          <p:nvPr>
            <p:extLst>
              <p:ext uri="{D42A27DB-BD31-4B8C-83A1-F6EECF244321}">
                <p14:modId xmlns:p14="http://schemas.microsoft.com/office/powerpoint/2010/main" val="65180833"/>
              </p:ext>
            </p:extLst>
          </p:nvPr>
        </p:nvGraphicFramePr>
        <p:xfrm>
          <a:off x="385762" y="881281"/>
          <a:ext cx="4654071" cy="3871472"/>
        </p:xfrm>
        <a:graphic>
          <a:graphicData uri="http://schemas.openxmlformats.org/drawingml/2006/table">
            <a:tbl>
              <a:tblPr/>
              <a:tblGrid>
                <a:gridCol w="4654071">
                  <a:extLst>
                    <a:ext uri="{9D8B030D-6E8A-4147-A177-3AD203B41FA5}">
                      <a16:colId xmlns:a16="http://schemas.microsoft.com/office/drawing/2014/main" val="2662281261"/>
                    </a:ext>
                  </a:extLst>
                </a:gridCol>
              </a:tblGrid>
              <a:tr h="1935736">
                <a:tc>
                  <a:txBody>
                    <a:bodyPr/>
                    <a:lstStyle/>
                    <a:p>
                      <a:pPr>
                        <a:lnSpc>
                          <a:spcPct val="115000"/>
                        </a:lnSpc>
                      </a:pPr>
                      <a:r>
                        <a:rPr lang="en-GB" sz="1100" dirty="0">
                          <a:effectLst/>
                          <a:latin typeface="Roboto"/>
                          <a:ea typeface="Roboto"/>
                          <a:cs typeface="Roboto"/>
                        </a:rPr>
                        <a:t>GENERAL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tenets of grammar</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usage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p>
                      <a:pPr marL="685800">
                        <a:lnSpc>
                          <a:spcPct val="115000"/>
                        </a:lnSpc>
                      </a:pPr>
                      <a:r>
                        <a:rPr lang="en-GB" sz="1100" dirty="0">
                          <a:effectLst/>
                          <a:latin typeface="Roboto"/>
                          <a:ea typeface="Roboto"/>
                          <a:cs typeface="Roboto"/>
                        </a:rPr>
                        <a:t> </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69403768"/>
                  </a:ext>
                </a:extLst>
              </a:tr>
              <a:tr h="1935736">
                <a:tc>
                  <a:txBody>
                    <a:bodyPr/>
                    <a:lstStyle/>
                    <a:p>
                      <a:pPr>
                        <a:lnSpc>
                          <a:spcPct val="115000"/>
                        </a:lnSpc>
                      </a:pPr>
                      <a:r>
                        <a:rPr lang="en-GB" sz="1100" dirty="0">
                          <a:effectLst/>
                          <a:latin typeface="Roboto"/>
                          <a:ea typeface="Roboto"/>
                          <a:cs typeface="Roboto"/>
                        </a:rPr>
                        <a:t>SPECIFIC OBJECTIVES/ EXTENDED OBJECTIVES</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Arial" panose="020B0604020202020204" pitchFamily="34" charset="0"/>
                        </a:rPr>
                        <a:t>Understanding the concept</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Being acquainted with tenets of grammar</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Understanding the idea</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Appreciate the usage</a:t>
                      </a:r>
                      <a:endParaRPr lang="en-IN" sz="1100" dirty="0">
                        <a:effectLst/>
                        <a:latin typeface="Arial" panose="020B0604020202020204" pitchFamily="34" charset="0"/>
                        <a:ea typeface="Arial" panose="020B0604020202020204" pitchFamily="34" charset="0"/>
                      </a:endParaRPr>
                    </a:p>
                    <a:p>
                      <a:pPr marL="342900" lvl="0" indent="-342900">
                        <a:lnSpc>
                          <a:spcPct val="115000"/>
                        </a:lnSpc>
                        <a:buFont typeface="Symbol" panose="05050102010706020507" pitchFamily="18" charset="2"/>
                        <a:buChar char=""/>
                      </a:pPr>
                      <a:r>
                        <a:rPr lang="en-GB" sz="1100" dirty="0">
                          <a:effectLst/>
                          <a:latin typeface="Roboto"/>
                          <a:ea typeface="Roboto"/>
                          <a:cs typeface="Roboto"/>
                        </a:rPr>
                        <a:t>Developing LSRW Skills</a:t>
                      </a:r>
                      <a:endParaRPr lang="en-IN" sz="1100" dirty="0">
                        <a:effectLst/>
                        <a:latin typeface="Arial" panose="020B0604020202020204" pitchFamily="34" charset="0"/>
                        <a:ea typeface="Arial" panose="020B0604020202020204" pitchFamily="34" charset="0"/>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4272305"/>
                  </a:ext>
                </a:extLst>
              </a:tr>
            </a:tbl>
          </a:graphicData>
        </a:graphic>
      </p:graphicFrame>
      <p:pic>
        <p:nvPicPr>
          <p:cNvPr id="7" name="Google Shape;63;p2">
            <a:extLst>
              <a:ext uri="{FF2B5EF4-FFF2-40B4-BE49-F238E27FC236}">
                <a16:creationId xmlns:a16="http://schemas.microsoft.com/office/drawing/2014/main" id="{DD39F3A7-84E8-4B4B-83F6-707D2A0FC122}"/>
              </a:ext>
            </a:extLst>
          </p:cNvPr>
          <p:cNvPicPr preferRelativeResize="0"/>
          <p:nvPr/>
        </p:nvPicPr>
        <p:blipFill rotWithShape="1">
          <a:blip r:embed="rId3">
            <a:alphaModFix/>
          </a:blip>
          <a:srcRect/>
          <a:stretch/>
        </p:blipFill>
        <p:spPr>
          <a:xfrm>
            <a:off x="7728449" y="167655"/>
            <a:ext cx="1232526" cy="611875"/>
          </a:xfrm>
          <a:prstGeom prst="rect">
            <a:avLst/>
          </a:prstGeom>
          <a:noFill/>
          <a:ln>
            <a:noFill/>
          </a:ln>
        </p:spPr>
      </p:pic>
      <p:pic>
        <p:nvPicPr>
          <p:cNvPr id="5" name="Picture 5">
            <a:extLst>
              <a:ext uri="{FF2B5EF4-FFF2-40B4-BE49-F238E27FC236}">
                <a16:creationId xmlns:a16="http://schemas.microsoft.com/office/drawing/2014/main" id="{89A7389F-7832-7D4D-9688-62B0A7F6DE8A}"/>
              </a:ext>
            </a:extLst>
          </p:cNvPr>
          <p:cNvPicPr>
            <a:picLocks noChangeAspect="1"/>
          </p:cNvPicPr>
          <p:nvPr/>
        </p:nvPicPr>
        <p:blipFill>
          <a:blip r:embed="rId4"/>
          <a:stretch>
            <a:fillRect/>
          </a:stretch>
        </p:blipFill>
        <p:spPr>
          <a:xfrm>
            <a:off x="5152920" y="1195027"/>
            <a:ext cx="3821099" cy="3203280"/>
          </a:xfrm>
          <a:prstGeom prst="rect">
            <a:avLst/>
          </a:prstGeom>
        </p:spPr>
      </p:pic>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2">
            <a:extLst>
              <a:ext uri="{FF2B5EF4-FFF2-40B4-BE49-F238E27FC236}">
                <a16:creationId xmlns:a16="http://schemas.microsoft.com/office/drawing/2014/main" id="{22625040-4FA0-42BA-9B95-A1B7A0EF139D}"/>
              </a:ext>
            </a:extLst>
          </p:cNvPr>
          <p:cNvPicPr preferRelativeResize="0"/>
          <p:nvPr/>
        </p:nvPicPr>
        <p:blipFill rotWithShape="1">
          <a:blip r:embed="rId2">
            <a:alphaModFix/>
          </a:blip>
          <a:srcRect/>
          <a:stretch/>
        </p:blipFill>
        <p:spPr>
          <a:xfrm>
            <a:off x="7305566" y="47345"/>
            <a:ext cx="1232526" cy="611875"/>
          </a:xfrm>
          <a:prstGeom prst="rect">
            <a:avLst/>
          </a:prstGeom>
          <a:noFill/>
          <a:ln>
            <a:noFill/>
          </a:ln>
        </p:spPr>
      </p:pic>
      <p:sp>
        <p:nvSpPr>
          <p:cNvPr id="2" name="Title 1">
            <a:extLst>
              <a:ext uri="{FF2B5EF4-FFF2-40B4-BE49-F238E27FC236}">
                <a16:creationId xmlns:a16="http://schemas.microsoft.com/office/drawing/2014/main" id="{1FDFB9EF-3F7E-7741-92AB-3810E84AF239}"/>
              </a:ext>
            </a:extLst>
          </p:cNvPr>
          <p:cNvSpPr>
            <a:spLocks noGrp="1"/>
          </p:cNvSpPr>
          <p:nvPr>
            <p:ph type="title"/>
          </p:nvPr>
        </p:nvSpPr>
        <p:spPr/>
        <p:txBody>
          <a:bodyPr/>
          <a:lstStyle/>
          <a:p>
            <a:r>
              <a:rPr lang="en-US" b="1">
                <a:solidFill>
                  <a:srgbClr val="FF0000"/>
                </a:solidFill>
              </a:rPr>
              <a:t>DEFINITION OF THE CONCEPT</a:t>
            </a:r>
          </a:p>
        </p:txBody>
      </p:sp>
      <p:sp>
        <p:nvSpPr>
          <p:cNvPr id="5" name="Text Placeholder 4">
            <a:extLst>
              <a:ext uri="{FF2B5EF4-FFF2-40B4-BE49-F238E27FC236}">
                <a16:creationId xmlns:a16="http://schemas.microsoft.com/office/drawing/2014/main" id="{3653F51C-2F48-2047-88B5-4A6E62B1CD0C}"/>
              </a:ext>
            </a:extLst>
          </p:cNvPr>
          <p:cNvSpPr>
            <a:spLocks noGrp="1"/>
          </p:cNvSpPr>
          <p:nvPr>
            <p:ph type="body" idx="1"/>
          </p:nvPr>
        </p:nvSpPr>
        <p:spPr>
          <a:xfrm>
            <a:off x="135004" y="978749"/>
            <a:ext cx="5987501" cy="4413438"/>
          </a:xfrm>
        </p:spPr>
        <p:txBody>
          <a:bodyPr/>
          <a:lstStyle/>
          <a:p>
            <a:r>
              <a:rPr lang="en-US" b="0" i="0">
                <a:solidFill>
                  <a:srgbClr val="000000"/>
                </a:solidFill>
                <a:effectLst/>
                <a:latin typeface="Open Sans" panose="02000000000000000000" pitchFamily="2" charset="0"/>
              </a:rPr>
              <a:t>A </a:t>
            </a:r>
            <a:r>
              <a:rPr lang="en-US" b="1" i="0">
                <a:solidFill>
                  <a:srgbClr val="000000"/>
                </a:solidFill>
                <a:effectLst/>
                <a:latin typeface="Open Sans" panose="02000000000000000000" pitchFamily="2" charset="0"/>
              </a:rPr>
              <a:t>verb</a:t>
            </a:r>
            <a:r>
              <a:rPr lang="en-US" b="0" i="0">
                <a:solidFill>
                  <a:srgbClr val="000000"/>
                </a:solidFill>
                <a:effectLst/>
                <a:latin typeface="Open Sans" panose="02000000000000000000" pitchFamily="2" charset="0"/>
              </a:rPr>
              <a:t> is an action word such as throw, give, read, explain etc. </a:t>
            </a:r>
          </a:p>
          <a:p>
            <a:r>
              <a:rPr lang="en-US">
                <a:solidFill>
                  <a:srgbClr val="000000"/>
                </a:solidFill>
                <a:latin typeface="Open Sans" panose="02000000000000000000" pitchFamily="2" charset="0"/>
              </a:rPr>
              <a:t>An object is the part of a sentence that gives meaning to the subject’s action of the verb. </a:t>
            </a:r>
          </a:p>
          <a:p>
            <a:pPr marL="114300" indent="0">
              <a:buNone/>
            </a:pPr>
            <a:r>
              <a:rPr lang="en-US">
                <a:solidFill>
                  <a:srgbClr val="000000"/>
                </a:solidFill>
                <a:latin typeface="Open Sans" panose="02000000000000000000" pitchFamily="2" charset="0"/>
              </a:rPr>
              <a:t>For example: </a:t>
            </a:r>
            <a:r>
              <a:rPr lang="en-US" i="1">
                <a:solidFill>
                  <a:srgbClr val="000000"/>
                </a:solidFill>
                <a:latin typeface="Open Sans" panose="02000000000000000000" pitchFamily="2" charset="0"/>
              </a:rPr>
              <a:t>John marked the homework.</a:t>
            </a:r>
            <a:r>
              <a:rPr lang="en-US">
                <a:solidFill>
                  <a:srgbClr val="000000"/>
                </a:solidFill>
                <a:latin typeface="Open Sans" panose="02000000000000000000" pitchFamily="2" charset="0"/>
              </a:rPr>
              <a:t> </a:t>
            </a:r>
          </a:p>
          <a:p>
            <a:pPr marL="114300" indent="0">
              <a:buNone/>
            </a:pPr>
            <a:r>
              <a:rPr lang="en-US">
                <a:solidFill>
                  <a:srgbClr val="000000"/>
                </a:solidFill>
                <a:latin typeface="Open Sans" panose="02000000000000000000" pitchFamily="2" charset="0"/>
              </a:rPr>
              <a:t>Subject= John  Verb= Marked  Object= thehomework</a:t>
            </a:r>
          </a:p>
          <a:p>
            <a:endParaRPr lang="en-US" b="0" i="0">
              <a:solidFill>
                <a:srgbClr val="000000"/>
              </a:solidFill>
              <a:effectLst/>
              <a:latin typeface="Open Sans" panose="02000000000000000000" pitchFamily="2" charset="0"/>
            </a:endParaRPr>
          </a:p>
          <a:p>
            <a:r>
              <a:rPr lang="en-US" b="0" i="0">
                <a:solidFill>
                  <a:srgbClr val="000000"/>
                </a:solidFill>
                <a:effectLst/>
                <a:latin typeface="Open Sans" panose="02000000000000000000" pitchFamily="2" charset="0"/>
              </a:rPr>
              <a:t>An action verb can have direct and indirect objects. </a:t>
            </a:r>
          </a:p>
          <a:p>
            <a:r>
              <a:rPr lang="en-US" b="0" i="0">
                <a:solidFill>
                  <a:srgbClr val="000000"/>
                </a:solidFill>
                <a:effectLst/>
                <a:latin typeface="Open Sans" panose="02000000000000000000" pitchFamily="2" charset="0"/>
              </a:rPr>
              <a:t>Direct and indirect objects play an important role in many sentences by expanding the meaning of the verb.</a:t>
            </a:r>
          </a:p>
          <a:p>
            <a:pPr marL="114300" indent="0">
              <a:buNone/>
            </a:pPr>
            <a:endParaRPr lang="en-US" b="0" i="0">
              <a:solidFill>
                <a:srgbClr val="000000"/>
              </a:solidFill>
              <a:effectLst/>
              <a:latin typeface="Open Sans" panose="02000000000000000000" pitchFamily="2" charset="0"/>
            </a:endParaRPr>
          </a:p>
        </p:txBody>
      </p:sp>
      <p:pic>
        <p:nvPicPr>
          <p:cNvPr id="3" name="Picture 5">
            <a:extLst>
              <a:ext uri="{FF2B5EF4-FFF2-40B4-BE49-F238E27FC236}">
                <a16:creationId xmlns:a16="http://schemas.microsoft.com/office/drawing/2014/main" id="{8A068F30-580E-2643-B8D9-6BAAA66C8CA9}"/>
              </a:ext>
            </a:extLst>
          </p:cNvPr>
          <p:cNvPicPr>
            <a:picLocks noChangeAspect="1"/>
          </p:cNvPicPr>
          <p:nvPr/>
        </p:nvPicPr>
        <p:blipFill>
          <a:blip r:embed="rId3"/>
          <a:stretch>
            <a:fillRect/>
          </a:stretch>
        </p:blipFill>
        <p:spPr>
          <a:xfrm>
            <a:off x="6202534" y="2654252"/>
            <a:ext cx="2941466" cy="2368048"/>
          </a:xfrm>
          <a:prstGeom prst="rect">
            <a:avLst/>
          </a:prstGeom>
        </p:spPr>
      </p:pic>
      <p:pic>
        <p:nvPicPr>
          <p:cNvPr id="6" name="Picture 6">
            <a:extLst>
              <a:ext uri="{FF2B5EF4-FFF2-40B4-BE49-F238E27FC236}">
                <a16:creationId xmlns:a16="http://schemas.microsoft.com/office/drawing/2014/main" id="{517B52F6-BB51-AA4E-9FFB-8350331C21E6}"/>
              </a:ext>
            </a:extLst>
          </p:cNvPr>
          <p:cNvPicPr>
            <a:picLocks noChangeAspect="1"/>
          </p:cNvPicPr>
          <p:nvPr/>
        </p:nvPicPr>
        <p:blipFill>
          <a:blip r:embed="rId4"/>
          <a:stretch>
            <a:fillRect/>
          </a:stretch>
        </p:blipFill>
        <p:spPr>
          <a:xfrm>
            <a:off x="6416059" y="858699"/>
            <a:ext cx="2592936" cy="1795553"/>
          </a:xfrm>
          <a:prstGeom prst="rect">
            <a:avLst/>
          </a:prstGeom>
        </p:spPr>
      </p:pic>
    </p:spTree>
    <p:extLst>
      <p:ext uri="{BB962C8B-B14F-4D97-AF65-F5344CB8AC3E}">
        <p14:creationId xmlns:p14="http://schemas.microsoft.com/office/powerpoint/2010/main" val="695690165"/>
      </p:ext>
    </p:extLst>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3;p2">
            <a:extLst>
              <a:ext uri="{FF2B5EF4-FFF2-40B4-BE49-F238E27FC236}">
                <a16:creationId xmlns:a16="http://schemas.microsoft.com/office/drawing/2014/main" id="{A826C682-85CC-441F-B11D-0FD7A4589DE1}"/>
              </a:ext>
            </a:extLst>
          </p:cNvPr>
          <p:cNvPicPr preferRelativeResize="0"/>
          <p:nvPr/>
        </p:nvPicPr>
        <p:blipFill rotWithShape="1">
          <a:blip r:embed="rId2">
            <a:alphaModFix/>
          </a:blip>
          <a:srcRect/>
          <a:stretch/>
        </p:blipFill>
        <p:spPr>
          <a:xfrm>
            <a:off x="7478658" y="119500"/>
            <a:ext cx="1232526" cy="611875"/>
          </a:xfrm>
          <a:prstGeom prst="rect">
            <a:avLst/>
          </a:prstGeom>
          <a:noFill/>
          <a:ln>
            <a:noFill/>
          </a:ln>
        </p:spPr>
      </p:pic>
      <p:sp>
        <p:nvSpPr>
          <p:cNvPr id="6" name="Title 5">
            <a:extLst>
              <a:ext uri="{FF2B5EF4-FFF2-40B4-BE49-F238E27FC236}">
                <a16:creationId xmlns:a16="http://schemas.microsoft.com/office/drawing/2014/main" id="{1509425A-1BE5-1648-8DBF-C736F3AC7E95}"/>
              </a:ext>
            </a:extLst>
          </p:cNvPr>
          <p:cNvSpPr>
            <a:spLocks noGrp="1"/>
          </p:cNvSpPr>
          <p:nvPr>
            <p:ph type="title"/>
          </p:nvPr>
        </p:nvSpPr>
        <p:spPr/>
        <p:txBody>
          <a:bodyPr/>
          <a:lstStyle/>
          <a:p>
            <a:r>
              <a:rPr lang="en-US" b="1">
                <a:solidFill>
                  <a:srgbClr val="FF0000"/>
                </a:solidFill>
              </a:rPr>
              <a:t>DIRECT OBJECT</a:t>
            </a:r>
          </a:p>
        </p:txBody>
      </p:sp>
      <p:sp>
        <p:nvSpPr>
          <p:cNvPr id="8" name="Text Placeholder 7">
            <a:extLst>
              <a:ext uri="{FF2B5EF4-FFF2-40B4-BE49-F238E27FC236}">
                <a16:creationId xmlns:a16="http://schemas.microsoft.com/office/drawing/2014/main" id="{B8F50508-AA8B-3D42-9039-5ED6BA97B79B}"/>
              </a:ext>
            </a:extLst>
          </p:cNvPr>
          <p:cNvSpPr>
            <a:spLocks noGrp="1"/>
          </p:cNvSpPr>
          <p:nvPr>
            <p:ph type="body" idx="1"/>
          </p:nvPr>
        </p:nvSpPr>
        <p:spPr>
          <a:xfrm>
            <a:off x="311700" y="1152475"/>
            <a:ext cx="5669448" cy="3416400"/>
          </a:xfrm>
        </p:spPr>
        <p:txBody>
          <a:bodyPr/>
          <a:lstStyle/>
          <a:p>
            <a:r>
              <a:rPr lang="en-US" b="0" i="0">
                <a:solidFill>
                  <a:srgbClr val="000000"/>
                </a:solidFill>
                <a:effectLst/>
                <a:latin typeface="Open Sans" panose="020B0606030504020204" pitchFamily="34" charset="0"/>
              </a:rPr>
              <a:t>A </a:t>
            </a:r>
            <a:r>
              <a:rPr lang="en-US" b="1" i="0">
                <a:solidFill>
                  <a:srgbClr val="000000"/>
                </a:solidFill>
                <a:effectLst/>
                <a:latin typeface="Open Sans" panose="020B0606030504020204" pitchFamily="34" charset="0"/>
              </a:rPr>
              <a:t>direct object</a:t>
            </a:r>
            <a:r>
              <a:rPr lang="en-US" b="0" i="0">
                <a:solidFill>
                  <a:srgbClr val="000000"/>
                </a:solidFill>
                <a:effectLst/>
                <a:latin typeface="Open Sans" panose="020B0606030504020204" pitchFamily="34" charset="0"/>
              </a:rPr>
              <a:t> receives the action of a verb. </a:t>
            </a:r>
          </a:p>
          <a:p>
            <a:r>
              <a:rPr lang="en-US" b="0" i="0">
                <a:solidFill>
                  <a:srgbClr val="000000"/>
                </a:solidFill>
                <a:effectLst/>
                <a:latin typeface="Open Sans" panose="020B0606030504020204" pitchFamily="34" charset="0"/>
              </a:rPr>
              <a:t>A direct object answers the questions ''who'' or ''what.‘’ </a:t>
            </a:r>
          </a:p>
          <a:p>
            <a:pPr marL="114300" indent="0">
              <a:buNone/>
            </a:pPr>
            <a:endParaRPr lang="en-US" b="0" i="0">
              <a:solidFill>
                <a:srgbClr val="000000"/>
              </a:solidFill>
              <a:effectLst/>
              <a:latin typeface="Open Sans" panose="020B0606030504020204" pitchFamily="34" charset="0"/>
            </a:endParaRPr>
          </a:p>
          <a:p>
            <a:pPr marL="114300" indent="0">
              <a:buNone/>
            </a:pPr>
            <a:r>
              <a:rPr lang="en-US" b="0" i="0">
                <a:solidFill>
                  <a:srgbClr val="000000"/>
                </a:solidFill>
                <a:effectLst/>
                <a:latin typeface="Open Sans" panose="020B0606030504020204" pitchFamily="34" charset="0"/>
              </a:rPr>
              <a:t>For example, </a:t>
            </a:r>
          </a:p>
          <a:p>
            <a:pPr marL="114300" indent="0">
              <a:buNone/>
            </a:pPr>
            <a:r>
              <a:rPr lang="en-US" b="0" i="0">
                <a:solidFill>
                  <a:srgbClr val="000000"/>
                </a:solidFill>
                <a:effectLst/>
                <a:latin typeface="Open Sans" panose="020B0606030504020204" pitchFamily="34" charset="0"/>
              </a:rPr>
              <a:t>The player throws the </a:t>
            </a:r>
            <a:r>
              <a:rPr lang="en-US" b="0" i="1">
                <a:solidFill>
                  <a:srgbClr val="000000"/>
                </a:solidFill>
                <a:effectLst/>
                <a:latin typeface="Open Sans" panose="020B0606030504020204" pitchFamily="34" charset="0"/>
              </a:rPr>
              <a:t>ball</a:t>
            </a:r>
            <a:r>
              <a:rPr lang="en-US" b="0" i="0">
                <a:solidFill>
                  <a:srgbClr val="000000"/>
                </a:solidFill>
                <a:effectLst/>
                <a:latin typeface="Open Sans" panose="020B0606030504020204" pitchFamily="34" charset="0"/>
              </a:rPr>
              <a:t>.</a:t>
            </a:r>
          </a:p>
          <a:p>
            <a:pPr marL="114300" indent="0">
              <a:buNone/>
            </a:pPr>
            <a:r>
              <a:rPr lang="en-US">
                <a:solidFill>
                  <a:srgbClr val="000000"/>
                </a:solidFill>
                <a:latin typeface="Open Sans" panose="020B0606030504020204" pitchFamily="34" charset="0"/>
              </a:rPr>
              <a:t>The verb ‘’throw’’ often has a direct object stating what was thrown.</a:t>
            </a:r>
          </a:p>
          <a:p>
            <a:pPr marL="114300" indent="0">
              <a:buNone/>
            </a:pPr>
            <a:r>
              <a:rPr lang="en-US">
                <a:solidFill>
                  <a:srgbClr val="000000"/>
                </a:solidFill>
                <a:latin typeface="Open Sans" panose="020B0606030504020204" pitchFamily="34" charset="0"/>
              </a:rPr>
              <a:t> </a:t>
            </a:r>
          </a:p>
          <a:p>
            <a:pPr marL="114300" indent="0">
              <a:buNone/>
            </a:pPr>
            <a:r>
              <a:rPr lang="en-US" b="0" i="0">
                <a:solidFill>
                  <a:srgbClr val="000000"/>
                </a:solidFill>
                <a:effectLst/>
                <a:latin typeface="Open Sans" panose="020B0606030504020204" pitchFamily="34" charset="0"/>
              </a:rPr>
              <a:t> ''Ball'' is the direct object of the verb throws.</a:t>
            </a:r>
          </a:p>
        </p:txBody>
      </p:sp>
      <p:pic>
        <p:nvPicPr>
          <p:cNvPr id="9" name="Picture 9">
            <a:extLst>
              <a:ext uri="{FF2B5EF4-FFF2-40B4-BE49-F238E27FC236}">
                <a16:creationId xmlns:a16="http://schemas.microsoft.com/office/drawing/2014/main" id="{09A22053-31C7-9D46-87FE-7F9331FD1BAC}"/>
              </a:ext>
            </a:extLst>
          </p:cNvPr>
          <p:cNvPicPr>
            <a:picLocks noChangeAspect="1"/>
          </p:cNvPicPr>
          <p:nvPr/>
        </p:nvPicPr>
        <p:blipFill>
          <a:blip r:embed="rId3"/>
          <a:stretch>
            <a:fillRect/>
          </a:stretch>
        </p:blipFill>
        <p:spPr>
          <a:xfrm>
            <a:off x="6040468" y="1272525"/>
            <a:ext cx="2909166" cy="2181875"/>
          </a:xfrm>
          <a:prstGeom prst="rect">
            <a:avLst/>
          </a:prstGeom>
        </p:spPr>
      </p:pic>
    </p:spTree>
    <p:extLst>
      <p:ext uri="{BB962C8B-B14F-4D97-AF65-F5344CB8AC3E}">
        <p14:creationId xmlns:p14="http://schemas.microsoft.com/office/powerpoint/2010/main" val="803885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2">
            <a:extLst>
              <a:ext uri="{FF2B5EF4-FFF2-40B4-BE49-F238E27FC236}">
                <a16:creationId xmlns:a16="http://schemas.microsoft.com/office/drawing/2014/main" id="{14C551E8-55CD-4F30-AA82-445B8A6ACFBC}"/>
              </a:ext>
            </a:extLst>
          </p:cNvPr>
          <p:cNvPicPr preferRelativeResize="0"/>
          <p:nvPr/>
        </p:nvPicPr>
        <p:blipFill rotWithShape="1">
          <a:blip r:embed="rId2">
            <a:alphaModFix/>
          </a:blip>
          <a:srcRect/>
          <a:stretch/>
        </p:blipFill>
        <p:spPr>
          <a:xfrm>
            <a:off x="7442790" y="245819"/>
            <a:ext cx="1127051" cy="611875"/>
          </a:xfrm>
          <a:prstGeom prst="rect">
            <a:avLst/>
          </a:prstGeom>
          <a:noFill/>
          <a:ln>
            <a:noFill/>
          </a:ln>
        </p:spPr>
      </p:pic>
      <p:sp>
        <p:nvSpPr>
          <p:cNvPr id="5" name="Title 4">
            <a:extLst>
              <a:ext uri="{FF2B5EF4-FFF2-40B4-BE49-F238E27FC236}">
                <a16:creationId xmlns:a16="http://schemas.microsoft.com/office/drawing/2014/main" id="{A7910946-5D8C-0E4C-968B-C5109B74D156}"/>
              </a:ext>
            </a:extLst>
          </p:cNvPr>
          <p:cNvSpPr>
            <a:spLocks noGrp="1"/>
          </p:cNvSpPr>
          <p:nvPr>
            <p:ph type="title"/>
          </p:nvPr>
        </p:nvSpPr>
        <p:spPr/>
        <p:txBody>
          <a:bodyPr/>
          <a:lstStyle/>
          <a:p>
            <a:r>
              <a:rPr lang="en-US" b="1">
                <a:solidFill>
                  <a:srgbClr val="FF0000"/>
                </a:solidFill>
              </a:rPr>
              <a:t>INDIRECT OBJECT</a:t>
            </a:r>
          </a:p>
        </p:txBody>
      </p:sp>
      <p:sp>
        <p:nvSpPr>
          <p:cNvPr id="12" name="Text Placeholder 11">
            <a:extLst>
              <a:ext uri="{FF2B5EF4-FFF2-40B4-BE49-F238E27FC236}">
                <a16:creationId xmlns:a16="http://schemas.microsoft.com/office/drawing/2014/main" id="{AE816B3C-FF5F-FD44-AD98-C059D89B9E7F}"/>
              </a:ext>
            </a:extLst>
          </p:cNvPr>
          <p:cNvSpPr>
            <a:spLocks noGrp="1"/>
          </p:cNvSpPr>
          <p:nvPr>
            <p:ph type="body" idx="1"/>
          </p:nvPr>
        </p:nvSpPr>
        <p:spPr>
          <a:xfrm>
            <a:off x="311700" y="1152475"/>
            <a:ext cx="5439743" cy="3416400"/>
          </a:xfrm>
        </p:spPr>
        <p:txBody>
          <a:bodyPr/>
          <a:lstStyle/>
          <a:p>
            <a:r>
              <a:rPr lang="en-US" b="0" i="0">
                <a:solidFill>
                  <a:srgbClr val="000000"/>
                </a:solidFill>
                <a:effectLst/>
                <a:latin typeface="Open Sans" panose="020B0606030504020204" pitchFamily="34" charset="0"/>
              </a:rPr>
              <a:t>An </a:t>
            </a:r>
            <a:r>
              <a:rPr lang="en-US" b="1" i="0">
                <a:solidFill>
                  <a:srgbClr val="000000"/>
                </a:solidFill>
                <a:effectLst/>
                <a:latin typeface="Open Sans" panose="020B0606030504020204" pitchFamily="34" charset="0"/>
              </a:rPr>
              <a:t>indirect object</a:t>
            </a:r>
            <a:r>
              <a:rPr lang="en-US" b="0" i="0">
                <a:solidFill>
                  <a:srgbClr val="000000"/>
                </a:solidFill>
                <a:effectLst/>
                <a:latin typeface="Open Sans" panose="020B0606030504020204" pitchFamily="34" charset="0"/>
              </a:rPr>
              <a:t> receives the action of the direct object, answering the questions ''to or for whom or what.‘’</a:t>
            </a:r>
          </a:p>
          <a:p>
            <a:pPr marL="114300" indent="0">
              <a:buNone/>
            </a:pPr>
            <a:endParaRPr lang="en-US">
              <a:solidFill>
                <a:srgbClr val="000000"/>
              </a:solidFill>
              <a:latin typeface="Open Sans" panose="020B0606030504020204" pitchFamily="34" charset="0"/>
            </a:endParaRPr>
          </a:p>
          <a:p>
            <a:pPr marL="114300" indent="0">
              <a:buNone/>
            </a:pPr>
            <a:r>
              <a:rPr lang="en-US">
                <a:solidFill>
                  <a:srgbClr val="000000"/>
                </a:solidFill>
                <a:latin typeface="Open Sans" panose="020B0606030504020204" pitchFamily="34" charset="0"/>
              </a:rPr>
              <a:t>R</a:t>
            </a:r>
            <a:r>
              <a:rPr lang="en-US" b="0" i="0">
                <a:solidFill>
                  <a:srgbClr val="000000"/>
                </a:solidFill>
                <a:effectLst/>
                <a:latin typeface="Open Sans" panose="020B0606030504020204" pitchFamily="34" charset="0"/>
              </a:rPr>
              <a:t>evisiting the previous example: </a:t>
            </a:r>
          </a:p>
          <a:p>
            <a:pPr marL="114300" indent="0">
              <a:buNone/>
            </a:pPr>
            <a:r>
              <a:rPr lang="en-US" b="0" i="0">
                <a:solidFill>
                  <a:srgbClr val="000000"/>
                </a:solidFill>
                <a:effectLst/>
                <a:latin typeface="Open Sans" panose="020B0606030504020204" pitchFamily="34" charset="0"/>
              </a:rPr>
              <a:t>The player throws </a:t>
            </a:r>
            <a:r>
              <a:rPr lang="en-US" b="0" i="1">
                <a:solidFill>
                  <a:srgbClr val="000000"/>
                </a:solidFill>
                <a:effectLst/>
                <a:latin typeface="Open Sans" panose="020B0606030504020204" pitchFamily="34" charset="0"/>
              </a:rPr>
              <a:t>Keith</a:t>
            </a:r>
            <a:r>
              <a:rPr lang="en-US" b="0" i="0">
                <a:solidFill>
                  <a:srgbClr val="000000"/>
                </a:solidFill>
                <a:effectLst/>
                <a:latin typeface="Open Sans" panose="020B0606030504020204" pitchFamily="34" charset="0"/>
              </a:rPr>
              <a:t> the ball</a:t>
            </a:r>
          </a:p>
          <a:p>
            <a:pPr marL="114300" indent="0">
              <a:buNone/>
            </a:pPr>
            <a:r>
              <a:rPr lang="en-US" b="0" i="0">
                <a:solidFill>
                  <a:srgbClr val="000000"/>
                </a:solidFill>
                <a:effectLst/>
                <a:latin typeface="Open Sans" panose="020B0606030504020204" pitchFamily="34" charset="0"/>
              </a:rPr>
              <a:t>To whom did the ball player throw the ball? To Keith. </a:t>
            </a:r>
          </a:p>
          <a:p>
            <a:pPr marL="114300" indent="0">
              <a:buNone/>
            </a:pPr>
            <a:endParaRPr lang="en-US">
              <a:solidFill>
                <a:srgbClr val="000000"/>
              </a:solidFill>
              <a:latin typeface="Open Sans" panose="020B0606030504020204" pitchFamily="34" charset="0"/>
            </a:endParaRPr>
          </a:p>
          <a:p>
            <a:pPr marL="114300" indent="0">
              <a:buNone/>
            </a:pPr>
            <a:r>
              <a:rPr lang="en-US" b="0" i="0">
                <a:solidFill>
                  <a:srgbClr val="000000"/>
                </a:solidFill>
                <a:effectLst/>
                <a:latin typeface="Open Sans" panose="020B0606030504020204" pitchFamily="34" charset="0"/>
              </a:rPr>
              <a:t>''Keith'' is the indirect object of the verb throws.</a:t>
            </a:r>
          </a:p>
        </p:txBody>
      </p:sp>
      <p:pic>
        <p:nvPicPr>
          <p:cNvPr id="13" name="Picture 13">
            <a:extLst>
              <a:ext uri="{FF2B5EF4-FFF2-40B4-BE49-F238E27FC236}">
                <a16:creationId xmlns:a16="http://schemas.microsoft.com/office/drawing/2014/main" id="{6DCA49BE-288D-E24A-81AC-D0351C055465}"/>
              </a:ext>
            </a:extLst>
          </p:cNvPr>
          <p:cNvPicPr>
            <a:picLocks noChangeAspect="1"/>
          </p:cNvPicPr>
          <p:nvPr/>
        </p:nvPicPr>
        <p:blipFill>
          <a:blip r:embed="rId3"/>
          <a:stretch>
            <a:fillRect/>
          </a:stretch>
        </p:blipFill>
        <p:spPr>
          <a:xfrm>
            <a:off x="5923038" y="1514701"/>
            <a:ext cx="3039503" cy="2558134"/>
          </a:xfrm>
          <a:prstGeom prst="rect">
            <a:avLst/>
          </a:prstGeom>
        </p:spPr>
      </p:pic>
    </p:spTree>
    <p:extLst>
      <p:ext uri="{BB962C8B-B14F-4D97-AF65-F5344CB8AC3E}">
        <p14:creationId xmlns:p14="http://schemas.microsoft.com/office/powerpoint/2010/main" val="3885402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628349" y="131076"/>
            <a:ext cx="1232526" cy="611875"/>
          </a:xfrm>
          <a:prstGeom prst="rect">
            <a:avLst/>
          </a:prstGeom>
          <a:noFill/>
          <a:ln>
            <a:noFill/>
          </a:ln>
        </p:spPr>
      </p:pic>
      <p:sp>
        <p:nvSpPr>
          <p:cNvPr id="5" name="Text Placeholder 4">
            <a:extLst>
              <a:ext uri="{FF2B5EF4-FFF2-40B4-BE49-F238E27FC236}">
                <a16:creationId xmlns:a16="http://schemas.microsoft.com/office/drawing/2014/main" id="{10DA7A29-8EE1-C44D-A8C3-0D19D00A3324}"/>
              </a:ext>
            </a:extLst>
          </p:cNvPr>
          <p:cNvSpPr>
            <a:spLocks noGrp="1"/>
          </p:cNvSpPr>
          <p:nvPr>
            <p:ph type="body" idx="1"/>
          </p:nvPr>
        </p:nvSpPr>
        <p:spPr>
          <a:xfrm>
            <a:off x="1272209" y="822377"/>
            <a:ext cx="5486400" cy="3868894"/>
          </a:xfrm>
        </p:spPr>
        <p:txBody>
          <a:bodyPr/>
          <a:lstStyle/>
          <a:p>
            <a:pPr marL="114300" indent="0">
              <a:buNone/>
            </a:pPr>
            <a:endParaRPr lang="en-US"/>
          </a:p>
        </p:txBody>
      </p:sp>
      <p:pic>
        <p:nvPicPr>
          <p:cNvPr id="6" name="Picture 6">
            <a:extLst>
              <a:ext uri="{FF2B5EF4-FFF2-40B4-BE49-F238E27FC236}">
                <a16:creationId xmlns:a16="http://schemas.microsoft.com/office/drawing/2014/main" id="{FE5EA78B-D491-A24D-A60E-06C19728F0A6}"/>
              </a:ext>
            </a:extLst>
          </p:cNvPr>
          <p:cNvPicPr>
            <a:picLocks noChangeAspect="1"/>
          </p:cNvPicPr>
          <p:nvPr/>
        </p:nvPicPr>
        <p:blipFill>
          <a:blip r:embed="rId3"/>
          <a:stretch>
            <a:fillRect/>
          </a:stretch>
        </p:blipFill>
        <p:spPr>
          <a:xfrm>
            <a:off x="969394" y="592169"/>
            <a:ext cx="6018919" cy="4231621"/>
          </a:xfrm>
          <a:prstGeom prst="rect">
            <a:avLst/>
          </a:prstGeom>
        </p:spPr>
      </p:pic>
    </p:spTree>
    <p:extLst>
      <p:ext uri="{BB962C8B-B14F-4D97-AF65-F5344CB8AC3E}">
        <p14:creationId xmlns:p14="http://schemas.microsoft.com/office/powerpoint/2010/main" val="1540070460"/>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674161" y="22592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1507</TotalTime>
  <Words>497</Words>
  <Application>Microsoft Office PowerPoint</Application>
  <PresentationFormat>On-screen Show (16:9)</PresentationFormat>
  <Paragraphs>58</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PowerPoint Presentation</vt:lpstr>
      <vt:lpstr>PowerPoint Presentation</vt:lpstr>
      <vt:lpstr>DEFINITION OF THE CONCEPT</vt:lpstr>
      <vt:lpstr>DIRECT OBJECT</vt:lpstr>
      <vt:lpstr>INDIRECT OBJECT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queenswain29@gmail.com</cp:lastModifiedBy>
  <cp:revision>265</cp:revision>
  <dcterms:modified xsi:type="dcterms:W3CDTF">2021-11-24T15:59:27Z</dcterms:modified>
</cp:coreProperties>
</file>