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9" r:id="rId5"/>
    <p:sldId id="256" r:id="rId6"/>
    <p:sldId id="264" r:id="rId7"/>
    <p:sldId id="258" r:id="rId8"/>
    <p:sldId id="260" r:id="rId9"/>
    <p:sldId id="265"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ct val="427000"/>
              </a:spcBef>
              <a:spcAft>
                <a:spcPts val="0"/>
              </a:spcAft>
              <a:buSzPts val="1400"/>
              <a:buChar char="○"/>
              <a:defRPr/>
            </a:lvl2pPr>
            <a:lvl3pPr marL="1828800" lvl="2" indent="-423545" algn="l">
              <a:lnSpc>
                <a:spcPct val="115000"/>
              </a:lnSpc>
              <a:spcBef>
                <a:spcPct val="427000"/>
              </a:spcBef>
              <a:spcAft>
                <a:spcPts val="0"/>
              </a:spcAft>
              <a:buSzPts val="1400"/>
              <a:buChar char="■"/>
              <a:defRPr/>
            </a:lvl3pPr>
            <a:lvl4pPr marL="2438400" lvl="3" indent="-423545" algn="l">
              <a:lnSpc>
                <a:spcPct val="115000"/>
              </a:lnSpc>
              <a:spcBef>
                <a:spcPct val="427000"/>
              </a:spcBef>
              <a:spcAft>
                <a:spcPts val="0"/>
              </a:spcAft>
              <a:buSzPts val="1400"/>
              <a:buChar char="●"/>
              <a:defRPr/>
            </a:lvl4pPr>
            <a:lvl5pPr marL="3048000" lvl="4" indent="-423545" algn="l">
              <a:lnSpc>
                <a:spcPct val="115000"/>
              </a:lnSpc>
              <a:spcBef>
                <a:spcPct val="427000"/>
              </a:spcBef>
              <a:spcAft>
                <a:spcPts val="0"/>
              </a:spcAft>
              <a:buSzPts val="1400"/>
              <a:buChar char="○"/>
              <a:defRPr/>
            </a:lvl5pPr>
            <a:lvl6pPr marL="3657600" lvl="5" indent="-423545" algn="l">
              <a:lnSpc>
                <a:spcPct val="115000"/>
              </a:lnSpc>
              <a:spcBef>
                <a:spcPct val="427000"/>
              </a:spcBef>
              <a:spcAft>
                <a:spcPts val="0"/>
              </a:spcAft>
              <a:buSzPts val="1400"/>
              <a:buChar char="■"/>
              <a:defRPr/>
            </a:lvl6pPr>
            <a:lvl7pPr marL="4267200" lvl="6" indent="-423545" algn="l">
              <a:lnSpc>
                <a:spcPct val="115000"/>
              </a:lnSpc>
              <a:spcBef>
                <a:spcPct val="427000"/>
              </a:spcBef>
              <a:spcAft>
                <a:spcPts val="0"/>
              </a:spcAft>
              <a:buSzPts val="1400"/>
              <a:buChar char="●"/>
              <a:defRPr/>
            </a:lvl7pPr>
            <a:lvl8pPr marL="4876800" lvl="7" indent="-423545" algn="l">
              <a:lnSpc>
                <a:spcPct val="115000"/>
              </a:lnSpc>
              <a:spcBef>
                <a:spcPct val="427000"/>
              </a:spcBef>
              <a:spcAft>
                <a:spcPts val="0"/>
              </a:spcAft>
              <a:buSzPts val="1400"/>
              <a:buChar char="○"/>
              <a:defRPr/>
            </a:lvl8pPr>
            <a:lvl9pPr marL="5486400" lvl="8" indent="-423545" algn="l">
              <a:lnSpc>
                <a:spcPct val="115000"/>
              </a:lnSpc>
              <a:spcBef>
                <a:spcPct val="427000"/>
              </a:spcBef>
              <a:spcAft>
                <a:spcPts val="1600"/>
              </a:spcAft>
              <a:buSzPts val="1400"/>
              <a:buChar char="■"/>
              <a:defRPr/>
            </a:lvl9pPr>
          </a:lstStyle>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1"/>
          <a:srcRect/>
          <a:stretch>
            <a:fillRect/>
          </a:stretch>
        </p:blipFill>
        <p:spPr>
          <a:xfrm>
            <a:off x="0" y="5036853"/>
            <a:ext cx="12192000" cy="1821147"/>
          </a:xfrm>
          <a:prstGeom prst="rect">
            <a:avLst/>
          </a:prstGeom>
          <a:noFill/>
          <a:ln>
            <a:noFill/>
          </a:ln>
        </p:spPr>
      </p:pic>
      <p:pic>
        <p:nvPicPr>
          <p:cNvPr id="55" name="Google Shape;55;p13"/>
          <p:cNvPicPr preferRelativeResize="0"/>
          <p:nvPr/>
        </p:nvPicPr>
        <p:blipFill rotWithShape="1">
          <a:blip r:embed="rId2"/>
          <a:srcRect/>
          <a:stretch>
            <a:fillRect/>
          </a:stretch>
        </p:blipFill>
        <p:spPr>
          <a:xfrm>
            <a:off x="296900" y="285633"/>
            <a:ext cx="2104535" cy="1044767"/>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r>
              <a:rPr lang="en-IN" altLang="en-GB" sz="4000" b="1" i="0" u="none" strike="noStrike" cap="none">
                <a:solidFill>
                  <a:srgbClr val="FF0000"/>
                </a:solidFill>
                <a:latin typeface="Calibri" panose="020F0502020204030204"/>
                <a:ea typeface="Calibri" panose="020F0502020204030204"/>
                <a:cs typeface="Calibri" panose="020F0502020204030204"/>
                <a:sym typeface="Calibri" panose="020F0502020204030204"/>
              </a:rPr>
              <a:t>DIARY ENTRY</a:t>
            </a:r>
            <a:endParaRPr lang="en-IN" altLang="en-GB" sz="4000" b="1" i="0" u="none" strike="noStrike" cap="none">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IN" altLang="en-GB" sz="2400" b="1" i="0" u="none" strike="noStrike" cap="none">
                <a:solidFill>
                  <a:schemeClr val="tx1"/>
                </a:solidFill>
                <a:latin typeface="Calibri" panose="020F0502020204030204"/>
                <a:ea typeface="Calibri" panose="020F0502020204030204"/>
                <a:cs typeface="Calibri" panose="020F0502020204030204"/>
                <a:sym typeface="Calibri" panose="020F0502020204030204"/>
              </a:rPr>
              <a:t>Std. VII</a:t>
            </a:r>
            <a:endParaRPr lang="en-GB" sz="2400" b="1" i="0" u="none" strike="noStrike" cap="none">
              <a:solidFill>
                <a:schemeClr val="tx1"/>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endParaRPr lang="en-GB" altLang="en-GB" sz="2400" b="1" i="0" u="none" strike="noStrike" cap="none">
              <a:solidFill>
                <a:schemeClr val="tx1"/>
              </a:solidFill>
              <a:latin typeface="Calibri" panose="020F0502020204030204"/>
              <a:ea typeface="Calibri" panose="020F0502020204030204"/>
              <a:cs typeface="Calibri" panose="020F0502020204030204"/>
              <a:sym typeface="Calibri" panose="020F0502020204030204"/>
            </a:endParaRPr>
          </a:p>
        </p:txBody>
      </p:sp>
      <p:sp>
        <p:nvSpPr>
          <p:cNvPr id="57" name="Google Shape;57;p13"/>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None/>
            </a:pPr>
            <a:endParaRPr sz="2400"/>
          </a:p>
        </p:txBody>
      </p:sp>
      <p:sp>
        <p:nvSpPr>
          <p:cNvPr id="58" name="Google Shape;58;p13"/>
          <p:cNvSpPr txBox="1"/>
          <p:nvPr/>
        </p:nvSpPr>
        <p:spPr>
          <a:xfrm>
            <a:off x="2963535" y="3427079"/>
            <a:ext cx="6352000" cy="12892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None/>
            </a:pPr>
            <a:r>
              <a:rPr lang="en-GB" sz="2400" b="1"/>
              <a:t>SUBJECT : (</a:t>
            </a:r>
            <a:r>
              <a:rPr lang="en-US" altLang="en-GB" sz="2400" b="1"/>
              <a:t>English</a:t>
            </a:r>
            <a:r>
              <a:rPr lang="en-GB" sz="2400" b="1"/>
              <a:t>)</a:t>
            </a:r>
            <a:endParaRPr sz="2400" b="1"/>
          </a:p>
          <a:p>
            <a:pPr marL="0" lvl="0" indent="0" algn="l" rtl="0">
              <a:spcBef>
                <a:spcPts val="0"/>
              </a:spcBef>
              <a:spcAft>
                <a:spcPts val="0"/>
              </a:spcAft>
              <a:buNone/>
            </a:pPr>
            <a:r>
              <a:rPr lang="en-GB" sz="2400" b="1"/>
              <a:t>CHAPTER NUMBER:</a:t>
            </a:r>
            <a:r>
              <a:rPr lang="en-US" altLang="en-GB" sz="2400" b="1"/>
              <a:t> </a:t>
            </a:r>
            <a:r>
              <a:rPr lang="en-IN" altLang="en-US" sz="2400" b="1"/>
              <a:t>5</a:t>
            </a:r>
            <a:endParaRPr sz="2400" b="1"/>
          </a:p>
          <a:p>
            <a:pPr marL="0" lvl="0" indent="0" algn="l" rtl="0">
              <a:spcBef>
                <a:spcPts val="0"/>
              </a:spcBef>
              <a:spcAft>
                <a:spcPts val="0"/>
              </a:spcAft>
              <a:buNone/>
            </a:pPr>
            <a:r>
              <a:rPr lang="en-GB" sz="2400" b="1"/>
              <a:t>CHAPTER NAME :</a:t>
            </a:r>
            <a:r>
              <a:rPr lang="en-IN" altLang="en-GB" sz="2400" b="1"/>
              <a:t>Diary Entry</a:t>
            </a:r>
            <a:endParaRPr lang="en-IN" altLang="en-GB" sz="2400" b="1"/>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2400" b="1">
                <a:solidFill>
                  <a:srgbClr val="FF0000"/>
                </a:solidFill>
                <a:latin typeface="Calibri" panose="020F0502020204030204" charset="0"/>
                <a:cs typeface="Calibri" panose="020F0502020204030204" charset="0"/>
              </a:rPr>
              <a:t>Expected Learning Outcomes</a:t>
            </a:r>
            <a:endParaRPr lang="en-IN" altLang="en-US" sz="2400" b="1">
              <a:solidFill>
                <a:srgbClr val="FF0000"/>
              </a:solidFill>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IN" altLang="en-US"/>
              <a:t>S</a:t>
            </a:r>
            <a:r>
              <a:rPr lang="en-US"/>
              <a:t>tudents will be able to:</a:t>
            </a:r>
            <a:endParaRPr lang="en-US"/>
          </a:p>
          <a:p>
            <a:endParaRPr lang="en-US"/>
          </a:p>
          <a:p>
            <a:r>
              <a:rPr lang="en-US"/>
              <a:t>explain the purpose of keeping a diary</a:t>
            </a:r>
            <a:endParaRPr lang="en-US"/>
          </a:p>
          <a:p>
            <a:r>
              <a:rPr lang="en-US"/>
              <a:t>describe the format of a diary entry</a:t>
            </a:r>
            <a:endParaRPr lang="en-US"/>
          </a:p>
          <a:p>
            <a:r>
              <a:rPr lang="en-US"/>
              <a:t>create a diary</a:t>
            </a:r>
            <a:r>
              <a:rPr lang="en-IN" altLang="en-US"/>
              <a:t> on their own</a:t>
            </a:r>
            <a:endParaRPr lang="en-US"/>
          </a:p>
          <a:p>
            <a:r>
              <a:rPr lang="en-IN" altLang="en-US"/>
              <a:t>express their feelings in writing</a:t>
            </a:r>
            <a:endParaRPr lang="en-I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p>
            <a:r>
              <a:rPr lang="en-IN" altLang="en-US" sz="2400" b="1">
                <a:solidFill>
                  <a:srgbClr val="FF0000"/>
                </a:solidFill>
              </a:rPr>
              <a:t>What is Diary Entry?</a:t>
            </a:r>
            <a:endParaRPr lang="en-IN" altLang="en-US" sz="2400" b="1">
              <a:solidFill>
                <a:srgbClr val="FF0000"/>
              </a:solidFill>
            </a:endParaRPr>
          </a:p>
        </p:txBody>
      </p:sp>
      <p:sp>
        <p:nvSpPr>
          <p:cNvPr id="5" name="Content Placeholder 4"/>
          <p:cNvSpPr>
            <a:spLocks noGrp="1"/>
          </p:cNvSpPr>
          <p:nvPr>
            <p:ph sz="half" idx="1"/>
          </p:nvPr>
        </p:nvSpPr>
        <p:spPr>
          <a:xfrm>
            <a:off x="838200" y="1825625"/>
            <a:ext cx="9697720" cy="4351655"/>
          </a:xfrm>
        </p:spPr>
        <p:txBody>
          <a:bodyPr/>
          <a:p>
            <a:pPr marL="0" indent="0">
              <a:buNone/>
            </a:pPr>
            <a:r>
              <a:rPr lang="en-IN" altLang="en-US" sz="2400"/>
              <a:t>Diary Entry</a:t>
            </a:r>
            <a:r>
              <a:rPr lang="en-US" sz="2400"/>
              <a:t> is the writing down of events, transactions and observations in a highly personalized manner. </a:t>
            </a:r>
            <a:endParaRPr lang="en-US" sz="2400"/>
          </a:p>
          <a:p>
            <a:pPr marL="0" indent="0">
              <a:buNone/>
            </a:pPr>
            <a:r>
              <a:rPr lang="en-US" sz="2400"/>
              <a:t>It is wrapped around creative thoughts and is basically the outpouring of what one feels or has experienced with regard to a particular stimulus. </a:t>
            </a:r>
            <a:endParaRPr lang="en-US" sz="2400"/>
          </a:p>
          <a:p>
            <a:pPr marL="0" indent="0">
              <a:buNone/>
            </a:pPr>
            <a:r>
              <a:rPr lang="en-US" sz="2400"/>
              <a:t>A diary can be written on a daily basis or at intervals, depending on the inclination of the writer.</a:t>
            </a:r>
            <a:endParaRPr lang="en-US" sz="2400"/>
          </a:p>
        </p:txBody>
      </p:sp>
      <p:pic>
        <p:nvPicPr>
          <p:cNvPr id="6" name="Content Placeholder 5"/>
          <p:cNvPicPr>
            <a:picLocks noChangeAspect="1"/>
          </p:cNvPicPr>
          <p:nvPr>
            <p:ph sz="half" idx="2"/>
          </p:nvPr>
        </p:nvPicPr>
        <p:blipFill>
          <a:blip r:embed="rId1"/>
          <a:stretch>
            <a:fillRect/>
          </a:stretch>
        </p:blipFill>
        <p:spPr>
          <a:xfrm>
            <a:off x="10100945" y="5650865"/>
            <a:ext cx="1809115" cy="109410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normAutofit/>
          </a:bodyPr>
          <a:p>
            <a:r>
              <a:rPr lang="en-IN" altLang="en-US" sz="2400" b="1">
                <a:solidFill>
                  <a:srgbClr val="FF0000"/>
                </a:solidFill>
              </a:rPr>
              <a:t>Things to rememeber :</a:t>
            </a:r>
            <a:endParaRPr lang="en-IN" altLang="en-US" sz="2400" b="1">
              <a:solidFill>
                <a:srgbClr val="FF0000"/>
              </a:solidFill>
            </a:endParaRPr>
          </a:p>
        </p:txBody>
      </p:sp>
      <p:sp>
        <p:nvSpPr>
          <p:cNvPr id="6" name="Content Placeholder 5"/>
          <p:cNvSpPr>
            <a:spLocks noGrp="1"/>
          </p:cNvSpPr>
          <p:nvPr>
            <p:ph idx="1"/>
          </p:nvPr>
        </p:nvSpPr>
        <p:spPr/>
        <p:txBody>
          <a:bodyPr>
            <a:normAutofit fontScale="50000"/>
          </a:bodyPr>
          <a:p>
            <a:pPr marL="0" indent="0">
              <a:buNone/>
            </a:pPr>
            <a:r>
              <a:rPr lang="en-IN" altLang="en-US" sz="4000"/>
              <a:t>1. </a:t>
            </a:r>
            <a:r>
              <a:rPr lang="en-US" sz="4000"/>
              <a:t>Write the diary in first person since this is your personal story on account of an</a:t>
            </a:r>
            <a:r>
              <a:rPr lang="en-IN" altLang="en-US" sz="4000"/>
              <a:t> </a:t>
            </a:r>
            <a:r>
              <a:rPr lang="en-US" sz="4000"/>
              <a:t>event.</a:t>
            </a:r>
            <a:endParaRPr lang="en-US" sz="4000"/>
          </a:p>
          <a:p>
            <a:pPr marL="0" indent="0">
              <a:buNone/>
            </a:pPr>
            <a:r>
              <a:rPr lang="en-US" sz="4000"/>
              <a:t>2. Write the events in the correct order. Day, datetime.</a:t>
            </a:r>
            <a:endParaRPr lang="en-US" sz="4000"/>
          </a:p>
          <a:p>
            <a:pPr marL="0" indent="0">
              <a:buNone/>
            </a:pPr>
            <a:r>
              <a:rPr lang="en-US" sz="4000"/>
              <a:t>3. Provide important details of the place, time, people, or things that were part of theevent.</a:t>
            </a:r>
            <a:endParaRPr lang="en-US" sz="4000"/>
          </a:p>
          <a:p>
            <a:pPr marL="0" indent="0">
              <a:buNone/>
            </a:pPr>
            <a:r>
              <a:rPr lang="en-US" sz="4000"/>
              <a:t>4. Write about your feelings in detail and explain why you feel that</a:t>
            </a:r>
            <a:r>
              <a:rPr lang="en-IN" altLang="en-US" sz="4000"/>
              <a:t> </a:t>
            </a:r>
            <a:r>
              <a:rPr lang="en-US" sz="4000"/>
              <a:t>way.</a:t>
            </a:r>
            <a:endParaRPr lang="en-US" sz="4000"/>
          </a:p>
          <a:p>
            <a:pPr marL="0" indent="0">
              <a:buNone/>
            </a:pPr>
            <a:r>
              <a:rPr lang="en-US" sz="4000"/>
              <a:t>5. The first sentence should be catchy. Express feelings of joy, sorrow, sadness, surprise, anger, worry, fear ordisappointment.</a:t>
            </a:r>
            <a:endParaRPr lang="en-US" sz="4000"/>
          </a:p>
          <a:p>
            <a:pPr marL="0" indent="0">
              <a:buNone/>
            </a:pPr>
            <a:r>
              <a:rPr lang="en-US" sz="4000"/>
              <a:t>6. It should be honest and truthful observation of people oroneself.</a:t>
            </a:r>
            <a:endParaRPr lang="en-US" sz="4000"/>
          </a:p>
          <a:p>
            <a:pPr marL="0" indent="0">
              <a:buNone/>
            </a:pPr>
            <a:r>
              <a:rPr lang="en-IN" altLang="en-US" sz="4000"/>
              <a:t>7</a:t>
            </a:r>
            <a:r>
              <a:rPr lang="en-US" sz="4000"/>
              <a:t>. You should record or write something that really inspires you and which you would like to read later.</a:t>
            </a:r>
            <a:endParaRPr lang="en-US" sz="4000"/>
          </a:p>
          <a:p>
            <a:pPr marL="0" indent="0">
              <a:buNone/>
            </a:pPr>
            <a:r>
              <a:rPr lang="en-IN" altLang="en-US" sz="4000"/>
              <a:t>8</a:t>
            </a:r>
            <a:r>
              <a:rPr lang="en-US" sz="4000"/>
              <a:t>. Sum it up with a line of follow up </a:t>
            </a:r>
            <a:r>
              <a:rPr lang="en-IN" altLang="en-US" sz="4000"/>
              <a:t>.</a:t>
            </a:r>
            <a:endParaRPr lang="en-IN" altLang="en-US"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2400" b="1">
                <a:solidFill>
                  <a:srgbClr val="FF0000"/>
                </a:solidFill>
              </a:rPr>
              <a:t>How To Write A Diary Entry?</a:t>
            </a:r>
            <a:endParaRPr lang="en-US" sz="2400" b="1">
              <a:solidFill>
                <a:srgbClr val="FF0000"/>
              </a:solidFill>
            </a:endParaRPr>
          </a:p>
        </p:txBody>
      </p:sp>
      <p:sp>
        <p:nvSpPr>
          <p:cNvPr id="3" name="Content Placeholder 2"/>
          <p:cNvSpPr>
            <a:spLocks noGrp="1"/>
          </p:cNvSpPr>
          <p:nvPr>
            <p:ph idx="1"/>
          </p:nvPr>
        </p:nvSpPr>
        <p:spPr/>
        <p:txBody>
          <a:bodyPr>
            <a:normAutofit/>
          </a:bodyPr>
          <a:p>
            <a:pPr marL="0" indent="0">
              <a:buNone/>
            </a:pPr>
            <a:r>
              <a:rPr lang="en-US" sz="2000" b="1"/>
              <a:t>Date, Day &amp; Time:</a:t>
            </a:r>
            <a:endParaRPr lang="en-US" sz="2000" b="1"/>
          </a:p>
          <a:p>
            <a:pPr marL="0" indent="0">
              <a:buNone/>
            </a:pPr>
            <a:r>
              <a:rPr lang="en-US" sz="2000"/>
              <a:t>Diary Writing is a memory. Before writing an entry, mention the date, day, and time so that you know when that particular incident/event took place if you read it later in the future. Usually, date, day, and time should be mentioned in the top left corner.</a:t>
            </a:r>
            <a:endParaRPr lang="en-US" sz="2000"/>
          </a:p>
          <a:p>
            <a:pPr marL="0" indent="0">
              <a:buNone/>
            </a:pPr>
            <a:r>
              <a:rPr lang="en-US" sz="2000" b="1"/>
              <a:t>Content: </a:t>
            </a:r>
            <a:endParaRPr lang="en-US" sz="2000" b="1"/>
          </a:p>
          <a:p>
            <a:pPr marL="0" indent="0">
              <a:buNone/>
            </a:pPr>
            <a:r>
              <a:rPr lang="en-US" sz="2000"/>
              <a:t>Make an entry about your experience, event, or feelings. The style and tone can be informal. Express anything and everything which you would like to tell to your diary.</a:t>
            </a:r>
            <a:endParaRPr lang="en-US" sz="2000"/>
          </a:p>
          <a:p>
            <a:pPr marL="0" indent="0">
              <a:buNone/>
            </a:pPr>
            <a:r>
              <a:rPr lang="en-US" sz="2000" b="1"/>
              <a:t>Signature: </a:t>
            </a:r>
            <a:endParaRPr lang="en-US" sz="2000" b="1"/>
          </a:p>
          <a:p>
            <a:pPr marL="0" indent="0">
              <a:buNone/>
            </a:pPr>
            <a:r>
              <a:rPr lang="en-US" sz="2000"/>
              <a:t>Diary Entry is already a personal thing. So, it is optional. If you would like to give a signature after an entry, you can; else, you can ignore this section</a:t>
            </a:r>
            <a:r>
              <a:rPr lang="en-IN" altLang="en-US" sz="2000"/>
              <a:t>.</a:t>
            </a:r>
            <a:endParaRPr lang="en-IN" altLang="en-US" sz="2000"/>
          </a:p>
        </p:txBody>
      </p:sp>
      <p:pic>
        <p:nvPicPr>
          <p:cNvPr id="6" name="Content Placeholder 5"/>
          <p:cNvPicPr>
            <a:picLocks noChangeAspect="1"/>
          </p:cNvPicPr>
          <p:nvPr>
            <p:ph sz="half" idx="2"/>
          </p:nvPr>
        </p:nvPicPr>
        <p:blipFill>
          <a:blip r:embed="rId1"/>
          <a:stretch>
            <a:fillRect/>
          </a:stretch>
        </p:blipFill>
        <p:spPr>
          <a:xfrm>
            <a:off x="10100945" y="5650865"/>
            <a:ext cx="1809115" cy="109410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IN" altLang="en-US" sz="2665" b="1">
                <a:solidFill>
                  <a:srgbClr val="FF0000"/>
                </a:solidFill>
                <a:latin typeface="Calibri" panose="020F0502020204030204" charset="0"/>
                <a:cs typeface="Calibri" panose="020F0502020204030204" charset="0"/>
              </a:rPr>
              <a:t>SAMPLE</a:t>
            </a:r>
            <a:br>
              <a:rPr lang="en-IN" altLang="en-US" sz="2665"/>
            </a:br>
            <a:r>
              <a:rPr lang="en-IN" altLang="en-US" sz="2220">
                <a:latin typeface="Calibri" panose="020F0502020204030204" charset="0"/>
                <a:cs typeface="Calibri" panose="020F0502020204030204" charset="0"/>
              </a:rPr>
              <a:t>You recently visited an ‘Old Age Home’ in Bhubaneswar with your friends.  Write a diary entry of what you saw and experienced there.</a:t>
            </a:r>
            <a:endParaRPr lang="en-IN" altLang="en-US" sz="2220">
              <a:latin typeface="Calibri" panose="020F0502020204030204" charset="0"/>
              <a:cs typeface="Calibri" panose="020F0502020204030204" charset="0"/>
            </a:endParaRPr>
          </a:p>
        </p:txBody>
      </p:sp>
      <p:sp>
        <p:nvSpPr>
          <p:cNvPr id="3" name="Content Placeholder 2"/>
          <p:cNvSpPr>
            <a:spLocks noGrp="1"/>
          </p:cNvSpPr>
          <p:nvPr>
            <p:ph idx="1"/>
          </p:nvPr>
        </p:nvSpPr>
        <p:spPr>
          <a:xfrm>
            <a:off x="838200" y="1916430"/>
            <a:ext cx="10515600" cy="4351338"/>
          </a:xfrm>
        </p:spPr>
        <p:txBody>
          <a:bodyPr/>
          <a:p>
            <a:pPr marL="0" indent="0">
              <a:buNone/>
            </a:pPr>
            <a:r>
              <a:rPr lang="en-US" sz="2000"/>
              <a:t>Thursday</a:t>
            </a:r>
            <a:r>
              <a:rPr lang="en-IN" altLang="en-US" sz="2000"/>
              <a:t>, July 16, 2021</a:t>
            </a:r>
            <a:endParaRPr lang="en-US" sz="2000"/>
          </a:p>
          <a:p>
            <a:pPr marL="0" indent="0">
              <a:buNone/>
            </a:pPr>
            <a:r>
              <a:rPr lang="en-US" sz="2000"/>
              <a:t>9:30 </a:t>
            </a:r>
            <a:r>
              <a:rPr lang="en-IN" altLang="en-US" sz="2000"/>
              <a:t>pm</a:t>
            </a:r>
            <a:endParaRPr lang="en-US" sz="2000"/>
          </a:p>
          <a:p>
            <a:pPr marL="0" indent="0">
              <a:buNone/>
            </a:pPr>
            <a:r>
              <a:rPr lang="en-US" sz="2000"/>
              <a:t>Dear Diary</a:t>
            </a:r>
            <a:endParaRPr lang="en-US" sz="2000"/>
          </a:p>
          <a:p>
            <a:pPr marL="0" indent="0">
              <a:buNone/>
            </a:pPr>
            <a:r>
              <a:rPr lang="en-US" sz="2000"/>
              <a:t>Today I visited an old home in B</a:t>
            </a:r>
            <a:r>
              <a:rPr lang="en-IN" altLang="en-US" sz="2000"/>
              <a:t>hubaneswar</a:t>
            </a:r>
            <a:r>
              <a:rPr lang="en-US" sz="2000"/>
              <a:t> with my friends for celebrating my birthday. Nearly 90 people stayed in that old aged home. Mostly senior citizens above 60 years stay there. The old age home is settled in peaceful surroundings and is enriched with magnificent paintings, trees, a good library, yoga, meditation auditorium, etc., The home was very big and spacious. All the rooms and bathrooms were clean and hygienic. The authorities of old age home collect funds to organize regular medical checkups for the senior citizens. We contributed some money for the same. The people there seemed to be very happy and comfortable. Overall I felt that people were in a home away from their home.</a:t>
            </a:r>
            <a:endParaRPr lang="en-US" sz="2000"/>
          </a:p>
          <a:p>
            <a:pPr marL="0" indent="0">
              <a:buNone/>
            </a:pPr>
            <a:r>
              <a:rPr lang="en-IN" altLang="en-US" sz="2000"/>
              <a:t>Seema</a:t>
            </a:r>
            <a:endParaRPr lang="en-US" sz="2000"/>
          </a:p>
          <a:p>
            <a:pPr marL="0" indent="0">
              <a:buNone/>
            </a:pPr>
            <a:endParaRPr lang="en-US" sz="2000"/>
          </a:p>
        </p:txBody>
      </p:sp>
      <p:graphicFrame>
        <p:nvGraphicFramePr>
          <p:cNvPr id="7" name="Table 6"/>
          <p:cNvGraphicFramePr/>
          <p:nvPr/>
        </p:nvGraphicFramePr>
        <p:xfrm>
          <a:off x="2868930" y="5892165"/>
          <a:ext cx="6453505" cy="375920"/>
        </p:xfrm>
        <a:graphic>
          <a:graphicData uri="http://schemas.openxmlformats.org/drawingml/2006/table">
            <a:tbl>
              <a:tblPr firstRow="1" bandRow="1">
                <a:tableStyleId>{5C22544A-7EE6-4342-B048-85BDC9FD1C3A}</a:tableStyleId>
              </a:tblPr>
              <a:tblGrid>
                <a:gridCol w="6453505"/>
              </a:tblGrid>
              <a:tr h="375920">
                <a:tc>
                  <a:txBody>
                    <a:bodyPr/>
                    <a:p>
                      <a:pPr indent="0">
                        <a:buNone/>
                      </a:pPr>
                      <a:r>
                        <a:rPr lang="en-IN" altLang="en-US" sz="1800" b="0">
                          <a:solidFill>
                            <a:srgbClr val="000000"/>
                          </a:solidFill>
                          <a:latin typeface="Arial" panose="020B0604020202020204" charset="-122"/>
                        </a:rPr>
                        <a:t>Home Assignment- </a:t>
                      </a:r>
                      <a:r>
                        <a:rPr lang="en-US" sz="1800" b="0">
                          <a:solidFill>
                            <a:srgbClr val="000000"/>
                          </a:solidFill>
                          <a:latin typeface="Arial" panose="020B0604020202020204" charset="-122"/>
                        </a:rPr>
                        <a:t>Worksheet 4, Question 1, Page 59</a:t>
                      </a:r>
                      <a:endParaRPr lang="en-US" sz="1800" b="0">
                        <a:solidFill>
                          <a:srgbClr val="000000"/>
                        </a:solidFill>
                        <a:latin typeface="Arial" panose="020B0604020202020204"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8" name="Content Placeholder 7"/>
          <p:cNvPicPr>
            <a:picLocks noChangeAspect="1"/>
          </p:cNvPicPr>
          <p:nvPr>
            <p:ph sz="half" idx="2"/>
          </p:nvPr>
        </p:nvPicPr>
        <p:blipFill>
          <a:blip r:embed="rId1"/>
          <a:stretch>
            <a:fillRect/>
          </a:stretch>
        </p:blipFill>
        <p:spPr>
          <a:xfrm>
            <a:off x="10100945" y="5650865"/>
            <a:ext cx="1809115" cy="109410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2000" b="1">
                <a:solidFill>
                  <a:srgbClr val="FF0000"/>
                </a:solidFill>
                <a:latin typeface="Calibri" panose="020F0502020204030204" charset="0"/>
                <a:cs typeface="Calibri" panose="020F0502020204030204" charset="0"/>
              </a:rPr>
              <a:t>SAMPLE 2</a:t>
            </a:r>
            <a:br>
              <a:rPr lang="en-IN" altLang="en-US" sz="2000" b="1">
                <a:solidFill>
                  <a:srgbClr val="FF0000"/>
                </a:solidFill>
                <a:latin typeface="Calibri" panose="020F0502020204030204" charset="0"/>
                <a:cs typeface="Calibri" panose="020F0502020204030204" charset="0"/>
              </a:rPr>
            </a:br>
            <a:r>
              <a:rPr lang="en-IN" altLang="en-US" sz="1800">
                <a:solidFill>
                  <a:schemeClr val="tx1"/>
                </a:solidFill>
                <a:latin typeface="Calibri" panose="020F0502020204030204" charset="0"/>
                <a:cs typeface="Calibri" panose="020F0502020204030204" charset="0"/>
              </a:rPr>
              <a:t>You recently participated in the All India CBSE National Quiz Competition and reached the finals. The final round was telecast over the national channel where you and your team won the quiz. Describe your feelings in 100-150 words through a diary entry.</a:t>
            </a:r>
            <a:endParaRPr lang="en-IN" altLang="en-US" sz="1800">
              <a:solidFill>
                <a:schemeClr val="tx1"/>
              </a:solidFill>
              <a:latin typeface="Calibri" panose="020F0502020204030204" charset="0"/>
              <a:cs typeface="Calibri" panose="020F0502020204030204" charset="0"/>
            </a:endParaRPr>
          </a:p>
        </p:txBody>
      </p:sp>
      <p:sp>
        <p:nvSpPr>
          <p:cNvPr id="3" name="Content Placeholder 2"/>
          <p:cNvSpPr>
            <a:spLocks noGrp="1"/>
          </p:cNvSpPr>
          <p:nvPr>
            <p:ph idx="1"/>
          </p:nvPr>
        </p:nvSpPr>
        <p:spPr/>
        <p:txBody>
          <a:bodyPr>
            <a:normAutofit/>
          </a:bodyPr>
          <a:p>
            <a:pPr marL="0" indent="0">
              <a:buNone/>
            </a:pPr>
            <a:r>
              <a:rPr lang="en-US" sz="2000">
                <a:cs typeface="+mn-lt"/>
              </a:rPr>
              <a:t>Wednesday, May 11, 2</a:t>
            </a:r>
            <a:r>
              <a:rPr lang="en-IN" altLang="en-US" sz="2000">
                <a:cs typeface="+mn-lt"/>
              </a:rPr>
              <a:t>021</a:t>
            </a:r>
            <a:endParaRPr lang="en-US" sz="2000">
              <a:cs typeface="+mn-lt"/>
            </a:endParaRPr>
          </a:p>
          <a:p>
            <a:pPr marL="0" indent="0">
              <a:buNone/>
            </a:pPr>
            <a:r>
              <a:rPr lang="en-US" sz="2000">
                <a:cs typeface="+mn-lt"/>
              </a:rPr>
              <a:t>10:30 p.m.</a:t>
            </a:r>
            <a:endParaRPr lang="en-US" sz="2000">
              <a:cs typeface="+mn-lt"/>
            </a:endParaRPr>
          </a:p>
          <a:p>
            <a:pPr marL="0" indent="0">
              <a:buNone/>
            </a:pPr>
            <a:r>
              <a:rPr lang="en-IN" altLang="en-US" sz="2000">
                <a:cs typeface="+mn-lt"/>
              </a:rPr>
              <a:t>Dear Diary</a:t>
            </a:r>
            <a:endParaRPr lang="en-US" sz="2000">
              <a:cs typeface="+mn-lt"/>
            </a:endParaRPr>
          </a:p>
          <a:p>
            <a:pPr marL="0" indent="0">
              <a:buNone/>
            </a:pPr>
            <a:r>
              <a:rPr lang="en-US" sz="2000">
                <a:cs typeface="+mn-lt"/>
              </a:rPr>
              <a:t>We were excited as our team was among the four finalists at the All India CBSE National Quiz Competition, 20</a:t>
            </a:r>
            <a:r>
              <a:rPr lang="en-IN" altLang="en-US" sz="2000">
                <a:cs typeface="+mn-lt"/>
              </a:rPr>
              <a:t>21</a:t>
            </a:r>
            <a:r>
              <a:rPr lang="en-US" sz="2000">
                <a:cs typeface="+mn-lt"/>
              </a:rPr>
              <a:t>. This was an eagerly awaited moment because the final round was being telecast live on the national channel. Truly it was a juncture when we would have to test our worth, even as we strengthened our scores. The start was uneventful and pallid, but in the ‘superfast’ round, our luck, and presence of mind, helps us come up with the right answers in record time. With faces beaming in jubilation we walked up to receive the trophy as the blinding lights of cameras flashed around. The event became the most-visited programme of the year, as there were numerous telecasts of our moment of triumph.</a:t>
            </a:r>
            <a:endParaRPr lang="en-US" sz="2000">
              <a:cs typeface="+mn-lt"/>
            </a:endParaRPr>
          </a:p>
          <a:p>
            <a:pPr marL="0" indent="0">
              <a:buNone/>
            </a:pPr>
            <a:r>
              <a:rPr lang="en-IN" altLang="en-US" sz="2000">
                <a:cs typeface="+mn-lt"/>
              </a:rPr>
              <a:t>Anwesh</a:t>
            </a:r>
            <a:endParaRPr lang="en-US" sz="2000">
              <a:cs typeface="+mn-lt"/>
            </a:endParaRPr>
          </a:p>
          <a:p>
            <a:pPr marL="0" indent="0">
              <a:buNone/>
            </a:pPr>
            <a:endParaRPr lang="en-US" sz="2000">
              <a:cs typeface="+mn-lt"/>
            </a:endParaRPr>
          </a:p>
        </p:txBody>
      </p:sp>
      <p:graphicFrame>
        <p:nvGraphicFramePr>
          <p:cNvPr id="4" name="Table 3"/>
          <p:cNvGraphicFramePr/>
          <p:nvPr/>
        </p:nvGraphicFramePr>
        <p:xfrm>
          <a:off x="3638550" y="5815965"/>
          <a:ext cx="6332220" cy="363220"/>
        </p:xfrm>
        <a:graphic>
          <a:graphicData uri="http://schemas.openxmlformats.org/drawingml/2006/table">
            <a:tbl>
              <a:tblPr firstRow="1" bandRow="1">
                <a:tableStyleId>{5C22544A-7EE6-4342-B048-85BDC9FD1C3A}</a:tableStyleId>
              </a:tblPr>
              <a:tblGrid>
                <a:gridCol w="6332220"/>
              </a:tblGrid>
              <a:tr h="361315">
                <a:tc>
                  <a:txBody>
                    <a:bodyPr/>
                    <a:p>
                      <a:pPr indent="0">
                        <a:buNone/>
                      </a:pPr>
                      <a:r>
                        <a:rPr lang="en-IN" altLang="en-US" sz="2000" b="0">
                          <a:solidFill>
                            <a:srgbClr val="000000"/>
                          </a:solidFill>
                          <a:latin typeface="Calibri" panose="020F0502020204030204" charset="0"/>
                          <a:cs typeface="Calibri" panose="020F0502020204030204" charset="0"/>
                        </a:rPr>
                        <a:t>          Home Assignment- </a:t>
                      </a:r>
                      <a:r>
                        <a:rPr lang="en-US" sz="2000" b="0">
                          <a:solidFill>
                            <a:srgbClr val="000000"/>
                          </a:solidFill>
                          <a:latin typeface="Calibri" panose="020F0502020204030204" charset="0"/>
                          <a:cs typeface="Calibri" panose="020F0502020204030204" charset="0"/>
                        </a:rPr>
                        <a:t>Worksheet 4, Question 2, Page 59</a:t>
                      </a:r>
                      <a:endParaRPr lang="en-US" sz="2000" b="0">
                        <a:solidFill>
                          <a:srgbClr val="000000"/>
                        </a:solidFill>
                        <a:latin typeface="Calibri" panose="020F0502020204030204" charset="0"/>
                        <a:cs typeface="Calibri" panose="020F0502020204030204" charset="0"/>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533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3995</Words>
  <Application>WPS Presentation</Application>
  <PresentationFormat>Widescreen</PresentationFormat>
  <Paragraphs>69</Paragraphs>
  <Slides>8</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8</vt:i4>
      </vt:variant>
    </vt:vector>
  </HeadingPairs>
  <TitlesOfParts>
    <vt:vector size="19" baseType="lpstr">
      <vt:lpstr>Arial</vt:lpstr>
      <vt:lpstr>SimSun</vt:lpstr>
      <vt:lpstr>Wingdings</vt:lpstr>
      <vt:lpstr>Calibri Light</vt:lpstr>
      <vt:lpstr>Calibri</vt:lpstr>
      <vt:lpstr>Microsoft YaHei</vt:lpstr>
      <vt:lpstr>Arial Unicode MS</vt:lpstr>
      <vt:lpstr>Arial</vt:lpstr>
      <vt:lpstr>Calibri</vt:lpstr>
      <vt:lpstr>Arial</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Ankit Mishra</cp:lastModifiedBy>
  <cp:revision>9</cp:revision>
  <dcterms:created xsi:type="dcterms:W3CDTF">2021-07-17T18:00:28Z</dcterms:created>
  <dcterms:modified xsi:type="dcterms:W3CDTF">2021-07-17T18:18:14Z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1033-11.2.0.10200</vt:lpwstr>
  </property>
</Properties>
</file>