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60" r:id="rId3"/>
    <p:sldId id="261" r:id="rId5"/>
    <p:sldId id="257" r:id="rId6"/>
    <p:sldId id="262" r:id="rId7"/>
    <p:sldId id="258" r:id="rId8"/>
    <p:sldId id="263" r:id="rId9"/>
    <p:sldId id="264" r:id="rId10"/>
    <p:sldId id="265" r:id="rId11"/>
    <p:sldId id="266" r:id="rId12"/>
    <p:sldId id="270" r:id="rId13"/>
    <p:sldId id="269"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77"/>
      </p:cViewPr>
      <p:guideLst>
        <p:guide orient="horz" pos="1619"/>
        <p:guide pos="290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comments" Target="../comments/comment2.xml"/><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2"/>
          <a:srcRect/>
          <a:stretch>
            <a:fill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LITERATURE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a:t>
            </a:r>
            <a:endPar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endParaRPr lang="en-GB"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endPar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 </a:t>
            </a:r>
            <a:r>
              <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Daybreak</a:t>
            </a:r>
            <a:endPar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IN" b="1" dirty="0"/>
              <a:t>BY </a:t>
            </a:r>
            <a:r>
              <a:rPr lang="en-US" altLang="en-GB" b="1">
                <a:latin typeface="Calibri" panose="020F0502020204030204"/>
                <a:ea typeface="Calibri" panose="020F0502020204030204"/>
                <a:cs typeface="Calibri" panose="020F0502020204030204"/>
                <a:sym typeface="Calibri" panose="020F0502020204030204"/>
              </a:rPr>
              <a:t>Henry Wadsworth Longfellow</a:t>
            </a:r>
            <a:endParaRPr lang="en-US" altLang="en-GB" b="1" dirty="0">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59:morph option="byObject"/>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1700" y="141767"/>
            <a:ext cx="8520600" cy="4427108"/>
          </a:xfrm>
        </p:spPr>
        <p:txBody>
          <a:bodyPr/>
          <a:lstStyle/>
          <a:p>
            <a:pPr marL="114300" indent="0">
              <a:buNone/>
            </a:pPr>
            <a:r>
              <a:rPr lang="en-US" sz="1400" dirty="0">
                <a:latin typeface="Calibri" panose="020F0502020204030204" pitchFamily="34" charset="0"/>
                <a:cs typeface="Calibri" panose="020F0502020204030204" pitchFamily="34" charset="0"/>
              </a:rPr>
              <a:t>A.1.The wind came from the sea and went towards the land.</a:t>
            </a:r>
            <a:endParaRPr lang="en-US" sz="1400" dirty="0">
              <a:latin typeface="Calibri" panose="020F0502020204030204" pitchFamily="34" charset="0"/>
              <a:cs typeface="Calibri" panose="020F0502020204030204" pitchFamily="34" charset="0"/>
            </a:endParaRPr>
          </a:p>
          <a:p>
            <a:pPr marL="114300" indent="0">
              <a:buNone/>
            </a:pPr>
            <a:r>
              <a:rPr lang="en-US" sz="1400" dirty="0">
                <a:latin typeface="Calibri" panose="020F0502020204030204" pitchFamily="34" charset="0"/>
                <a:cs typeface="Calibri" panose="020F0502020204030204" pitchFamily="34" charset="0"/>
              </a:rPr>
              <a:t>2.The wind cried across the sea informing the mariners about the day break and told them to get up and start the day’s chores.</a:t>
            </a:r>
            <a:endParaRPr lang="en-US" sz="1400" dirty="0">
              <a:latin typeface="Calibri" panose="020F0502020204030204" pitchFamily="34" charset="0"/>
              <a:cs typeface="Calibri" panose="020F0502020204030204" pitchFamily="34" charset="0"/>
            </a:endParaRPr>
          </a:p>
          <a:p>
            <a:pPr marL="114300" indent="0">
              <a:buNone/>
            </a:pPr>
            <a:r>
              <a:rPr lang="en-US" sz="1400" dirty="0">
                <a:latin typeface="Calibri" panose="020F0502020204030204" pitchFamily="34" charset="0"/>
                <a:cs typeface="Calibri" panose="020F0502020204030204" pitchFamily="34" charset="0"/>
              </a:rPr>
              <a:t>3.a)This line is addressed to the trees in the forest informing them to hang their leaves at the day break.</a:t>
            </a:r>
            <a:endParaRPr lang="en-US" sz="1400" dirty="0">
              <a:latin typeface="Calibri" panose="020F0502020204030204" pitchFamily="34" charset="0"/>
              <a:cs typeface="Calibri" panose="020F0502020204030204" pitchFamily="34" charset="0"/>
            </a:endParaRPr>
          </a:p>
          <a:p>
            <a:pPr marL="114300" indent="0">
              <a:buNone/>
            </a:pPr>
            <a:r>
              <a:rPr lang="en-US" sz="1400" dirty="0">
                <a:latin typeface="Calibri" panose="020F0502020204030204" pitchFamily="34" charset="0"/>
                <a:cs typeface="Calibri" panose="020F0502020204030204" pitchFamily="34" charset="0"/>
              </a:rPr>
              <a:t>b)The leaves of the trees are referred to as leafy banners to proclaim the day break.</a:t>
            </a:r>
            <a:endParaRPr lang="en-US" sz="1400" dirty="0">
              <a:latin typeface="Calibri" panose="020F0502020204030204" pitchFamily="34" charset="0"/>
              <a:cs typeface="Calibri" panose="020F0502020204030204" pitchFamily="34" charset="0"/>
            </a:endParaRPr>
          </a:p>
          <a:p>
            <a:pPr marL="114300" indent="0">
              <a:buNone/>
            </a:pPr>
            <a:r>
              <a:rPr lang="en-US" sz="1400" dirty="0">
                <a:latin typeface="Calibri" panose="020F0502020204030204" pitchFamily="34" charset="0"/>
                <a:cs typeface="Calibri" panose="020F0502020204030204" pitchFamily="34" charset="0"/>
              </a:rPr>
              <a:t>4.The bird’s wings are folded as it was sleeping during night.</a:t>
            </a:r>
            <a:endParaRPr lang="en-US" sz="1400" dirty="0">
              <a:latin typeface="Calibri" panose="020F0502020204030204" pitchFamily="34" charset="0"/>
              <a:cs typeface="Calibri" panose="020F0502020204030204" pitchFamily="34" charset="0"/>
            </a:endParaRPr>
          </a:p>
          <a:p>
            <a:pPr marL="114300" indent="0">
              <a:buNone/>
            </a:pPr>
            <a:r>
              <a:rPr lang="en-US" sz="1400" dirty="0">
                <a:latin typeface="Calibri" panose="020F0502020204030204" pitchFamily="34" charset="0"/>
                <a:cs typeface="Calibri" panose="020F0502020204030204" pitchFamily="34" charset="0"/>
              </a:rPr>
              <a:t>5.The fields of corn bowed down and the belfry tower rang the bell </a:t>
            </a:r>
            <a:r>
              <a:rPr lang="en-US" sz="1400">
                <a:latin typeface="Calibri" panose="020F0502020204030204" pitchFamily="34" charset="0"/>
                <a:cs typeface="Calibri" panose="020F0502020204030204" pitchFamily="34" charset="0"/>
              </a:rPr>
              <a:t>to welcome the day.</a:t>
            </a:r>
            <a:endParaRPr lang="en-IN" sz="1400" dirty="0">
              <a:latin typeface="Calibri" panose="020F0502020204030204" pitchFamily="34" charset="0"/>
              <a:cs typeface="Calibri" panose="020F0502020204030204" pitchFamily="34" charset="0"/>
            </a:endParaRPr>
          </a:p>
        </p:txBody>
      </p:sp>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a:latin typeface="Calibri" panose="020F0502020204030204" pitchFamily="34" charset="0"/>
                <a:cs typeface="Calibri" panose="020F0502020204030204" pitchFamily="34" charset="0"/>
              </a:rPr>
              <a:t>GENERAL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Reading Comprehension followed by questions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short story/Fiction</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the plot</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Developing LSRW Skills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Know how to write a story- Beginning, middle and end</a:t>
            </a:r>
            <a:endParaRPr lang="en-GB" dirty="0">
              <a:latin typeface="Calibri" panose="020F0502020204030204" pitchFamily="34" charset="0"/>
              <a:cs typeface="Calibri" panose="020F0502020204030204" pitchFamily="34" charset="0"/>
            </a:endParaRPr>
          </a:p>
          <a:p>
            <a:pPr marL="342900" lvl="0" indent="-342900">
              <a:lnSpc>
                <a:spcPct val="115000"/>
              </a:lnSpc>
            </a:pPr>
            <a:endParaRPr lang="en-GB" dirty="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a:latin typeface="Calibri" panose="020F0502020204030204" pitchFamily="34" charset="0"/>
                <a:cs typeface="Calibri" panose="020F0502020204030204" pitchFamily="34" charset="0"/>
              </a:rPr>
              <a:t>SPECIFIC OBJECTIVES/ EXTENDED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 LSRW</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the story, plot,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 Developing skill of  Critical appreciation</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Focus on the underprivileged tribal of India</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aware of the importance of asking questions</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typical vocabulary meant for story writing</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varieties of style and diction in literary writing</a:t>
            </a: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14"/>
          <p:cNvSpPr txBox="1"/>
          <p:nvPr/>
        </p:nvSpPr>
        <p:spPr>
          <a:xfrm>
            <a:off x="260" y="-65"/>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2800" b="1" dirty="0">
                <a:solidFill>
                  <a:srgbClr val="FF0000"/>
                </a:solidFill>
                <a:latin typeface="Calibri" panose="020F0502020204030204" pitchFamily="34" charset="0"/>
                <a:cs typeface="Calibri" panose="020F0502020204030204" pitchFamily="34" charset="0"/>
                <a:sym typeface="Arial" panose="020B0604020202020204"/>
              </a:rPr>
              <a:t>INTRODUCTION TO THE AUTHOR</a:t>
            </a:r>
            <a:endParaRPr lang="en-IN" sz="2800" b="1" i="0" u="none" strike="noStrike" cap="none" dirty="0">
              <a:solidFill>
                <a:srgbClr val="FF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5" name="Google Shape;65;p14"/>
          <p:cNvSpPr txBox="1"/>
          <p:nvPr/>
        </p:nvSpPr>
        <p:spPr>
          <a:xfrm>
            <a:off x="59690" y="644525"/>
            <a:ext cx="6922135" cy="4498975"/>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rgbClr val="000000"/>
              </a:buClr>
              <a:buSzPts val="1400"/>
              <a:buFont typeface="Arial" panose="020B0604020202020204"/>
              <a:buNone/>
            </a:pPr>
            <a:r>
              <a:rPr lang="en-US" altLang="en-GB" b="1">
                <a:latin typeface="Calibri" panose="020F0502020204030204"/>
                <a:ea typeface="Calibri" panose="020F0502020204030204"/>
                <a:cs typeface="Calibri" panose="020F0502020204030204"/>
                <a:sym typeface="Calibri" panose="020F0502020204030204"/>
              </a:rPr>
              <a:t>Henry Wadsworth Longfellow</a:t>
            </a:r>
            <a:r>
              <a:rPr lang="en-US" altLang="en-GB">
                <a:latin typeface="Calibri" panose="020F0502020204030204"/>
                <a:ea typeface="Calibri" panose="020F0502020204030204"/>
                <a:cs typeface="Calibri" panose="020F0502020204030204"/>
                <a:sym typeface="Calibri" panose="020F0502020204030204"/>
              </a:rPr>
              <a:t> (1807-1882) was one of the greatest American Poets of the 19th Century.  Born in Portland, marine in 1807, he became a national literary figure by the 1850s and world famous personality by the time of his death in 1882.  After retirement he devoted to literature only.  His famous works are “Voice of the Night”, “Evangeline” and “The song of Hiawatha”.  His poetry is known for its lyrical quality.</a:t>
            </a:r>
            <a:endParaRPr lang="en-US" altLang="en-GB">
              <a:latin typeface="Calibri" panose="020F0502020204030204"/>
              <a:ea typeface="Calibri" panose="020F0502020204030204"/>
              <a:cs typeface="Calibri" panose="020F0502020204030204"/>
              <a:sym typeface="Calibri" panose="020F050202020403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lang="en-US" altLang="en-GB">
              <a:latin typeface="Calibri" panose="020F0502020204030204"/>
              <a:ea typeface="Calibri" panose="020F0502020204030204"/>
              <a:cs typeface="Calibri" panose="020F0502020204030204"/>
              <a:sym typeface="Calibri" panose="020F0502020204030204"/>
            </a:endParaRPr>
          </a:p>
          <a:p>
            <a:pPr marL="0" marR="0" lvl="0" indent="0" algn="just" rtl="0">
              <a:lnSpc>
                <a:spcPct val="100000"/>
              </a:lnSpc>
              <a:spcBef>
                <a:spcPts val="0"/>
              </a:spcBef>
              <a:spcAft>
                <a:spcPts val="0"/>
              </a:spcAft>
              <a:buClr>
                <a:srgbClr val="000000"/>
              </a:buClr>
              <a:buSzPts val="1400"/>
              <a:buFont typeface="Arial" panose="020B0604020202020204"/>
              <a:buNone/>
            </a:pPr>
            <a:r>
              <a:rPr lang="en-US" altLang="en-GB">
                <a:latin typeface="Calibri" panose="020F0502020204030204"/>
                <a:ea typeface="Calibri" panose="020F0502020204030204"/>
                <a:cs typeface="Calibri" panose="020F0502020204030204"/>
                <a:sym typeface="Calibri" panose="020F0502020204030204"/>
              </a:rPr>
              <a:t>His works shows the lively element that gives human mind a fruit to live peacefully and independently with enthusiastic thoughts. He often used folk and mythical stories as material for his poetry.  He also did translation from Spanish and Italian into English.  The poem “Daybreak” is taken from “Birds of Passage”, a collection of his poem.</a:t>
            </a:r>
            <a:endParaRPr lang="en-US" altLang="en-GB">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520430" cy="670560"/>
          </a:xfrm>
        </p:spPr>
        <p:txBody>
          <a:bodyPr/>
          <a:lstStyle/>
          <a:p>
            <a:r>
              <a:rPr lang="en-US" sz="3200" b="1">
                <a:solidFill>
                  <a:srgbClr val="FF0000"/>
                </a:solidFill>
              </a:rPr>
              <a:t>Theme of the poem</a:t>
            </a:r>
            <a:endParaRPr lang="en-US" sz="3200" b="1">
              <a:solidFill>
                <a:srgbClr val="FF0000"/>
              </a:solidFill>
            </a:endParaRPr>
          </a:p>
        </p:txBody>
      </p:sp>
      <p:sp>
        <p:nvSpPr>
          <p:cNvPr id="3" name="Text Placeholder 2"/>
          <p:cNvSpPr>
            <a:spLocks noGrp="1"/>
          </p:cNvSpPr>
          <p:nvPr>
            <p:ph type="body" idx="1"/>
          </p:nvPr>
        </p:nvSpPr>
        <p:spPr>
          <a:xfrm>
            <a:off x="0" y="743585"/>
            <a:ext cx="7245350" cy="4399280"/>
          </a:xfrm>
        </p:spPr>
        <p:txBody>
          <a:bodyPr/>
          <a:lstStyle/>
          <a:p>
            <a:pPr marL="114300" indent="0">
              <a:buNone/>
            </a:pPr>
            <a:r>
              <a:rPr lang="en-US" sz="1600"/>
              <a:t>Here poem gives the idea of alive life and be ready for challenges and opportunities to grab it. Past is past but the lively present is there with us to cherish it with full enthusiasm. </a:t>
            </a:r>
            <a:endParaRPr lang="en-US" sz="1600"/>
          </a:p>
        </p:txBody>
      </p:sp>
      <p:pic>
        <p:nvPicPr>
          <p:cNvPr id="4" name="Picture 3" descr="theme"/>
          <p:cNvPicPr>
            <a:picLocks noChangeAspect="1"/>
          </p:cNvPicPr>
          <p:nvPr/>
        </p:nvPicPr>
        <p:blipFill>
          <a:blip r:embed="rId1"/>
          <a:stretch>
            <a:fillRect/>
          </a:stretch>
        </p:blipFill>
        <p:spPr>
          <a:xfrm>
            <a:off x="1298575" y="1826895"/>
            <a:ext cx="4648200" cy="31908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1"/>
          <a:srcRect/>
          <a:stretch>
            <a:fillRect/>
          </a:stretch>
        </p:blipFill>
        <p:spPr>
          <a:xfrm>
            <a:off x="7787575" y="4379510"/>
            <a:ext cx="1232526" cy="611875"/>
          </a:xfrm>
          <a:prstGeom prst="rect">
            <a:avLst/>
          </a:prstGeom>
          <a:noFill/>
          <a:ln>
            <a:noFill/>
          </a:ln>
        </p:spPr>
      </p:pic>
      <p:sp>
        <p:nvSpPr>
          <p:cNvPr id="72" name="Google Shape;72;p15"/>
          <p:cNvSpPr txBox="1"/>
          <p:nvPr/>
        </p:nvSpPr>
        <p:spPr>
          <a:xfrm>
            <a:off x="0" y="635"/>
            <a:ext cx="6356985" cy="5142865"/>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A wind came up out of the sea,</a:t>
            </a: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And said, "O mists, make room for me."</a:t>
            </a: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It hailed the ships, and cried, "Sail on,</a:t>
            </a: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Ye mariners, the night is gone." </a:t>
            </a: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1600" b="1" u="none" strike="noStrike" cap="none">
                <a:solidFill>
                  <a:srgbClr val="000000"/>
                </a:solidFill>
                <a:latin typeface="Calibri" panose="020F0502020204030204"/>
                <a:ea typeface="Calibri" panose="020F0502020204030204"/>
                <a:cs typeface="Calibri" panose="020F0502020204030204"/>
                <a:sym typeface="Calibri" panose="020F0502020204030204"/>
              </a:rPr>
              <a:t>Summary : </a:t>
            </a:r>
            <a:r>
              <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rPr>
              <a:t>Actually, the first thought which makes the urging mood to determine the first aspect with wind, and here winds generally flow from the sea to the land at day and the vice versa happens at night. But the another aspect and the use of word ‘O mists’ which derived phenomena of something is there to be clarify so poet explaining with eagle eye to clarify your goal to archive in life. Because this is one life and once in a while we live and we live with fully enthusiastically and our work must get done.</a:t>
            </a:r>
            <a:endPar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rPr>
              <a:t>By using this lines poet elaborate to keep positive mindset and keep on working with true zest. It is in haste and wants to make all awake.  So it requests the mists not to obstruct it.  It first sees the ships anchored.  But they should be set free from their anchor as the sun rises and darkness is over.</a:t>
            </a:r>
            <a:endPar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6312535" cy="5142865"/>
          </a:xfrm>
        </p:spPr>
        <p:txBody>
          <a:bodyPr/>
          <a:lstStyle/>
          <a:p>
            <a:pPr marL="114300" indent="0" algn="ctr">
              <a:buNone/>
            </a:pPr>
            <a:r>
              <a:rPr lang="en-US" sz="1600" b="1" i="1" dirty="0"/>
              <a:t>And hurried landward far away,</a:t>
            </a:r>
            <a:endParaRPr lang="en-US" sz="1600" b="1" i="1" dirty="0"/>
          </a:p>
          <a:p>
            <a:pPr marL="114300" indent="0" algn="ctr">
              <a:buNone/>
            </a:pPr>
            <a:r>
              <a:rPr lang="en-US" sz="1600" b="1" i="1" dirty="0"/>
              <a:t>Crying, "Awake! it is the day." </a:t>
            </a:r>
            <a:endParaRPr lang="en-US" sz="1600" b="1" i="1" dirty="0"/>
          </a:p>
          <a:p>
            <a:pPr marL="114300" indent="0" algn="ctr">
              <a:buNone/>
            </a:pPr>
            <a:endParaRPr lang="en-US" sz="1600" b="1" i="1" dirty="0"/>
          </a:p>
          <a:p>
            <a:pPr marL="114300" indent="0" algn="ctr">
              <a:buNone/>
            </a:pPr>
            <a:r>
              <a:rPr lang="en-US" sz="1600" b="1" i="1" dirty="0"/>
              <a:t>It said unto the forest, "Shout!</a:t>
            </a:r>
            <a:endParaRPr lang="en-US" sz="1600" b="1" i="1" dirty="0"/>
          </a:p>
          <a:p>
            <a:pPr marL="114300" indent="0" algn="ctr">
              <a:buNone/>
            </a:pPr>
            <a:r>
              <a:rPr lang="en-US" sz="1600" b="1" i="1" dirty="0"/>
              <a:t>Hang all your leafy banners out!" </a:t>
            </a:r>
            <a:endParaRPr lang="en-US" sz="1600" b="1" i="1" dirty="0"/>
          </a:p>
          <a:p>
            <a:pPr marL="114300" indent="0" algn="ctr">
              <a:buNone/>
            </a:pPr>
            <a:endParaRPr lang="en-US" sz="1600" b="1" i="1" dirty="0"/>
          </a:p>
          <a:p>
            <a:pPr marL="114300" indent="0" algn="just">
              <a:buNone/>
            </a:pPr>
            <a:r>
              <a:rPr lang="en-US" sz="1600" b="1" dirty="0"/>
              <a:t>Summary : </a:t>
            </a:r>
            <a:r>
              <a:rPr lang="en-US" sz="1600" dirty="0"/>
              <a:t>Asking from the life that we are living the day is here to make a move. Here, we comes with another lines that makes very much impact to see how to go far to the active the glory that one can think of it and dream for it to became. So poet uses word ‘awake’ ad this is the time and asking for go further and make fulfill your dream and don’t be fearful in life. Life is giver so you can live with fully and requesting tone here poet enchants.</a:t>
            </a:r>
            <a:endParaRPr lang="en-US" sz="1600" dirty="0"/>
          </a:p>
          <a:p>
            <a:pPr marL="114300" indent="0" algn="just">
              <a:buNone/>
            </a:pPr>
            <a:r>
              <a:rPr lang="en-US" sz="1600" dirty="0"/>
              <a:t>By this lines poet says, it blows over the distant lands and calls the forest to unfold its leaves, twigs and branches fully and freely. Don’t be in worried mood, enjoy the day with full love that you have in life.</a:t>
            </a:r>
            <a:endParaRPr lang="en-US" sz="1600" dirty="0"/>
          </a:p>
        </p:txBody>
      </p:sp>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0" y="0"/>
            <a:ext cx="6146165" cy="5507990"/>
          </a:xfrm>
          <a:prstGeom prst="rect">
            <a:avLst/>
          </a:prstGeom>
          <a:noFill/>
        </p:spPr>
        <p:txBody>
          <a:bodyPr wrap="square" rtlCol="0" anchor="t">
            <a:spAutoFit/>
          </a:bodyPr>
          <a:lstStyle/>
          <a:p>
            <a:pPr algn="ctr"/>
            <a:r>
              <a:rPr lang="en-US" sz="1600" b="1" i="1"/>
              <a:t>It touched the wood-bird's folded wing,</a:t>
            </a:r>
            <a:endParaRPr lang="en-US" sz="1600" b="1" i="1"/>
          </a:p>
          <a:p>
            <a:pPr algn="ctr"/>
            <a:r>
              <a:rPr lang="en-US" sz="1600" b="1" i="1"/>
              <a:t>And said, "O bird, awake and sing." </a:t>
            </a:r>
            <a:endParaRPr lang="en-US" sz="1600" b="1" i="1"/>
          </a:p>
          <a:p>
            <a:pPr algn="ctr"/>
            <a:endParaRPr lang="en-US" sz="1600" b="1" i="1"/>
          </a:p>
          <a:p>
            <a:pPr algn="ctr"/>
            <a:endParaRPr lang="en-US" sz="1600" b="1" i="1"/>
          </a:p>
          <a:p>
            <a:pPr algn="ctr"/>
            <a:r>
              <a:rPr lang="en-US" sz="1600" b="1" i="1"/>
              <a:t>And o'er the farms, "O chanticleer,</a:t>
            </a:r>
            <a:endParaRPr lang="en-US" sz="1600" b="1" i="1"/>
          </a:p>
          <a:p>
            <a:pPr algn="ctr"/>
            <a:r>
              <a:rPr lang="en-US" sz="1600" b="1" i="1"/>
              <a:t>Your clarion blow; the day is near."</a:t>
            </a:r>
            <a:endParaRPr lang="en-US" sz="1600" b="1" i="1"/>
          </a:p>
          <a:p>
            <a:pPr algn="ctr"/>
            <a:endParaRPr lang="en-US" sz="1600" b="1" i="1"/>
          </a:p>
          <a:p>
            <a:pPr algn="l"/>
            <a:r>
              <a:rPr lang="en-US" sz="1600" b="1"/>
              <a:t>Summary : </a:t>
            </a:r>
            <a:r>
              <a:rPr lang="en-US" sz="1600"/>
              <a:t>It uses the phrase that good happens with the virtuous ones. So make it flow your way is there, visible and so grab it and experienced it with full passion. It also tells the wood birds to wake up and starts singing. Their song will announce the beginning of the day.  It prompts the domestic cocks to herald the day.</a:t>
            </a:r>
            <a:endParaRPr lang="en-US" sz="1600"/>
          </a:p>
          <a:p>
            <a:endParaRPr lang="en-US" sz="1600"/>
          </a:p>
          <a:p>
            <a:r>
              <a:rPr lang="en-US" sz="1600"/>
              <a:t>The light of the sun is the source of life to plants of the field.  They are looked after and nourished by it.  They should be grateful to the sun.  So the wind tells them to bow down their heads and express their gratitude.  The sixth couplet describes the surrounding and the time by adding the fact that the wind encourages the rooster to below her clarions as it is the arrival of day.</a:t>
            </a:r>
            <a:endParaRPr lang="en-US" sz="1600"/>
          </a:p>
          <a:p>
            <a:endParaRPr lang="en-US" sz="1600"/>
          </a:p>
        </p:txBody>
      </p:sp>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6630670" cy="5142865"/>
          </a:xfrm>
        </p:spPr>
        <p:txBody>
          <a:bodyPr/>
          <a:lstStyle/>
          <a:p>
            <a:pPr marL="114300" indent="0" algn="ctr">
              <a:buNone/>
            </a:pPr>
            <a:r>
              <a:rPr lang="en-US" sz="1600" b="1" i="1"/>
              <a:t>It whispered to the fields of corn,</a:t>
            </a:r>
            <a:endParaRPr lang="en-US" sz="1600" b="1" i="1"/>
          </a:p>
          <a:p>
            <a:pPr marL="114300" indent="0" algn="ctr">
              <a:buNone/>
            </a:pPr>
            <a:r>
              <a:rPr lang="en-US" sz="1600" b="1" i="1"/>
              <a:t>"Bow down, and hail the coming morn." </a:t>
            </a:r>
            <a:endParaRPr lang="en-US" sz="1600" b="1" i="1"/>
          </a:p>
          <a:p>
            <a:pPr marL="114300" indent="0" algn="ctr">
              <a:buNone/>
            </a:pPr>
            <a:endParaRPr lang="en-US" sz="1600" b="1" i="1"/>
          </a:p>
          <a:p>
            <a:pPr marL="114300" indent="0" algn="ctr">
              <a:buNone/>
            </a:pPr>
            <a:r>
              <a:rPr lang="en-US" sz="1600" b="1" i="1"/>
              <a:t>It shouted through the belfry-tower,</a:t>
            </a:r>
            <a:endParaRPr lang="en-US" sz="1600" b="1" i="1"/>
          </a:p>
          <a:p>
            <a:pPr marL="114300" indent="0" algn="ctr">
              <a:buNone/>
            </a:pPr>
            <a:r>
              <a:rPr lang="en-US" sz="1600" b="1" i="1"/>
              <a:t>"Awake, O bell! Proclaim the hour." </a:t>
            </a:r>
            <a:endParaRPr lang="en-US" sz="1600" b="1" i="1"/>
          </a:p>
          <a:p>
            <a:pPr marL="114300" indent="0" algn="ctr">
              <a:buNone/>
            </a:pPr>
            <a:endParaRPr lang="en-US" sz="1600" b="1" i="1"/>
          </a:p>
          <a:p>
            <a:pPr marL="114300" indent="0" algn="ctr">
              <a:buNone/>
            </a:pPr>
            <a:r>
              <a:rPr lang="en-US" sz="1600" b="1" i="1"/>
              <a:t>It crossed the churchyard with a sigh,</a:t>
            </a:r>
            <a:endParaRPr lang="en-US" sz="1600" b="1" i="1"/>
          </a:p>
          <a:p>
            <a:pPr marL="114300" indent="0" algn="ctr">
              <a:buNone/>
            </a:pPr>
            <a:r>
              <a:rPr lang="en-US" sz="1600" b="1" i="1"/>
              <a:t>And said, "Not yet! in quiet lie."</a:t>
            </a:r>
            <a:endParaRPr lang="en-US" sz="1600" b="1" i="1"/>
          </a:p>
          <a:p>
            <a:pPr marL="114300" indent="0" algn="ctr">
              <a:buNone/>
            </a:pPr>
            <a:endParaRPr lang="en-US" sz="1600" b="1" i="1"/>
          </a:p>
          <a:p>
            <a:pPr marL="114300" indent="0" algn="l">
              <a:buNone/>
            </a:pPr>
            <a:r>
              <a:rPr lang="en-US" sz="1600" b="1"/>
              <a:t>Summary :</a:t>
            </a:r>
            <a:r>
              <a:rPr lang="en-US" sz="1600"/>
              <a:t>By using this couplet poet explores the real sense of time and he is telling that the time is now so grab your opportunity. Make your way with this coming chance. But by using a word whispered poet uses a metaphoric sense to understand that how that can be taken as. But in the very nest line gives the idea of it which makes compulsion of passion and healing the way and the way you can make, and by these very enthusiastic lines archive the goal of heart and mind to be concern.</a:t>
            </a:r>
            <a:endParaRPr lang="en-US" sz="1600"/>
          </a:p>
          <a:p>
            <a:pPr marL="114300" indent="0" algn="l">
              <a:buNone/>
            </a:pPr>
            <a:endParaRPr lang="en-US" sz="1600"/>
          </a:p>
        </p:txBody>
      </p:sp>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6827520" cy="5143500"/>
          </a:xfrm>
        </p:spPr>
        <p:txBody>
          <a:bodyPr/>
          <a:lstStyle/>
          <a:p>
            <a:pPr marL="114300" indent="0" algn="just">
              <a:buNone/>
            </a:pPr>
            <a:r>
              <a:rPr lang="en-US" sz="1400"/>
              <a:t>With a full determination voice, poet explores the second last stanza that the high time consideration is now. And standing from the belfry-tower it sough to the new land with starting of new avtar and new expedition of your journey. By the words proclaim the hour is simply shows the high time. Shifts to the merry journey of the wind and makes the corn fields’ bow to the morning.  It makes the church bell ring and thus makes it announce the arrival of the hour, that of the early morning.</a:t>
            </a:r>
            <a:endParaRPr lang="en-US" sz="1400"/>
          </a:p>
          <a:p>
            <a:pPr marL="114300" indent="0" algn="just">
              <a:buNone/>
            </a:pPr>
            <a:r>
              <a:rPr lang="en-US" sz="1400"/>
              <a:t>Actual aspect of life and ultimate glory s here with this last couplet and also the whole phrase is with the wind arrives at the graveyard of the church but here the message of wind is changed.</a:t>
            </a:r>
            <a:endParaRPr lang="en-US" sz="1400"/>
          </a:p>
          <a:p>
            <a:pPr marL="114300" indent="0">
              <a:buNone/>
            </a:pPr>
            <a:endParaRPr lang="en-US" sz="1400"/>
          </a:p>
          <a:p>
            <a:pPr marL="114300" indent="0">
              <a:buNone/>
            </a:pPr>
            <a:r>
              <a:rPr lang="en-US" sz="1400" b="1"/>
              <a:t>Difficult words: </a:t>
            </a:r>
            <a:endParaRPr lang="en-US" sz="1400" b="1"/>
          </a:p>
          <a:p>
            <a:pPr marL="114300" indent="0">
              <a:buNone/>
            </a:pPr>
            <a:r>
              <a:rPr lang="en-US" sz="1400" b="1"/>
              <a:t>hailed : called </a:t>
            </a:r>
            <a:endParaRPr lang="en-US" sz="1400" b="1"/>
          </a:p>
          <a:p>
            <a:pPr marL="114300" indent="0">
              <a:buNone/>
            </a:pPr>
            <a:r>
              <a:rPr lang="en-US" sz="1400" b="1"/>
              <a:t>ye : (old usage)  you</a:t>
            </a:r>
            <a:endParaRPr lang="en-US" sz="1400" b="1"/>
          </a:p>
          <a:p>
            <a:pPr marL="114300" indent="0">
              <a:buNone/>
            </a:pPr>
            <a:r>
              <a:rPr lang="en-US" sz="1400" b="1"/>
              <a:t>mariner: sailors</a:t>
            </a:r>
            <a:endParaRPr lang="en-US" sz="1400" b="1"/>
          </a:p>
          <a:p>
            <a:pPr marL="114300" indent="0">
              <a:buNone/>
            </a:pPr>
            <a:r>
              <a:rPr lang="en-US" sz="1400" b="1"/>
              <a:t>landward : towards the land and away from the sea</a:t>
            </a:r>
            <a:endParaRPr lang="en-US" sz="1400" b="1"/>
          </a:p>
        </p:txBody>
      </p:sp>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6395</Words>
  <Application>WPS Presentation</Application>
  <PresentationFormat>On-screen Show (16:9)</PresentationFormat>
  <Paragraphs>101</Paragraphs>
  <Slides>11</Slides>
  <Notes>5</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SimSun</vt:lpstr>
      <vt:lpstr>Wingdings</vt:lpstr>
      <vt:lpstr>Arial</vt:lpstr>
      <vt:lpstr>Calibri</vt:lpstr>
      <vt:lpstr>Calibri</vt:lpstr>
      <vt:lpstr>Microsoft YaHei</vt:lpstr>
      <vt:lpstr>Arial Unicode MS</vt:lpstr>
      <vt:lpstr>Simple Light</vt:lpstr>
      <vt:lpstr>PowerPoint 演示文稿</vt:lpstr>
      <vt:lpstr>PowerPoint 演示文稿</vt:lpstr>
      <vt:lpstr>PowerPoint 演示文稿</vt:lpstr>
      <vt:lpstr>Theme of the poem</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HP</cp:lastModifiedBy>
  <cp:revision>48</cp:revision>
  <dcterms:created xsi:type="dcterms:W3CDTF">2021-05-29T12:00:00Z</dcterms:created>
  <dcterms:modified xsi:type="dcterms:W3CDTF">2023-01-23T12:14:02Z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1033-11.2.0.11440</vt:lpwstr>
  </property>
  <property fmtid="{D5CDD505-2E9C-101B-9397-08002B2CF9AE}" pid="3" name="ICV">
    <vt:lpwstr>F14B666FDE994672B6A8CA9D016B00D4</vt:lpwstr>
  </property>
</Properties>
</file>