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comments/comment2.xml" ContentType="application/vnd.openxmlformats-officedocument.presentationml.comment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autoCompressPictures="0">
  <p:sldMasterIdLst>
    <p:sldMasterId id="2147483648" r:id="rId1"/>
  </p:sldMasterIdLst>
  <p:notesMasterIdLst>
    <p:notesMasterId r:id="rId12"/>
  </p:notesMasterIdLst>
  <p:sldIdLst>
    <p:sldId id="260" r:id="rId2"/>
    <p:sldId id="261" r:id="rId3"/>
    <p:sldId id="257" r:id="rId4"/>
    <p:sldId id="262" r:id="rId5"/>
    <p:sldId id="258" r:id="rId6"/>
    <p:sldId id="263" r:id="rId7"/>
    <p:sldId id="264" r:id="rId8"/>
    <p:sldId id="265" r:id="rId9"/>
    <p:sldId id="266" r:id="rId10"/>
    <p:sldId id="269" r:id="rId1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 clrIdx="0"/>
  <p:cmAuthor id="2" name="cga-6" initials="c" lastIdx="1"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91" d="100"/>
          <a:sy n="91" d="100"/>
        </p:scale>
        <p:origin x="-786" y="-96"/>
      </p:cViewPr>
      <p:guideLst>
        <p:guide orient="horz" pos="1619"/>
        <p:guide pos="290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L="914400" marR="0" lvl="1"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L="1371600" marR="0" lvl="2"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L="1828800" marR="0" lvl="3"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L="2286000" marR="0" lvl="4"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L="2743200" marR="0" lvl="5"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L="3200400" marR="0" lvl="6"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L="3657600" marR="0" lvl="7"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L="4114800" marR="0" lvl="8"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panose="020B0604020202020204"/>
              <a:buChar char="●"/>
              <a:defRPr sz="18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914400" marR="0" lvl="1"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1371600" marR="0" lvl="2"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1828800" marR="0" lvl="3"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2286000" marR="0" lvl="4"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2743200" marR="0" lvl="5"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3200400" marR="0" lvl="6"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3657600" marR="0" lvl="7"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4114800" marR="0" lvl="8" indent="-317500" algn="l" rtl="0">
              <a:lnSpc>
                <a:spcPct val="115000"/>
              </a:lnSpc>
              <a:spcBef>
                <a:spcPts val="1600"/>
              </a:spcBef>
              <a:spcAft>
                <a:spcPts val="160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comments" Target="../comments/comment2.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srcRect/>
          <a:stretch>
            <a:fillRect/>
          </a:stretch>
        </p:blipFill>
        <p:spPr>
          <a:xfrm>
            <a:off x="0" y="3809538"/>
            <a:ext cx="9144000" cy="1365860"/>
          </a:xfrm>
          <a:prstGeom prst="rect">
            <a:avLst/>
          </a:prstGeom>
          <a:noFill/>
          <a:ln>
            <a:noFill/>
          </a:ln>
        </p:spPr>
      </p:pic>
      <p:pic>
        <p:nvPicPr>
          <p:cNvPr id="55" name="Google Shape;55;p1"/>
          <p:cNvPicPr preferRelativeResize="0"/>
          <p:nvPr/>
        </p:nvPicPr>
        <p:blipFill rotWithShape="1">
          <a:blip r:embed="rId4"/>
          <a:srcRect/>
          <a:stretch>
            <a:fillRect/>
          </a:stretch>
        </p:blipFill>
        <p:spPr>
          <a:xfrm>
            <a:off x="7525407" y="241738"/>
            <a:ext cx="1370152" cy="703510"/>
          </a:xfrm>
          <a:prstGeom prst="rect">
            <a:avLst/>
          </a:prstGeom>
          <a:noFill/>
          <a:ln>
            <a:noFill/>
          </a:ln>
        </p:spPr>
      </p:pic>
      <p:sp>
        <p:nvSpPr>
          <p:cNvPr id="56" name="Google Shape;56;p1"/>
          <p:cNvSpPr txBox="1"/>
          <p:nvPr/>
        </p:nvSpPr>
        <p:spPr>
          <a:xfrm>
            <a:off x="222675" y="997800"/>
            <a:ext cx="8763000" cy="2779826"/>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panose="020B0604020202020204"/>
              <a:buNone/>
            </a:pPr>
            <a:endParaRPr lang="en-IN" sz="3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3100"/>
              <a:buFont typeface="Arial" panose="020B0604020202020204"/>
              <a:buNone/>
            </a:pPr>
            <a:r>
              <a:rPr lang="en-US" sz="3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rPr>
              <a:t>LITERATURE</a:t>
            </a:r>
            <a:endParaRPr lang="en-GB" sz="3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3100"/>
              <a:buFont typeface="Arial" panose="020B0604020202020204"/>
              <a:buNone/>
            </a:pPr>
            <a:r>
              <a:rPr lang="en-US" sz="2500" b="0" i="0" u="none" strike="noStrike" cap="none" dirty="0">
                <a:solidFill>
                  <a:srgbClr val="000000"/>
                </a:solidFill>
                <a:latin typeface="Calibri" panose="020F0502020204030204"/>
                <a:ea typeface="Calibri" panose="020F0502020204030204"/>
                <a:cs typeface="Calibri" panose="020F0502020204030204"/>
                <a:sym typeface="Calibri" panose="020F0502020204030204"/>
              </a:rPr>
              <a:t>STD-VII</a:t>
            </a:r>
          </a:p>
        </p:txBody>
      </p:sp>
      <p:sp>
        <p:nvSpPr>
          <p:cNvPr id="57" name="Google Shape;57;p1"/>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58" name="Google Shape;58;p1"/>
          <p:cNvSpPr txBox="1"/>
          <p:nvPr/>
        </p:nvSpPr>
        <p:spPr>
          <a:xfrm>
            <a:off x="2222175" y="2571738"/>
            <a:ext cx="4764000" cy="1237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r>
              <a:rPr lang="en-GB"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SUBJECT </a:t>
            </a:r>
            <a:r>
              <a:rPr lang="en-GB" b="1" dirty="0"/>
              <a:t>: ENGLISH</a:t>
            </a:r>
          </a:p>
          <a:p>
            <a:pPr marL="0" marR="0" lvl="0" indent="0" algn="l" rtl="0">
              <a:lnSpc>
                <a:spcPct val="100000"/>
              </a:lnSpc>
              <a:spcBef>
                <a:spcPts val="0"/>
              </a:spcBef>
              <a:spcAft>
                <a:spcPts val="0"/>
              </a:spcAft>
              <a:buClr>
                <a:srgbClr val="000000"/>
              </a:buClr>
              <a:buSzPts val="1400"/>
              <a:buFont typeface="Arial" panose="020B0604020202020204"/>
              <a:buNone/>
            </a:pPr>
            <a:r>
              <a:rPr lang="en-GB"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CHAPTER NUMBER: </a:t>
            </a:r>
          </a:p>
          <a:p>
            <a:pPr marL="0" marR="0" lvl="0" indent="0" algn="l" rtl="0">
              <a:lnSpc>
                <a:spcPct val="100000"/>
              </a:lnSpc>
              <a:spcBef>
                <a:spcPts val="0"/>
              </a:spcBef>
              <a:spcAft>
                <a:spcPts val="0"/>
              </a:spcAft>
              <a:buClr>
                <a:srgbClr val="000000"/>
              </a:buClr>
              <a:buSzPts val="1400"/>
              <a:buFont typeface="Arial" panose="020B0604020202020204"/>
              <a:buNone/>
            </a:pPr>
            <a:r>
              <a:rPr lang="en-GB" b="1" dirty="0"/>
              <a:t>PERIOD NUMBER : 1</a:t>
            </a:r>
            <a:endParaRPr sz="1400"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GB"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CHAPTER NAME :</a:t>
            </a:r>
            <a:r>
              <a:rPr lang="en-IN"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 </a:t>
            </a:r>
            <a:r>
              <a:rPr lang="en-US" altLang="en-IN"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Daybreak</a:t>
            </a:r>
          </a:p>
          <a:p>
            <a:pPr marL="0" marR="0" lvl="0" indent="0" algn="l" rtl="0">
              <a:lnSpc>
                <a:spcPct val="100000"/>
              </a:lnSpc>
              <a:spcBef>
                <a:spcPts val="0"/>
              </a:spcBef>
              <a:spcAft>
                <a:spcPts val="0"/>
              </a:spcAft>
              <a:buClr>
                <a:srgbClr val="000000"/>
              </a:buClr>
              <a:buSzPts val="1400"/>
              <a:buFont typeface="Arial" panose="020B0604020202020204"/>
              <a:buNone/>
            </a:pPr>
            <a:r>
              <a:rPr lang="en-IN" b="1" dirty="0"/>
              <a:t>BY </a:t>
            </a:r>
            <a:r>
              <a:rPr lang="en-US" altLang="en-GB" sz="1600" b="1" dirty="0">
                <a:latin typeface="Calibri" panose="020F0502020204030204"/>
                <a:ea typeface="Calibri" panose="020F0502020204030204"/>
                <a:cs typeface="Calibri" panose="020F0502020204030204"/>
                <a:sym typeface="Calibri" panose="020F0502020204030204"/>
              </a:rPr>
              <a:t>Henry Wadsworth Longfellow</a:t>
            </a:r>
          </a:p>
        </p:txBody>
      </p:sp>
    </p:spTree>
  </p:cSld>
  <p:clrMapOvr>
    <a:masterClrMapping/>
  </p:clrMapOvr>
  <mc:AlternateContent xmlns:mc="http://schemas.openxmlformats.org/markup-compatibility/2006">
    <mc:Choice xmlns="" xmlns:p159="http://schemas.microsoft.com/office/powerpoint/2015/09/main" Requires="p159">
      <p:transition xmlns:p14="http://schemas.microsoft.com/office/powerpoint/2010/main">
        <p159:morph option="byObject"/>
      </p:transition>
    </mc:Choice>
    <mc:Fallback>
      <p:transition>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srcRect/>
          <a:stretch>
            <a:fillRect/>
          </a:stretch>
        </p:blipFill>
        <p:spPr>
          <a:xfrm>
            <a:off x="7692981" y="174737"/>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000000"/>
                </a:solidFill>
                <a:latin typeface="Arial" panose="020B0604020202020204"/>
                <a:ea typeface="Arial" panose="020B0604020202020204"/>
                <a:cs typeface="Arial" panose="020B0604020202020204"/>
                <a:sym typeface="Arial" panose="020B0604020202020204"/>
              </a:rPr>
              <a:t>THANKING YOU</a:t>
            </a:r>
            <a:endParaRPr sz="4000" b="1" i="0" u="none" strike="noStrike" cap="none">
              <a:solidFill>
                <a:srgbClr val="000000"/>
              </a:solidFill>
              <a:latin typeface="Arial" panose="020B0604020202020204"/>
              <a:ea typeface="Arial" panose="020B0604020202020204"/>
              <a:cs typeface="Arial" panose="020B0604020202020204"/>
              <a:sym typeface="Arial" panose="020B0604020202020204"/>
            </a:endParaRPr>
          </a:p>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FF0000"/>
                </a:solidFill>
                <a:latin typeface="Arial" panose="020B0604020202020204"/>
                <a:ea typeface="Arial" panose="020B0604020202020204"/>
                <a:cs typeface="Arial" panose="020B0604020202020204"/>
                <a:sym typeface="Arial" panose="020B0604020202020204"/>
              </a:rPr>
              <a:t>ODM EDUCATIONAL GROUP</a:t>
            </a:r>
            <a:endParaRPr sz="4000" b="1" i="0" u="none" strike="noStrike" cap="none">
              <a:solidFill>
                <a:srgbClr val="FF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2"/>
          <p:cNvPicPr preferRelativeResize="0"/>
          <p:nvPr/>
        </p:nvPicPr>
        <p:blipFill rotWithShape="1">
          <a:blip r:embed="rId3"/>
          <a:srcRect/>
          <a:stretch>
            <a:fillRect/>
          </a:stretch>
        </p:blipFill>
        <p:spPr>
          <a:xfrm>
            <a:off x="7766554" y="185247"/>
            <a:ext cx="1232526" cy="611875"/>
          </a:xfrm>
          <a:prstGeom prst="rect">
            <a:avLst/>
          </a:prstGeom>
          <a:noFill/>
          <a:ln>
            <a:noFill/>
          </a:ln>
        </p:spPr>
      </p:pic>
      <p:sp>
        <p:nvSpPr>
          <p:cNvPr id="64" name="Google Shape;64;p2"/>
          <p:cNvSpPr txBox="1"/>
          <p:nvPr/>
        </p:nvSpPr>
        <p:spPr>
          <a:xfrm>
            <a:off x="272675" y="266515"/>
            <a:ext cx="8688300" cy="780900"/>
          </a:xfrm>
          <a:prstGeom prst="rect">
            <a:avLst/>
          </a:prstGeom>
          <a:noFill/>
          <a:ln>
            <a:noFill/>
          </a:ln>
        </p:spPr>
        <p:txBody>
          <a:bodyPr spcFirstLastPara="1" wrap="square" lIns="91425" tIns="91425" rIns="91425" bIns="91425" anchor="t" anchorCtr="0">
            <a:noAutofit/>
          </a:bodyPr>
          <a:lstStyle/>
          <a:p>
            <a:pPr lvl="0">
              <a:buSzPts val="2200"/>
            </a:pPr>
            <a:r>
              <a:rPr lang="en-US" sz="2000" b="1" dirty="0">
                <a:solidFill>
                  <a:srgbClr val="FF0000"/>
                </a:solidFill>
                <a:latin typeface="Calibri" panose="020F0502020204030204" pitchFamily="34" charset="0"/>
                <a:cs typeface="Calibri" panose="020F0502020204030204" pitchFamily="34" charset="0"/>
              </a:rPr>
              <a:t>EXPECTED LEARNING OUTCOMES</a:t>
            </a:r>
            <a:endParaRPr sz="2000" b="1" i="0" u="none" strike="noStrike" cap="none" dirty="0">
              <a:solidFill>
                <a:srgbClr val="FF0000"/>
              </a:solidFill>
              <a:latin typeface="Calibri" panose="020F0502020204030204" pitchFamily="34" charset="0"/>
              <a:cs typeface="Calibri" panose="020F0502020204030204" pitchFamily="34" charset="0"/>
              <a:sym typeface="Arial" panose="020B0604020202020204"/>
            </a:endParaRPr>
          </a:p>
        </p:txBody>
      </p:sp>
      <p:sp>
        <p:nvSpPr>
          <p:cNvPr id="65" name="Google Shape;65;p2"/>
          <p:cNvSpPr txBox="1"/>
          <p:nvPr/>
        </p:nvSpPr>
        <p:spPr>
          <a:xfrm>
            <a:off x="448496" y="881281"/>
            <a:ext cx="8512479" cy="4109469"/>
          </a:xfrm>
          <a:prstGeom prst="rect">
            <a:avLst/>
          </a:prstGeom>
          <a:noFill/>
          <a:ln>
            <a:noFill/>
          </a:ln>
        </p:spPr>
        <p:txBody>
          <a:bodyPr spcFirstLastPara="1" wrap="square" lIns="91425" tIns="91425" rIns="91425" bIns="91425" anchor="t" anchorCtr="0">
            <a:noAutofit/>
          </a:bodyPr>
          <a:lstStyle/>
          <a:p>
            <a:pPr>
              <a:lnSpc>
                <a:spcPct val="115000"/>
              </a:lnSpc>
            </a:pPr>
            <a:r>
              <a:rPr lang="en-GB" b="1" dirty="0" smtClean="0">
                <a:latin typeface="Calibri" panose="020F0502020204030204" pitchFamily="34" charset="0"/>
                <a:cs typeface="Calibri" panose="020F0502020204030204" pitchFamily="34" charset="0"/>
              </a:rPr>
              <a:t>GENERAL OBJECTIVES</a:t>
            </a:r>
            <a:endParaRPr lang="en-US" b="1" dirty="0" smtClean="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smtClean="0">
                <a:latin typeface="Calibri" panose="020F0502020204030204" pitchFamily="34" charset="0"/>
                <a:cs typeface="Calibri" panose="020F0502020204030204" pitchFamily="34" charset="0"/>
              </a:rPr>
              <a:t>Reading Comprehension followed by questions</a:t>
            </a:r>
            <a:endParaRPr lang="en-US" dirty="0" smtClean="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smtClean="0">
                <a:latin typeface="Calibri" panose="020F0502020204030204" pitchFamily="34" charset="0"/>
                <a:cs typeface="Calibri" panose="020F0502020204030204" pitchFamily="34" charset="0"/>
              </a:rPr>
              <a:t>Be acquainted with short story/Fiction</a:t>
            </a:r>
            <a:endParaRPr lang="en-US" dirty="0" smtClean="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smtClean="0">
                <a:latin typeface="Calibri" panose="020F0502020204030204" pitchFamily="34" charset="0"/>
                <a:cs typeface="Calibri" panose="020F0502020204030204" pitchFamily="34" charset="0"/>
              </a:rPr>
              <a:t>Understanding the plot</a:t>
            </a:r>
            <a:endParaRPr lang="en-US" dirty="0" smtClean="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smtClean="0">
                <a:latin typeface="Calibri" panose="020F0502020204030204" pitchFamily="34" charset="0"/>
                <a:cs typeface="Calibri" panose="020F0502020204030204" pitchFamily="34" charset="0"/>
              </a:rPr>
              <a:t>Understanding characters</a:t>
            </a:r>
            <a:endParaRPr lang="en-US" dirty="0" smtClean="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smtClean="0">
                <a:latin typeface="Calibri" panose="020F0502020204030204" pitchFamily="34" charset="0"/>
                <a:cs typeface="Calibri" panose="020F0502020204030204" pitchFamily="34" charset="0"/>
              </a:rPr>
              <a:t>Developing LSRW Skills</a:t>
            </a:r>
            <a:endParaRPr lang="en-US" dirty="0" smtClean="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smtClean="0">
                <a:latin typeface="Calibri" panose="020F0502020204030204" pitchFamily="34" charset="0"/>
                <a:cs typeface="Calibri" panose="020F0502020204030204" pitchFamily="34" charset="0"/>
              </a:rPr>
              <a:t>Know how to write a </a:t>
            </a:r>
            <a:r>
              <a:rPr lang="en-IN" altLang="en-GB" dirty="0" smtClean="0">
                <a:latin typeface="Calibri" panose="020F0502020204030204" pitchFamily="34" charset="0"/>
                <a:cs typeface="Calibri" panose="020F0502020204030204" pitchFamily="34" charset="0"/>
              </a:rPr>
              <a:t>poem </a:t>
            </a:r>
            <a:r>
              <a:rPr lang="en-GB" dirty="0" smtClean="0">
                <a:latin typeface="Calibri" panose="020F0502020204030204" pitchFamily="34" charset="0"/>
                <a:cs typeface="Calibri" panose="020F0502020204030204" pitchFamily="34" charset="0"/>
              </a:rPr>
              <a:t>- Beginning, middle and end</a:t>
            </a:r>
          </a:p>
          <a:p>
            <a:pPr marL="342900" lvl="0" indent="-342900">
              <a:lnSpc>
                <a:spcPct val="115000"/>
              </a:lnSpc>
            </a:pPr>
            <a:endParaRPr lang="en-GB" dirty="0" smtClean="0">
              <a:latin typeface="Calibri" panose="020F0502020204030204" pitchFamily="34" charset="0"/>
              <a:ea typeface="Arial" panose="020B0604020202020204" pitchFamily="34" charset="0"/>
              <a:cs typeface="Calibri" panose="020F0502020204030204" pitchFamily="34" charset="0"/>
            </a:endParaRPr>
          </a:p>
          <a:p>
            <a:pPr>
              <a:lnSpc>
                <a:spcPct val="115000"/>
              </a:lnSpc>
            </a:pPr>
            <a:r>
              <a:rPr lang="en-GB" b="1" dirty="0" smtClean="0">
                <a:latin typeface="Calibri" panose="020F0502020204030204" pitchFamily="34" charset="0"/>
                <a:cs typeface="Calibri" panose="020F0502020204030204" pitchFamily="34" charset="0"/>
              </a:rPr>
              <a:t>SPECIFIC OBJECTIVES/ EXTENDED OBJECTIVES</a:t>
            </a:r>
          </a:p>
          <a:p>
            <a:pPr marL="400050" indent="-400050">
              <a:lnSpc>
                <a:spcPct val="115000"/>
              </a:lnSpc>
              <a:buAutoNum type="romanLcParenBoth"/>
            </a:pPr>
            <a:r>
              <a:rPr lang="en-GB" dirty="0" smtClean="0">
                <a:latin typeface="Calibri" panose="020F0502020204030204" pitchFamily="34" charset="0"/>
                <a:cs typeface="Calibri" panose="020F0502020204030204" pitchFamily="34" charset="0"/>
              </a:rPr>
              <a:t>Engage with the poet’s imagination- the idea of a wind journeying across land and sea at daybreak.</a:t>
            </a:r>
            <a:endParaRPr lang="en-GB" dirty="0" smtClean="0">
              <a:latin typeface="Calibri" panose="020F0502020204030204" pitchFamily="34" charset="0"/>
              <a:cs typeface="Calibri" panose="020F0502020204030204" pitchFamily="34" charset="0"/>
            </a:endParaRPr>
          </a:p>
          <a:p>
            <a:pPr marL="400050" indent="-400050">
              <a:lnSpc>
                <a:spcPct val="115000"/>
              </a:lnSpc>
              <a:buAutoNum type="romanLcParenBoth"/>
            </a:pPr>
            <a:r>
              <a:rPr lang="en-GB" dirty="0" smtClean="0">
                <a:latin typeface="Calibri" panose="020F0502020204030204" pitchFamily="34" charset="0"/>
                <a:cs typeface="Calibri" panose="020F0502020204030204" pitchFamily="34" charset="0"/>
              </a:rPr>
              <a:t>Respond to the mood of the poem and relate it to my experience.</a:t>
            </a:r>
            <a:endParaRPr lang="en-GB" dirty="0" smtClean="0">
              <a:latin typeface="Calibri" panose="020F0502020204030204" pitchFamily="34" charset="0"/>
              <a:cs typeface="Calibri" panose="020F0502020204030204" pitchFamily="34" charset="0"/>
            </a:endParaRPr>
          </a:p>
          <a:p>
            <a:pPr marL="400050" indent="-400050">
              <a:lnSpc>
                <a:spcPct val="115000"/>
              </a:lnSpc>
              <a:buAutoNum type="romanLcParenBoth"/>
            </a:pPr>
            <a:r>
              <a:rPr lang="en-GB" dirty="0" smtClean="0">
                <a:latin typeface="Calibri" panose="020F0502020204030204" pitchFamily="34" charset="0"/>
                <a:cs typeface="Calibri" panose="020F0502020204030204" pitchFamily="34" charset="0"/>
              </a:rPr>
              <a:t>Appreciate that the wind is imagined to be a person.</a:t>
            </a:r>
            <a:endParaRPr lang="en-GB" dirty="0" smtClean="0">
              <a:latin typeface="Calibri" panose="020F0502020204030204" pitchFamily="34" charset="0"/>
              <a:cs typeface="Calibri" panose="020F0502020204030204" pitchFamily="34" charset="0"/>
            </a:endParaRPr>
          </a:p>
          <a:p>
            <a:pPr marL="400050" indent="-400050">
              <a:lnSpc>
                <a:spcPct val="115000"/>
              </a:lnSpc>
              <a:buAutoNum type="romanLcParenBoth"/>
            </a:pPr>
            <a:r>
              <a:rPr lang="en-GB" dirty="0" smtClean="0">
                <a:latin typeface="Calibri" panose="020F0502020204030204" pitchFamily="34" charset="0"/>
                <a:cs typeface="Calibri" panose="020F0502020204030204" pitchFamily="34" charset="0"/>
              </a:rPr>
              <a:t>Appreciate that the poem is set in rhyming stanzas that make it musical.</a:t>
            </a:r>
            <a:endParaRPr lang="en-GB" dirty="0" smtClean="0">
              <a:latin typeface="Calibri" panose="020F0502020204030204" pitchFamily="34" charset="0"/>
              <a:cs typeface="Calibri" panose="020F0502020204030204" pitchFamily="34" charset="0"/>
            </a:endParaRPr>
          </a:p>
          <a:p>
            <a:pPr>
              <a:lnSpc>
                <a:spcPct val="115000"/>
              </a:lnSpc>
            </a:pPr>
            <a:endParaRPr lang="en-US" dirty="0">
              <a:latin typeface="Calibri" panose="020F0502020204030204" pitchFamily="34" charset="0"/>
              <a:ea typeface="Arial" panose="020B0604020202020204" pitchFamily="34" charset="0"/>
              <a:cs typeface="Calibri" panose="020F0502020204030204" pitchFamily="34" charset="0"/>
            </a:endParaRPr>
          </a:p>
        </p:txBody>
      </p:sp>
    </p:spTree>
  </p:cSld>
  <p:clrMapOvr>
    <a:masterClrMapping/>
  </p:clrMapOvr>
  <p:transition>
    <p:wipe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srcRect/>
          <a:stretch>
            <a:fillRect/>
          </a:stretch>
        </p:blipFill>
        <p:spPr>
          <a:xfrm>
            <a:off x="7911474" y="153717"/>
            <a:ext cx="1232526" cy="611875"/>
          </a:xfrm>
          <a:prstGeom prst="rect">
            <a:avLst/>
          </a:prstGeom>
          <a:noFill/>
          <a:ln>
            <a:noFill/>
          </a:ln>
        </p:spPr>
      </p:pic>
      <p:sp>
        <p:nvSpPr>
          <p:cNvPr id="64" name="Google Shape;64;p14"/>
          <p:cNvSpPr txBox="1"/>
          <p:nvPr/>
        </p:nvSpPr>
        <p:spPr>
          <a:xfrm>
            <a:off x="0" y="199632"/>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panose="020B0604020202020204"/>
              <a:buNone/>
            </a:pPr>
            <a:r>
              <a:rPr lang="en-IN" sz="1800" b="1" dirty="0">
                <a:solidFill>
                  <a:srgbClr val="FF0000"/>
                </a:solidFill>
                <a:latin typeface="Calibri" panose="020F0502020204030204" pitchFamily="34" charset="0"/>
                <a:cs typeface="Calibri" panose="020F0502020204030204" pitchFamily="34" charset="0"/>
                <a:sym typeface="Arial" panose="020B0604020202020204"/>
              </a:rPr>
              <a:t>INTRODUCTION TO THE AUTHOR</a:t>
            </a:r>
            <a:endParaRPr lang="en-IN" sz="1800" b="1" i="0" u="none" strike="noStrike" cap="none" dirty="0">
              <a:solidFill>
                <a:srgbClr val="FF0000"/>
              </a:solidFill>
              <a:latin typeface="Calibri" panose="020F0502020204030204" pitchFamily="34" charset="0"/>
              <a:ea typeface="Arial" panose="020B0604020202020204"/>
              <a:cs typeface="Calibri" panose="020F0502020204030204" pitchFamily="34" charset="0"/>
              <a:sym typeface="Arial" panose="020B0604020202020204"/>
            </a:endParaRPr>
          </a:p>
        </p:txBody>
      </p:sp>
      <p:sp>
        <p:nvSpPr>
          <p:cNvPr id="65" name="Google Shape;65;p14"/>
          <p:cNvSpPr txBox="1"/>
          <p:nvPr/>
        </p:nvSpPr>
        <p:spPr>
          <a:xfrm>
            <a:off x="59690" y="644526"/>
            <a:ext cx="5763041" cy="3528082"/>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r>
              <a:rPr lang="en-US" altLang="en-GB" sz="1600" b="1" dirty="0">
                <a:latin typeface="Calibri" panose="020F0502020204030204"/>
                <a:ea typeface="Calibri" panose="020F0502020204030204"/>
                <a:cs typeface="Calibri" panose="020F0502020204030204"/>
                <a:sym typeface="Calibri" panose="020F0502020204030204"/>
              </a:rPr>
              <a:t>Henry Wadsworth Longfellow</a:t>
            </a:r>
            <a:r>
              <a:rPr lang="en-US" altLang="en-GB" sz="1600" dirty="0">
                <a:latin typeface="Calibri" panose="020F0502020204030204"/>
                <a:ea typeface="Calibri" panose="020F0502020204030204"/>
                <a:cs typeface="Calibri" panose="020F0502020204030204"/>
                <a:sym typeface="Calibri" panose="020F0502020204030204"/>
              </a:rPr>
              <a:t> (1807-1882</a:t>
            </a:r>
            <a:r>
              <a:rPr lang="en-US" altLang="en-GB" sz="1600" dirty="0" smtClean="0">
                <a:latin typeface="Calibri" panose="020F0502020204030204"/>
                <a:ea typeface="Calibri" panose="020F0502020204030204"/>
                <a:cs typeface="Calibri" panose="020F0502020204030204"/>
                <a:sym typeface="Calibri" panose="020F0502020204030204"/>
              </a:rPr>
              <a:t>)</a:t>
            </a:r>
          </a:p>
          <a:p>
            <a:pPr marL="0" marR="0" lvl="0" indent="0" algn="l" rtl="0">
              <a:lnSpc>
                <a:spcPct val="100000"/>
              </a:lnSpc>
              <a:spcBef>
                <a:spcPts val="0"/>
              </a:spcBef>
              <a:spcAft>
                <a:spcPts val="0"/>
              </a:spcAft>
              <a:buClr>
                <a:srgbClr val="000000"/>
              </a:buClr>
              <a:buSzPts val="1400"/>
              <a:buFont typeface="Arial" pitchFamily="34" charset="0"/>
              <a:buChar char="•"/>
            </a:pPr>
            <a:r>
              <a:rPr lang="en-US" altLang="en-GB" sz="1600" dirty="0" smtClean="0">
                <a:latin typeface="Calibri" panose="020F0502020204030204"/>
                <a:ea typeface="Calibri" panose="020F0502020204030204"/>
                <a:cs typeface="Calibri" panose="020F0502020204030204"/>
                <a:sym typeface="Calibri" panose="020F0502020204030204"/>
              </a:rPr>
              <a:t> </a:t>
            </a:r>
            <a:r>
              <a:rPr lang="en-US" altLang="en-GB" sz="1600" dirty="0">
                <a:latin typeface="Calibri" panose="020F0502020204030204"/>
                <a:ea typeface="Calibri" panose="020F0502020204030204"/>
                <a:cs typeface="Calibri" panose="020F0502020204030204"/>
                <a:sym typeface="Calibri" panose="020F0502020204030204"/>
              </a:rPr>
              <a:t>American Poets of the 19th Century.  </a:t>
            </a:r>
            <a:endParaRPr lang="en-US" altLang="en-GB" sz="1600" dirty="0" smtClean="0">
              <a:latin typeface="Calibri" panose="020F0502020204030204"/>
              <a:ea typeface="Calibri" panose="020F0502020204030204"/>
              <a:cs typeface="Calibri" panose="020F0502020204030204"/>
              <a:sym typeface="Calibri" panose="020F0502020204030204"/>
            </a:endParaRPr>
          </a:p>
          <a:p>
            <a:pPr marL="0" marR="0" lvl="0" indent="0" algn="l" rtl="0">
              <a:lnSpc>
                <a:spcPct val="100000"/>
              </a:lnSpc>
              <a:spcBef>
                <a:spcPts val="0"/>
              </a:spcBef>
              <a:spcAft>
                <a:spcPts val="0"/>
              </a:spcAft>
              <a:buClr>
                <a:srgbClr val="000000"/>
              </a:buClr>
              <a:buSzPts val="1400"/>
              <a:buFont typeface="Arial" pitchFamily="34" charset="0"/>
              <a:buChar char="•"/>
            </a:pPr>
            <a:r>
              <a:rPr lang="en-US" altLang="en-GB" sz="1600" dirty="0" smtClean="0">
                <a:latin typeface="Calibri" panose="020F0502020204030204"/>
                <a:ea typeface="Calibri" panose="020F0502020204030204"/>
                <a:cs typeface="Calibri" panose="020F0502020204030204"/>
                <a:sym typeface="Calibri" panose="020F0502020204030204"/>
              </a:rPr>
              <a:t>Born </a:t>
            </a:r>
            <a:r>
              <a:rPr lang="en-US" altLang="en-GB" sz="1600" dirty="0">
                <a:latin typeface="Calibri" panose="020F0502020204030204"/>
                <a:ea typeface="Calibri" panose="020F0502020204030204"/>
                <a:cs typeface="Calibri" panose="020F0502020204030204"/>
                <a:sym typeface="Calibri" panose="020F0502020204030204"/>
              </a:rPr>
              <a:t>in Portland, marine in 1807, he became a national literary figure by the 1850s and world famous personality by the time of his death in 1882.  </a:t>
            </a:r>
            <a:endParaRPr lang="en-US" altLang="en-GB" sz="1600" dirty="0" smtClean="0">
              <a:latin typeface="Calibri" panose="020F0502020204030204"/>
              <a:ea typeface="Calibri" panose="020F0502020204030204"/>
              <a:cs typeface="Calibri" panose="020F0502020204030204"/>
              <a:sym typeface="Calibri" panose="020F0502020204030204"/>
            </a:endParaRPr>
          </a:p>
          <a:p>
            <a:pPr marL="0" marR="0" lvl="0" indent="0" algn="l" rtl="0">
              <a:lnSpc>
                <a:spcPct val="100000"/>
              </a:lnSpc>
              <a:spcBef>
                <a:spcPts val="0"/>
              </a:spcBef>
              <a:spcAft>
                <a:spcPts val="0"/>
              </a:spcAft>
              <a:buClr>
                <a:srgbClr val="000000"/>
              </a:buClr>
              <a:buSzPts val="1400"/>
              <a:buFont typeface="Arial" pitchFamily="34" charset="0"/>
              <a:buChar char="•"/>
            </a:pPr>
            <a:r>
              <a:rPr lang="en-US" altLang="en-GB" sz="1600" dirty="0" smtClean="0">
                <a:latin typeface="Calibri" panose="020F0502020204030204"/>
                <a:ea typeface="Calibri" panose="020F0502020204030204"/>
                <a:cs typeface="Calibri" panose="020F0502020204030204"/>
                <a:sym typeface="Calibri" panose="020F0502020204030204"/>
              </a:rPr>
              <a:t>After </a:t>
            </a:r>
            <a:r>
              <a:rPr lang="en-US" altLang="en-GB" sz="1600" dirty="0">
                <a:latin typeface="Calibri" panose="020F0502020204030204"/>
                <a:ea typeface="Calibri" panose="020F0502020204030204"/>
                <a:cs typeface="Calibri" panose="020F0502020204030204"/>
                <a:sym typeface="Calibri" panose="020F0502020204030204"/>
              </a:rPr>
              <a:t>retirement he devoted to literature only.  </a:t>
            </a:r>
            <a:endParaRPr lang="en-US" altLang="en-GB" sz="1600" dirty="0" smtClean="0">
              <a:latin typeface="Calibri" panose="020F0502020204030204"/>
              <a:ea typeface="Calibri" panose="020F0502020204030204"/>
              <a:cs typeface="Calibri" panose="020F0502020204030204"/>
              <a:sym typeface="Calibri" panose="020F0502020204030204"/>
            </a:endParaRPr>
          </a:p>
          <a:p>
            <a:pPr marL="0" marR="0" lvl="0" indent="0" algn="l" rtl="0">
              <a:lnSpc>
                <a:spcPct val="100000"/>
              </a:lnSpc>
              <a:spcBef>
                <a:spcPts val="0"/>
              </a:spcBef>
              <a:spcAft>
                <a:spcPts val="0"/>
              </a:spcAft>
              <a:buClr>
                <a:srgbClr val="000000"/>
              </a:buClr>
              <a:buSzPts val="1400"/>
              <a:buFont typeface="Arial" pitchFamily="34" charset="0"/>
              <a:buChar char="•"/>
            </a:pPr>
            <a:r>
              <a:rPr lang="en-US" altLang="en-GB" sz="1600" dirty="0" smtClean="0">
                <a:latin typeface="Calibri" panose="020F0502020204030204"/>
                <a:ea typeface="Calibri" panose="020F0502020204030204"/>
                <a:cs typeface="Calibri" panose="020F0502020204030204"/>
                <a:sym typeface="Calibri" panose="020F0502020204030204"/>
              </a:rPr>
              <a:t>His </a:t>
            </a:r>
            <a:r>
              <a:rPr lang="en-US" altLang="en-GB" sz="1600" dirty="0">
                <a:latin typeface="Calibri" panose="020F0502020204030204"/>
                <a:ea typeface="Calibri" panose="020F0502020204030204"/>
                <a:cs typeface="Calibri" panose="020F0502020204030204"/>
                <a:sym typeface="Calibri" panose="020F0502020204030204"/>
              </a:rPr>
              <a:t>famous works are “Voice of the Night”, “Evangeline” and “The song of Hiawatha”.  His poetry is known for its lyrical quality.</a:t>
            </a:r>
          </a:p>
          <a:p>
            <a:pPr marL="0" marR="0" lvl="0" indent="0" algn="l" rtl="0">
              <a:lnSpc>
                <a:spcPct val="100000"/>
              </a:lnSpc>
              <a:spcBef>
                <a:spcPts val="0"/>
              </a:spcBef>
              <a:spcAft>
                <a:spcPts val="0"/>
              </a:spcAft>
              <a:buClr>
                <a:srgbClr val="000000"/>
              </a:buClr>
              <a:buSzPts val="1400"/>
              <a:buFont typeface="Arial" panose="020B0604020202020204"/>
              <a:buNone/>
            </a:pPr>
            <a:endParaRPr lang="en-US" altLang="en-GB" dirty="0">
              <a:latin typeface="Calibri" panose="020F0502020204030204"/>
              <a:ea typeface="Calibri" panose="020F0502020204030204"/>
              <a:cs typeface="Calibri" panose="020F0502020204030204"/>
              <a:sym typeface="Calibri" panose="020F0502020204030204"/>
            </a:endParaRPr>
          </a:p>
        </p:txBody>
      </p:sp>
      <p:pic>
        <p:nvPicPr>
          <p:cNvPr id="11266" name="Picture 2" descr="See the source image"/>
          <p:cNvPicPr>
            <a:picLocks noChangeAspect="1" noChangeArrowheads="1"/>
          </p:cNvPicPr>
          <p:nvPr/>
        </p:nvPicPr>
        <p:blipFill>
          <a:blip r:embed="rId4"/>
          <a:srcRect/>
          <a:stretch>
            <a:fillRect/>
          </a:stretch>
        </p:blipFill>
        <p:spPr bwMode="auto">
          <a:xfrm>
            <a:off x="5975959" y="927594"/>
            <a:ext cx="2695075" cy="3570834"/>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52248"/>
            <a:ext cx="8520430" cy="670560"/>
          </a:xfrm>
        </p:spPr>
        <p:txBody>
          <a:bodyPr/>
          <a:lstStyle/>
          <a:p>
            <a:r>
              <a:rPr lang="en-US" sz="1800" b="1" dirty="0">
                <a:solidFill>
                  <a:srgbClr val="FF0000"/>
                </a:solidFill>
                <a:latin typeface="Calibri" pitchFamily="34" charset="0"/>
                <a:cs typeface="Calibri" pitchFamily="34" charset="0"/>
              </a:rPr>
              <a:t>Theme of the poem</a:t>
            </a:r>
          </a:p>
        </p:txBody>
      </p:sp>
      <p:sp>
        <p:nvSpPr>
          <p:cNvPr id="3" name="Text Placeholder 2"/>
          <p:cNvSpPr>
            <a:spLocks noGrp="1"/>
          </p:cNvSpPr>
          <p:nvPr>
            <p:ph type="body" idx="1"/>
          </p:nvPr>
        </p:nvSpPr>
        <p:spPr>
          <a:xfrm>
            <a:off x="0" y="743585"/>
            <a:ext cx="7245350" cy="4399280"/>
          </a:xfrm>
        </p:spPr>
        <p:txBody>
          <a:bodyPr/>
          <a:lstStyle/>
          <a:p>
            <a:pPr marL="114300" indent="0">
              <a:buNone/>
            </a:pPr>
            <a:r>
              <a:rPr lang="en-US" sz="1600" dirty="0"/>
              <a:t>Here poem gives the idea of alive life and be ready for challenges and opportunities to grab it. Past is past but the lively present is there with us to cherish </a:t>
            </a:r>
            <a:r>
              <a:rPr lang="en-US" sz="1600" dirty="0" smtClean="0"/>
              <a:t>with </a:t>
            </a:r>
            <a:r>
              <a:rPr lang="en-US" sz="1600" dirty="0"/>
              <a:t>full enthusiasm. </a:t>
            </a:r>
          </a:p>
        </p:txBody>
      </p:sp>
      <p:pic>
        <p:nvPicPr>
          <p:cNvPr id="4" name="Picture 3" descr="theme"/>
          <p:cNvPicPr>
            <a:picLocks noChangeAspect="1"/>
          </p:cNvPicPr>
          <p:nvPr/>
        </p:nvPicPr>
        <p:blipFill>
          <a:blip r:embed="rId2"/>
          <a:stretch>
            <a:fillRect/>
          </a:stretch>
        </p:blipFill>
        <p:spPr>
          <a:xfrm>
            <a:off x="1298575" y="1826895"/>
            <a:ext cx="4648200" cy="3190875"/>
          </a:xfrm>
          <a:prstGeom prst="rect">
            <a:avLst/>
          </a:prstGeom>
        </p:spPr>
      </p:pic>
      <p:pic>
        <p:nvPicPr>
          <p:cNvPr id="5" name="Google Shape;63;p14"/>
          <p:cNvPicPr preferRelativeResize="0"/>
          <p:nvPr/>
        </p:nvPicPr>
        <p:blipFill rotWithShape="1">
          <a:blip r:embed="rId3"/>
          <a:srcRect/>
          <a:stretch>
            <a:fillRect/>
          </a:stretch>
        </p:blipFill>
        <p:spPr>
          <a:xfrm>
            <a:off x="7911474" y="153717"/>
            <a:ext cx="1232526" cy="6118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srcRect/>
          <a:stretch>
            <a:fillRect/>
          </a:stretch>
        </p:blipFill>
        <p:spPr>
          <a:xfrm>
            <a:off x="7911474" y="164861"/>
            <a:ext cx="1232526" cy="611875"/>
          </a:xfrm>
          <a:prstGeom prst="rect">
            <a:avLst/>
          </a:prstGeom>
          <a:noFill/>
          <a:ln>
            <a:noFill/>
          </a:ln>
        </p:spPr>
      </p:pic>
      <p:sp>
        <p:nvSpPr>
          <p:cNvPr id="72" name="Google Shape;72;p15"/>
          <p:cNvSpPr txBox="1"/>
          <p:nvPr/>
        </p:nvSpPr>
        <p:spPr>
          <a:xfrm>
            <a:off x="126123" y="472966"/>
            <a:ext cx="5780691" cy="4670534"/>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panose="020B0604020202020204"/>
              <a:buNone/>
            </a:pPr>
            <a:r>
              <a:rPr sz="1600" b="1" i="1" u="none" strike="noStrike" cap="none">
                <a:solidFill>
                  <a:srgbClr val="000000"/>
                </a:solidFill>
                <a:latin typeface="Calibri" panose="020F0502020204030204"/>
                <a:ea typeface="Calibri" panose="020F0502020204030204"/>
                <a:cs typeface="Calibri" panose="020F0502020204030204"/>
                <a:sym typeface="Calibri" panose="020F0502020204030204"/>
              </a:rPr>
              <a:t>A wind came up out of the sea,</a:t>
            </a:r>
          </a:p>
          <a:p>
            <a:pPr marL="0" marR="0" lvl="0" indent="0" algn="ctr" rtl="0">
              <a:lnSpc>
                <a:spcPct val="100000"/>
              </a:lnSpc>
              <a:spcBef>
                <a:spcPts val="0"/>
              </a:spcBef>
              <a:spcAft>
                <a:spcPts val="0"/>
              </a:spcAft>
              <a:buClr>
                <a:srgbClr val="000000"/>
              </a:buClr>
              <a:buSzPts val="1400"/>
              <a:buFont typeface="Arial" panose="020B0604020202020204"/>
              <a:buNone/>
            </a:pPr>
            <a:r>
              <a:rPr sz="1600" b="1" i="1" u="none" strike="noStrike" cap="none">
                <a:solidFill>
                  <a:srgbClr val="000000"/>
                </a:solidFill>
                <a:latin typeface="Calibri" panose="020F0502020204030204"/>
                <a:ea typeface="Calibri" panose="020F0502020204030204"/>
                <a:cs typeface="Calibri" panose="020F0502020204030204"/>
                <a:sym typeface="Calibri" panose="020F0502020204030204"/>
              </a:rPr>
              <a:t>And said, "O mists, make room for me."</a:t>
            </a:r>
          </a:p>
          <a:p>
            <a:pPr marL="0" marR="0" lvl="0" indent="0" algn="ctr" rtl="0">
              <a:lnSpc>
                <a:spcPct val="100000"/>
              </a:lnSpc>
              <a:spcBef>
                <a:spcPts val="0"/>
              </a:spcBef>
              <a:spcAft>
                <a:spcPts val="0"/>
              </a:spcAft>
              <a:buClr>
                <a:srgbClr val="000000"/>
              </a:buClr>
              <a:buSzPts val="1400"/>
              <a:buFont typeface="Arial" panose="020B0604020202020204"/>
              <a:buNone/>
            </a:pPr>
            <a:endParaRPr sz="1600" b="1" i="1" u="none" strike="noStrike" cap="none">
              <a:solidFill>
                <a:srgbClr val="000000"/>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1400"/>
              <a:buFont typeface="Arial" panose="020B0604020202020204"/>
              <a:buNone/>
            </a:pPr>
            <a:r>
              <a:rPr sz="1600" b="1" i="1" u="none" strike="noStrike" cap="none">
                <a:solidFill>
                  <a:srgbClr val="000000"/>
                </a:solidFill>
                <a:latin typeface="Calibri" panose="020F0502020204030204"/>
                <a:ea typeface="Calibri" panose="020F0502020204030204"/>
                <a:cs typeface="Calibri" panose="020F0502020204030204"/>
                <a:sym typeface="Calibri" panose="020F0502020204030204"/>
              </a:rPr>
              <a:t>It hailed the ships, and cried, "Sail on,</a:t>
            </a:r>
          </a:p>
          <a:p>
            <a:pPr marL="0" marR="0" lvl="0" indent="0" algn="ctr" rtl="0">
              <a:lnSpc>
                <a:spcPct val="100000"/>
              </a:lnSpc>
              <a:spcBef>
                <a:spcPts val="0"/>
              </a:spcBef>
              <a:spcAft>
                <a:spcPts val="0"/>
              </a:spcAft>
              <a:buClr>
                <a:srgbClr val="000000"/>
              </a:buClr>
              <a:buSzPts val="1400"/>
              <a:buFont typeface="Arial" panose="020B0604020202020204"/>
              <a:buNone/>
            </a:pPr>
            <a:r>
              <a:rPr sz="1600" b="1" i="1" u="none" strike="noStrike" cap="none">
                <a:solidFill>
                  <a:srgbClr val="000000"/>
                </a:solidFill>
                <a:latin typeface="Calibri" panose="020F0502020204030204"/>
                <a:ea typeface="Calibri" panose="020F0502020204030204"/>
                <a:cs typeface="Calibri" panose="020F0502020204030204"/>
                <a:sym typeface="Calibri" panose="020F0502020204030204"/>
              </a:rPr>
              <a:t>Ye mariners, the night is gone." </a:t>
            </a:r>
          </a:p>
          <a:p>
            <a:pPr marL="0" marR="0" lvl="0" indent="0" algn="ctr" rtl="0">
              <a:lnSpc>
                <a:spcPct val="100000"/>
              </a:lnSpc>
              <a:spcBef>
                <a:spcPts val="0"/>
              </a:spcBef>
              <a:spcAft>
                <a:spcPts val="0"/>
              </a:spcAft>
              <a:buClr>
                <a:srgbClr val="000000"/>
              </a:buClr>
              <a:buSzPts val="1400"/>
              <a:buFont typeface="Arial" panose="020B0604020202020204"/>
              <a:buNone/>
            </a:pPr>
            <a:endParaRPr sz="1600" b="1" i="1" u="none" strike="noStrike" cap="none">
              <a:solidFill>
                <a:srgbClr val="000000"/>
              </a:solidFill>
              <a:latin typeface="Calibri" panose="020F0502020204030204"/>
              <a:ea typeface="Calibri" panose="020F0502020204030204"/>
              <a:cs typeface="Calibri" panose="020F0502020204030204"/>
              <a:sym typeface="Calibri" panose="020F050202020403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US" sz="1600" b="1" u="none" strike="noStrike" cap="none" dirty="0">
                <a:solidFill>
                  <a:srgbClr val="000000"/>
                </a:solidFill>
                <a:latin typeface="Calibri" panose="020F0502020204030204"/>
                <a:ea typeface="Calibri" panose="020F0502020204030204"/>
                <a:cs typeface="Calibri" panose="020F0502020204030204"/>
                <a:sym typeface="Calibri" panose="020F0502020204030204"/>
              </a:rPr>
              <a:t>Summary : </a:t>
            </a:r>
            <a:r>
              <a:rPr lang="en-US" sz="1600" u="none" strike="noStrike" cap="none" dirty="0" smtClean="0">
                <a:solidFill>
                  <a:srgbClr val="000000"/>
                </a:solidFill>
                <a:latin typeface="Calibri" panose="020F0502020204030204"/>
                <a:ea typeface="Calibri" panose="020F0502020204030204"/>
                <a:cs typeface="Calibri" panose="020F0502020204030204"/>
                <a:sym typeface="Calibri" panose="020F0502020204030204"/>
              </a:rPr>
              <a:t>The</a:t>
            </a:r>
            <a:r>
              <a:rPr lang="en-US" sz="1600" b="1" u="none" strike="noStrike" cap="none" dirty="0" smtClean="0">
                <a:solidFill>
                  <a:srgbClr val="000000"/>
                </a:solidFill>
                <a:latin typeface="Calibri" panose="020F0502020204030204"/>
                <a:ea typeface="Calibri" panose="020F0502020204030204"/>
                <a:cs typeface="Calibri" panose="020F0502020204030204"/>
                <a:sym typeface="Calibri" panose="020F0502020204030204"/>
              </a:rPr>
              <a:t> </a:t>
            </a:r>
            <a:r>
              <a:rPr lang="en-US" sz="1600" u="none" strike="noStrike" cap="none" dirty="0" smtClean="0">
                <a:solidFill>
                  <a:srgbClr val="000000"/>
                </a:solidFill>
                <a:latin typeface="Calibri" panose="020F0502020204030204"/>
                <a:ea typeface="Calibri" panose="020F0502020204030204"/>
                <a:cs typeface="Calibri" panose="020F0502020204030204"/>
                <a:sym typeface="Calibri" panose="020F0502020204030204"/>
              </a:rPr>
              <a:t>poet is explaining </a:t>
            </a:r>
            <a:r>
              <a:rPr lang="en-US" sz="1600" u="none" strike="noStrike" cap="none" dirty="0">
                <a:solidFill>
                  <a:srgbClr val="000000"/>
                </a:solidFill>
                <a:latin typeface="Calibri" panose="020F0502020204030204"/>
                <a:ea typeface="Calibri" panose="020F0502020204030204"/>
                <a:cs typeface="Calibri" panose="020F0502020204030204"/>
                <a:sym typeface="Calibri" panose="020F0502020204030204"/>
              </a:rPr>
              <a:t>with eagle eye to clarify your goal </a:t>
            </a:r>
            <a:r>
              <a:rPr lang="en-US" sz="1600" u="none" strike="noStrike" cap="none" dirty="0" smtClean="0">
                <a:solidFill>
                  <a:srgbClr val="000000"/>
                </a:solidFill>
                <a:latin typeface="Calibri" panose="020F0502020204030204"/>
                <a:ea typeface="Calibri" panose="020F0502020204030204"/>
                <a:cs typeface="Calibri" panose="020F0502020204030204"/>
                <a:sym typeface="Calibri" panose="020F0502020204030204"/>
              </a:rPr>
              <a:t>to be archived </a:t>
            </a:r>
            <a:r>
              <a:rPr lang="en-US" sz="1600" u="none" strike="noStrike" cap="none" dirty="0">
                <a:solidFill>
                  <a:srgbClr val="000000"/>
                </a:solidFill>
                <a:latin typeface="Calibri" panose="020F0502020204030204"/>
                <a:ea typeface="Calibri" panose="020F0502020204030204"/>
                <a:cs typeface="Calibri" panose="020F0502020204030204"/>
                <a:sym typeface="Calibri" panose="020F0502020204030204"/>
              </a:rPr>
              <a:t>in </a:t>
            </a:r>
            <a:r>
              <a:rPr lang="en-US" sz="1600" u="none" strike="noStrike" cap="none" dirty="0" smtClean="0">
                <a:solidFill>
                  <a:srgbClr val="000000"/>
                </a:solidFill>
                <a:latin typeface="Calibri" panose="020F0502020204030204"/>
                <a:ea typeface="Calibri" panose="020F0502020204030204"/>
                <a:cs typeface="Calibri" panose="020F0502020204030204"/>
                <a:sym typeface="Calibri" panose="020F0502020204030204"/>
              </a:rPr>
              <a:t>life because </a:t>
            </a:r>
            <a:r>
              <a:rPr lang="en-US" sz="1600" u="none" strike="noStrike" cap="none" dirty="0">
                <a:solidFill>
                  <a:srgbClr val="000000"/>
                </a:solidFill>
                <a:latin typeface="Calibri" panose="020F0502020204030204"/>
                <a:ea typeface="Calibri" panose="020F0502020204030204"/>
                <a:cs typeface="Calibri" panose="020F0502020204030204"/>
                <a:sym typeface="Calibri" panose="020F0502020204030204"/>
              </a:rPr>
              <a:t>this is one life </a:t>
            </a:r>
            <a:r>
              <a:rPr lang="en-US" sz="1600" u="none" strike="noStrike" cap="none" dirty="0" smtClean="0">
                <a:solidFill>
                  <a:srgbClr val="000000"/>
                </a:solidFill>
                <a:latin typeface="Calibri" panose="020F0502020204030204"/>
                <a:ea typeface="Calibri" panose="020F0502020204030204"/>
                <a:cs typeface="Calibri" panose="020F0502020204030204"/>
                <a:sym typeface="Calibri" panose="020F0502020204030204"/>
              </a:rPr>
              <a:t>and </a:t>
            </a:r>
            <a:r>
              <a:rPr lang="en-US" sz="1600" u="none" strike="noStrike" cap="none" dirty="0">
                <a:solidFill>
                  <a:srgbClr val="000000"/>
                </a:solidFill>
                <a:latin typeface="Calibri" panose="020F0502020204030204"/>
                <a:ea typeface="Calibri" panose="020F0502020204030204"/>
                <a:cs typeface="Calibri" panose="020F0502020204030204"/>
                <a:sym typeface="Calibri" panose="020F0502020204030204"/>
              </a:rPr>
              <a:t>we live with </a:t>
            </a:r>
            <a:r>
              <a:rPr lang="en-US" sz="1600" u="none" strike="noStrike" cap="none" dirty="0" smtClean="0">
                <a:solidFill>
                  <a:srgbClr val="000000"/>
                </a:solidFill>
                <a:latin typeface="Calibri" panose="020F0502020204030204"/>
                <a:ea typeface="Calibri" panose="020F0502020204030204"/>
                <a:cs typeface="Calibri" panose="020F0502020204030204"/>
                <a:sym typeface="Calibri" panose="020F0502020204030204"/>
              </a:rPr>
              <a:t>full enthusiasm  </a:t>
            </a:r>
            <a:r>
              <a:rPr lang="en-US" sz="1600" u="none" strike="noStrike" cap="none" dirty="0">
                <a:solidFill>
                  <a:srgbClr val="000000"/>
                </a:solidFill>
                <a:latin typeface="Calibri" panose="020F0502020204030204"/>
                <a:ea typeface="Calibri" panose="020F0502020204030204"/>
                <a:cs typeface="Calibri" panose="020F0502020204030204"/>
                <a:sym typeface="Calibri" panose="020F0502020204030204"/>
              </a:rPr>
              <a:t>and our work must get done</a:t>
            </a:r>
            <a:r>
              <a:rPr lang="en-US" sz="1600" u="none" strike="noStrike" cap="none" dirty="0" smtClean="0">
                <a:solidFill>
                  <a:srgbClr val="000000"/>
                </a:solidFill>
                <a:latin typeface="Calibri" panose="020F0502020204030204"/>
                <a:ea typeface="Calibri" panose="020F0502020204030204"/>
                <a:cs typeface="Calibri" panose="020F0502020204030204"/>
                <a:sym typeface="Calibri" panose="020F0502020204030204"/>
              </a:rPr>
              <a:t>.</a:t>
            </a:r>
          </a:p>
          <a:p>
            <a:pPr marL="0" marR="0" lvl="0" indent="0" algn="l" rtl="0">
              <a:lnSpc>
                <a:spcPct val="100000"/>
              </a:lnSpc>
              <a:spcBef>
                <a:spcPts val="0"/>
              </a:spcBef>
              <a:spcAft>
                <a:spcPts val="0"/>
              </a:spcAft>
              <a:buClr>
                <a:srgbClr val="000000"/>
              </a:buClr>
              <a:buSzPts val="1400"/>
              <a:buFont typeface="Arial" panose="020B0604020202020204"/>
              <a:buNone/>
            </a:pPr>
            <a:endParaRPr lang="en-US" sz="1600" u="none" strike="noStrike" cap="none" dirty="0">
              <a:solidFill>
                <a:srgbClr val="000000"/>
              </a:solidFill>
              <a:latin typeface="Calibri" panose="020F0502020204030204"/>
              <a:ea typeface="Calibri" panose="020F0502020204030204"/>
              <a:cs typeface="Calibri" panose="020F0502020204030204"/>
              <a:sym typeface="Calibri" panose="020F050202020403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US" sz="1600" u="none" strike="noStrike" cap="none" dirty="0" smtClean="0">
                <a:solidFill>
                  <a:srgbClr val="000000"/>
                </a:solidFill>
                <a:latin typeface="Calibri" panose="020F0502020204030204"/>
                <a:ea typeface="Calibri" panose="020F0502020204030204"/>
                <a:cs typeface="Calibri" panose="020F0502020204030204"/>
                <a:sym typeface="Calibri" panose="020F0502020204030204"/>
              </a:rPr>
              <a:t>The poet asks</a:t>
            </a:r>
            <a:endParaRPr lang="en-US" sz="1600" u="none" strike="noStrike" cap="none" dirty="0">
              <a:solidFill>
                <a:srgbClr val="000000"/>
              </a:solidFill>
              <a:latin typeface="Calibri" panose="020F0502020204030204"/>
              <a:ea typeface="Calibri" panose="020F0502020204030204"/>
              <a:cs typeface="Calibri" panose="020F0502020204030204"/>
              <a:sym typeface="Calibri" panose="020F0502020204030204"/>
            </a:endParaRPr>
          </a:p>
          <a:p>
            <a:pPr marL="0" marR="0" lvl="0" indent="0" algn="l" rtl="0">
              <a:lnSpc>
                <a:spcPct val="100000"/>
              </a:lnSpc>
              <a:spcBef>
                <a:spcPts val="0"/>
              </a:spcBef>
              <a:spcAft>
                <a:spcPts val="0"/>
              </a:spcAft>
              <a:buClr>
                <a:srgbClr val="000000"/>
              </a:buClr>
              <a:buSzPts val="1400"/>
              <a:buFont typeface="Arial" pitchFamily="34" charset="0"/>
              <a:buChar char="•"/>
            </a:pPr>
            <a:r>
              <a:rPr lang="en-US" sz="1600" u="none" strike="noStrike" cap="none" dirty="0" smtClean="0">
                <a:solidFill>
                  <a:srgbClr val="000000"/>
                </a:solidFill>
                <a:latin typeface="Calibri" panose="020F0502020204030204"/>
                <a:ea typeface="Calibri" panose="020F0502020204030204"/>
                <a:cs typeface="Calibri" panose="020F0502020204030204"/>
                <a:sym typeface="Calibri" panose="020F0502020204030204"/>
              </a:rPr>
              <a:t>to </a:t>
            </a:r>
            <a:r>
              <a:rPr lang="en-US" sz="1600" u="none" strike="noStrike" cap="none" dirty="0">
                <a:solidFill>
                  <a:srgbClr val="000000"/>
                </a:solidFill>
                <a:latin typeface="Calibri" panose="020F0502020204030204"/>
                <a:ea typeface="Calibri" panose="020F0502020204030204"/>
                <a:cs typeface="Calibri" panose="020F0502020204030204"/>
                <a:sym typeface="Calibri" panose="020F0502020204030204"/>
              </a:rPr>
              <a:t>keep positive mindset and keep </a:t>
            </a:r>
            <a:endParaRPr lang="en-US" sz="1600" dirty="0" smtClean="0">
              <a:latin typeface="Calibri" panose="020F0502020204030204"/>
              <a:ea typeface="Calibri" panose="020F0502020204030204"/>
              <a:cs typeface="Calibri" panose="020F0502020204030204"/>
              <a:sym typeface="Calibri" panose="020F0502020204030204"/>
            </a:endParaRPr>
          </a:p>
          <a:p>
            <a:pPr marL="0" marR="0" lvl="0" indent="0" algn="l" rtl="0">
              <a:lnSpc>
                <a:spcPct val="100000"/>
              </a:lnSpc>
              <a:spcBef>
                <a:spcPts val="0"/>
              </a:spcBef>
              <a:spcAft>
                <a:spcPts val="0"/>
              </a:spcAft>
              <a:buClr>
                <a:srgbClr val="000000"/>
              </a:buClr>
              <a:buSzPts val="1400"/>
              <a:buFont typeface="Arial" pitchFamily="34" charset="0"/>
              <a:buChar char="•"/>
            </a:pPr>
            <a:r>
              <a:rPr lang="en-US" sz="1600" u="none" strike="noStrike" cap="none" dirty="0" smtClean="0">
                <a:solidFill>
                  <a:srgbClr val="000000"/>
                </a:solidFill>
                <a:latin typeface="Calibri" panose="020F0502020204030204"/>
                <a:ea typeface="Calibri" panose="020F0502020204030204"/>
                <a:cs typeface="Calibri" panose="020F0502020204030204"/>
                <a:sym typeface="Calibri" panose="020F0502020204030204"/>
              </a:rPr>
              <a:t> </a:t>
            </a:r>
            <a:r>
              <a:rPr lang="en-US" sz="1600" u="none" strike="noStrike" cap="none" dirty="0">
                <a:solidFill>
                  <a:srgbClr val="000000"/>
                </a:solidFill>
                <a:latin typeface="Calibri" panose="020F0502020204030204"/>
                <a:ea typeface="Calibri" panose="020F0502020204030204"/>
                <a:cs typeface="Calibri" panose="020F0502020204030204"/>
                <a:sym typeface="Calibri" panose="020F0502020204030204"/>
              </a:rPr>
              <a:t>working with true zest. </a:t>
            </a:r>
            <a:endParaRPr lang="en-US" sz="1600" u="none" strike="noStrike" cap="none" dirty="0" smtClean="0">
              <a:solidFill>
                <a:srgbClr val="000000"/>
              </a:solidFill>
              <a:latin typeface="Calibri" panose="020F0502020204030204"/>
              <a:ea typeface="Calibri" panose="020F0502020204030204"/>
              <a:cs typeface="Calibri" panose="020F0502020204030204"/>
              <a:sym typeface="Calibri" panose="020F0502020204030204"/>
            </a:endParaRPr>
          </a:p>
          <a:p>
            <a:pPr marL="0" marR="0" lvl="0" indent="0" algn="l" rtl="0">
              <a:lnSpc>
                <a:spcPct val="100000"/>
              </a:lnSpc>
              <a:spcBef>
                <a:spcPts val="0"/>
              </a:spcBef>
              <a:spcAft>
                <a:spcPts val="0"/>
              </a:spcAft>
              <a:buClr>
                <a:srgbClr val="000000"/>
              </a:buClr>
              <a:buSzPts val="1400"/>
              <a:buFont typeface="Arial" pitchFamily="34" charset="0"/>
              <a:buChar char="•"/>
            </a:pPr>
            <a:r>
              <a:rPr lang="en-US" sz="1600" u="none" strike="noStrike" cap="none" dirty="0" smtClean="0">
                <a:solidFill>
                  <a:srgbClr val="000000"/>
                </a:solidFill>
                <a:latin typeface="Calibri" panose="020F0502020204030204"/>
                <a:ea typeface="Calibri" panose="020F0502020204030204"/>
                <a:cs typeface="Calibri" panose="020F0502020204030204"/>
                <a:sym typeface="Calibri" panose="020F0502020204030204"/>
              </a:rPr>
              <a:t>It </a:t>
            </a:r>
            <a:r>
              <a:rPr lang="en-US" sz="1600" u="none" strike="noStrike" cap="none" dirty="0">
                <a:solidFill>
                  <a:srgbClr val="000000"/>
                </a:solidFill>
                <a:latin typeface="Calibri" panose="020F0502020204030204"/>
                <a:ea typeface="Calibri" panose="020F0502020204030204"/>
                <a:cs typeface="Calibri" panose="020F0502020204030204"/>
                <a:sym typeface="Calibri" panose="020F0502020204030204"/>
              </a:rPr>
              <a:t>is in haste and wants to make all awake.  So it requests the mists not to obstruct it.  </a:t>
            </a:r>
            <a:endParaRPr lang="en-US" sz="1600" u="none" strike="noStrike" cap="none" dirty="0" smtClean="0">
              <a:solidFill>
                <a:srgbClr val="000000"/>
              </a:solidFill>
              <a:latin typeface="Calibri" panose="020F0502020204030204"/>
              <a:ea typeface="Calibri" panose="020F0502020204030204"/>
              <a:cs typeface="Calibri" panose="020F0502020204030204"/>
              <a:sym typeface="Calibri" panose="020F0502020204030204"/>
            </a:endParaRPr>
          </a:p>
          <a:p>
            <a:pPr marL="0" marR="0" lvl="0" indent="0" algn="l" rtl="0">
              <a:lnSpc>
                <a:spcPct val="100000"/>
              </a:lnSpc>
              <a:spcBef>
                <a:spcPts val="0"/>
              </a:spcBef>
              <a:spcAft>
                <a:spcPts val="0"/>
              </a:spcAft>
              <a:buClr>
                <a:srgbClr val="000000"/>
              </a:buClr>
              <a:buSzPts val="1400"/>
              <a:buFont typeface="Arial" pitchFamily="34" charset="0"/>
              <a:buChar char="•"/>
            </a:pPr>
            <a:r>
              <a:rPr lang="en-US" sz="1600" u="none" strike="noStrike" cap="none" dirty="0" smtClean="0">
                <a:solidFill>
                  <a:srgbClr val="000000"/>
                </a:solidFill>
                <a:latin typeface="Calibri" panose="020F0502020204030204"/>
                <a:ea typeface="Calibri" panose="020F0502020204030204"/>
                <a:cs typeface="Calibri" panose="020F0502020204030204"/>
                <a:sym typeface="Calibri" panose="020F0502020204030204"/>
              </a:rPr>
              <a:t>The ships should </a:t>
            </a:r>
            <a:r>
              <a:rPr lang="en-US" sz="1600" u="none" strike="noStrike" cap="none" dirty="0">
                <a:solidFill>
                  <a:srgbClr val="000000"/>
                </a:solidFill>
                <a:latin typeface="Calibri" panose="020F0502020204030204"/>
                <a:ea typeface="Calibri" panose="020F0502020204030204"/>
                <a:cs typeface="Calibri" panose="020F0502020204030204"/>
                <a:sym typeface="Calibri" panose="020F0502020204030204"/>
              </a:rPr>
              <a:t>be set free from their anchor as the sun rises and darkness is over.</a:t>
            </a:r>
          </a:p>
        </p:txBody>
      </p:sp>
      <p:pic>
        <p:nvPicPr>
          <p:cNvPr id="8194" name="Picture 2" descr="See the source image"/>
          <p:cNvPicPr>
            <a:picLocks noChangeAspect="1" noChangeArrowheads="1"/>
          </p:cNvPicPr>
          <p:nvPr/>
        </p:nvPicPr>
        <p:blipFill>
          <a:blip r:embed="rId4"/>
          <a:srcRect/>
          <a:stretch>
            <a:fillRect/>
          </a:stretch>
        </p:blipFill>
        <p:spPr bwMode="auto">
          <a:xfrm>
            <a:off x="6001408" y="1408387"/>
            <a:ext cx="3142592" cy="340535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52277" y="388883"/>
            <a:ext cx="6312535" cy="4088524"/>
          </a:xfrm>
        </p:spPr>
        <p:txBody>
          <a:bodyPr/>
          <a:lstStyle/>
          <a:p>
            <a:pPr marL="114300" indent="0" algn="ctr">
              <a:buNone/>
            </a:pPr>
            <a:r>
              <a:rPr lang="en-US" sz="1600" b="1" i="1" dirty="0"/>
              <a:t>And hurried landward far away,</a:t>
            </a:r>
          </a:p>
          <a:p>
            <a:pPr marL="114300" indent="0" algn="ctr">
              <a:buNone/>
            </a:pPr>
            <a:r>
              <a:rPr lang="en-US" sz="1600" b="1" i="1" dirty="0"/>
              <a:t>Crying, "Awake! it is the day." </a:t>
            </a:r>
          </a:p>
          <a:p>
            <a:pPr marL="114300" indent="0" algn="ctr">
              <a:buNone/>
            </a:pPr>
            <a:endParaRPr lang="en-US" sz="1600" b="1" i="1" dirty="0"/>
          </a:p>
          <a:p>
            <a:pPr marL="114300" indent="0" algn="ctr">
              <a:buNone/>
            </a:pPr>
            <a:r>
              <a:rPr lang="en-US" sz="1600" b="1" i="1" dirty="0"/>
              <a:t>It said unto the forest, "Shout!</a:t>
            </a:r>
          </a:p>
          <a:p>
            <a:pPr marL="114300" indent="0" algn="ctr">
              <a:buNone/>
            </a:pPr>
            <a:r>
              <a:rPr lang="en-US" sz="1600" b="1" i="1" dirty="0"/>
              <a:t>Hang all your leafy banners out!" </a:t>
            </a:r>
          </a:p>
          <a:p>
            <a:pPr marL="114300" indent="0" algn="ctr">
              <a:buNone/>
            </a:pPr>
            <a:endParaRPr lang="en-US" sz="1600" b="1" i="1" dirty="0"/>
          </a:p>
          <a:p>
            <a:pPr marL="114300" indent="0" algn="l">
              <a:buNone/>
            </a:pPr>
            <a:r>
              <a:rPr lang="en-US" sz="1600" b="1" dirty="0"/>
              <a:t>Summary </a:t>
            </a:r>
            <a:r>
              <a:rPr lang="en-US" sz="1600" b="1" dirty="0" smtClean="0"/>
              <a:t>: The</a:t>
            </a:r>
            <a:r>
              <a:rPr lang="en-US" sz="1600" dirty="0" smtClean="0"/>
              <a:t> </a:t>
            </a:r>
            <a:r>
              <a:rPr lang="en-US" sz="1600" dirty="0"/>
              <a:t>poet </a:t>
            </a:r>
            <a:r>
              <a:rPr lang="en-US" sz="1600" dirty="0" smtClean="0"/>
              <a:t>uses the </a:t>
            </a:r>
            <a:r>
              <a:rPr lang="en-US" sz="1600" dirty="0"/>
              <a:t>word ‘awake’ </a:t>
            </a:r>
            <a:r>
              <a:rPr lang="en-US" sz="1600" dirty="0" smtClean="0"/>
              <a:t>- </a:t>
            </a:r>
            <a:r>
              <a:rPr lang="en-US" sz="1600" dirty="0"/>
              <a:t>this is the time </a:t>
            </a:r>
            <a:r>
              <a:rPr lang="en-US" sz="1600" dirty="0" smtClean="0"/>
              <a:t>to fulfill </a:t>
            </a:r>
            <a:r>
              <a:rPr lang="en-US" sz="1600" dirty="0"/>
              <a:t>your </a:t>
            </a:r>
            <a:r>
              <a:rPr lang="en-US" sz="1600" dirty="0" smtClean="0"/>
              <a:t>dream.</a:t>
            </a:r>
          </a:p>
          <a:p>
            <a:pPr marL="114300" indent="0">
              <a:buNone/>
            </a:pPr>
            <a:r>
              <a:rPr lang="en-US" sz="1600" dirty="0" smtClean="0"/>
              <a:t>It calls the forests to rustle in the wind and unfurl their branches and leaves fully and freely.</a:t>
            </a:r>
          </a:p>
          <a:p>
            <a:pPr marL="114300" indent="0" algn="l">
              <a:buNone/>
            </a:pPr>
            <a:endParaRPr lang="en-US" sz="1600" dirty="0"/>
          </a:p>
        </p:txBody>
      </p:sp>
      <p:pic>
        <p:nvPicPr>
          <p:cNvPr id="4" name="Google Shape;70;p15"/>
          <p:cNvPicPr preferRelativeResize="0"/>
          <p:nvPr/>
        </p:nvPicPr>
        <p:blipFill rotWithShape="1">
          <a:blip r:embed="rId2"/>
          <a:srcRect/>
          <a:stretch>
            <a:fillRect/>
          </a:stretch>
        </p:blipFill>
        <p:spPr>
          <a:xfrm>
            <a:off x="7911474" y="164861"/>
            <a:ext cx="1232526" cy="61187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4"/>
          <p:cNvSpPr txBox="1"/>
          <p:nvPr/>
        </p:nvSpPr>
        <p:spPr>
          <a:xfrm>
            <a:off x="147146" y="662152"/>
            <a:ext cx="5665075" cy="3293209"/>
          </a:xfrm>
          <a:prstGeom prst="rect">
            <a:avLst/>
          </a:prstGeom>
          <a:noFill/>
        </p:spPr>
        <p:txBody>
          <a:bodyPr wrap="square" rtlCol="0" anchor="t">
            <a:spAutoFit/>
          </a:bodyPr>
          <a:lstStyle/>
          <a:p>
            <a:pPr algn="ctr"/>
            <a:r>
              <a:rPr lang="en-US" sz="1600" b="1" i="1" dirty="0"/>
              <a:t>It touched the wood-bird's folded wing,</a:t>
            </a:r>
          </a:p>
          <a:p>
            <a:pPr algn="ctr"/>
            <a:r>
              <a:rPr lang="en-US" sz="1600" b="1" i="1" dirty="0"/>
              <a:t>And said, "O bird, awake and sing." </a:t>
            </a:r>
          </a:p>
          <a:p>
            <a:pPr algn="ctr"/>
            <a:endParaRPr lang="en-US" sz="1600" b="1" i="1" dirty="0"/>
          </a:p>
          <a:p>
            <a:pPr algn="ctr"/>
            <a:endParaRPr lang="en-US" sz="1600" b="1" i="1" dirty="0"/>
          </a:p>
          <a:p>
            <a:pPr algn="ctr"/>
            <a:r>
              <a:rPr lang="en-US" sz="1600" b="1" i="1" dirty="0"/>
              <a:t>And o'er the farms, "O chanticleer,</a:t>
            </a:r>
          </a:p>
          <a:p>
            <a:pPr algn="ctr"/>
            <a:r>
              <a:rPr lang="en-US" sz="1600" b="1" i="1" dirty="0"/>
              <a:t>Your clarion blow; the day is near."</a:t>
            </a:r>
          </a:p>
          <a:p>
            <a:pPr algn="ctr"/>
            <a:endParaRPr lang="en-US" sz="1600" b="1" i="1" dirty="0"/>
          </a:p>
          <a:p>
            <a:pPr algn="l"/>
            <a:r>
              <a:rPr lang="en-US" sz="1600" b="1" dirty="0"/>
              <a:t>Summary </a:t>
            </a:r>
            <a:r>
              <a:rPr lang="en-US" sz="1600" b="1" dirty="0" smtClean="0"/>
              <a:t>:</a:t>
            </a:r>
          </a:p>
          <a:p>
            <a:r>
              <a:rPr lang="en-US" sz="1600" dirty="0" smtClean="0"/>
              <a:t>It tenderly touches the folded wings of the wood bird and inspires it to get up and start singing merrily.</a:t>
            </a:r>
          </a:p>
          <a:p>
            <a:endParaRPr lang="en-US" sz="1600" dirty="0" smtClean="0"/>
          </a:p>
          <a:p>
            <a:r>
              <a:rPr lang="en-US" sz="1600" dirty="0" smtClean="0"/>
              <a:t> While blowing over the farm, the wind prompts the house cock to blow its clarion and announce the daybreak. </a:t>
            </a:r>
            <a:endParaRPr lang="en-US" sz="1600" dirty="0"/>
          </a:p>
        </p:txBody>
      </p:sp>
      <p:pic>
        <p:nvPicPr>
          <p:cNvPr id="3" name="Google Shape;70;p15"/>
          <p:cNvPicPr preferRelativeResize="0"/>
          <p:nvPr/>
        </p:nvPicPr>
        <p:blipFill rotWithShape="1">
          <a:blip r:embed="rId2"/>
          <a:srcRect/>
          <a:stretch>
            <a:fillRect/>
          </a:stretch>
        </p:blipFill>
        <p:spPr>
          <a:xfrm>
            <a:off x="7911474" y="164861"/>
            <a:ext cx="1232526" cy="611875"/>
          </a:xfrm>
          <a:prstGeom prst="rect">
            <a:avLst/>
          </a:prstGeom>
          <a:noFill/>
          <a:ln>
            <a:noFill/>
          </a:ln>
        </p:spPr>
      </p:pic>
      <p:pic>
        <p:nvPicPr>
          <p:cNvPr id="5122" name="Picture 2" descr="See the source image"/>
          <p:cNvPicPr>
            <a:picLocks noChangeAspect="1" noChangeArrowheads="1"/>
          </p:cNvPicPr>
          <p:nvPr/>
        </p:nvPicPr>
        <p:blipFill>
          <a:blip r:embed="rId3"/>
          <a:srcRect/>
          <a:stretch>
            <a:fillRect/>
          </a:stretch>
        </p:blipFill>
        <p:spPr bwMode="auto">
          <a:xfrm>
            <a:off x="5990897" y="1018492"/>
            <a:ext cx="3153103" cy="330126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0"/>
            <a:ext cx="8586952" cy="5142865"/>
          </a:xfrm>
        </p:spPr>
        <p:txBody>
          <a:bodyPr/>
          <a:lstStyle/>
          <a:p>
            <a:pPr marL="114300" indent="0" algn="ctr">
              <a:buNone/>
            </a:pPr>
            <a:r>
              <a:rPr lang="en-US" sz="1600" b="1" i="1" dirty="0"/>
              <a:t>It whispered to the fields of corn,</a:t>
            </a:r>
          </a:p>
          <a:p>
            <a:pPr marL="114300" indent="0" algn="ctr">
              <a:buNone/>
            </a:pPr>
            <a:r>
              <a:rPr lang="en-US" sz="1600" b="1" i="1" dirty="0"/>
              <a:t>"Bow down, and hail the coming morn." </a:t>
            </a:r>
          </a:p>
          <a:p>
            <a:pPr marL="114300" indent="0" algn="ctr">
              <a:buNone/>
            </a:pPr>
            <a:endParaRPr lang="en-US" sz="1600" b="1" i="1" dirty="0"/>
          </a:p>
          <a:p>
            <a:pPr marL="114300" indent="0" algn="ctr">
              <a:buNone/>
            </a:pPr>
            <a:r>
              <a:rPr lang="en-US" sz="1600" b="1" i="1" dirty="0"/>
              <a:t>It shouted through the belfry-tower,</a:t>
            </a:r>
          </a:p>
          <a:p>
            <a:pPr marL="114300" indent="0" algn="ctr">
              <a:buNone/>
            </a:pPr>
            <a:r>
              <a:rPr lang="en-US" sz="1600" b="1" i="1" dirty="0"/>
              <a:t>"Awake, O bell! Proclaim the hour." </a:t>
            </a:r>
          </a:p>
          <a:p>
            <a:pPr marL="114300" indent="0" algn="ctr">
              <a:buNone/>
            </a:pPr>
            <a:endParaRPr lang="en-US" sz="1600" b="1" i="1" dirty="0"/>
          </a:p>
          <a:p>
            <a:pPr marL="114300" indent="0" algn="ctr">
              <a:buNone/>
            </a:pPr>
            <a:r>
              <a:rPr lang="en-US" sz="1600" b="1" i="1" dirty="0"/>
              <a:t>It crossed the churchyard with a sigh,</a:t>
            </a:r>
          </a:p>
          <a:p>
            <a:pPr marL="114300" indent="0" algn="ctr">
              <a:buNone/>
            </a:pPr>
            <a:r>
              <a:rPr lang="en-US" sz="1600" b="1" i="1" dirty="0"/>
              <a:t>And said, "Not yet! in quiet lie."</a:t>
            </a:r>
          </a:p>
          <a:p>
            <a:pPr marL="114300" indent="0" algn="ctr">
              <a:buNone/>
            </a:pPr>
            <a:endParaRPr lang="en-US" sz="1600" b="1" i="1" dirty="0"/>
          </a:p>
          <a:p>
            <a:pPr marL="114300" indent="0" algn="l">
              <a:buNone/>
            </a:pPr>
            <a:r>
              <a:rPr lang="en-US" sz="1600" b="1" dirty="0"/>
              <a:t>Summary :</a:t>
            </a:r>
            <a:r>
              <a:rPr lang="en-US" sz="1600" dirty="0"/>
              <a:t>By using this couplet poet explores the real sense of time and he is telling that the time is now so grab your opportunity. Make your way with this coming chance. </a:t>
            </a:r>
            <a:endParaRPr lang="en-US" sz="1600" dirty="0" smtClean="0"/>
          </a:p>
          <a:p>
            <a:pPr marL="114300" indent="0">
              <a:buNone/>
            </a:pPr>
            <a:r>
              <a:rPr lang="en-US" sz="1600" dirty="0" smtClean="0"/>
              <a:t>The wind visits the fields of corn and whispers to them to bow down and salute the coming morning. It then urges the church bell to ring and proclaim the sunrise. Finally as the wind blows over the graveyard, it heaves a sigh of grief for the dead lying buried in the graves. The wind does not want to disturb their sleep and so it says that they should not be awakened as the time has not yet come.</a:t>
            </a:r>
            <a:endParaRPr lang="en-US" sz="1600" dirty="0"/>
          </a:p>
          <a:p>
            <a:pPr marL="114300" indent="0" algn="l">
              <a:buNone/>
            </a:pPr>
            <a:endParaRPr lang="en-US" sz="1600" dirty="0"/>
          </a:p>
        </p:txBody>
      </p:sp>
      <p:pic>
        <p:nvPicPr>
          <p:cNvPr id="4" name="Google Shape;70;p15"/>
          <p:cNvPicPr preferRelativeResize="0"/>
          <p:nvPr/>
        </p:nvPicPr>
        <p:blipFill rotWithShape="1">
          <a:blip r:embed="rId2"/>
          <a:srcRect/>
          <a:stretch>
            <a:fillRect/>
          </a:stretch>
        </p:blipFill>
        <p:spPr>
          <a:xfrm>
            <a:off x="7753819" y="143841"/>
            <a:ext cx="1232526" cy="61187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35" y="0"/>
            <a:ext cx="6827520" cy="5143500"/>
          </a:xfrm>
        </p:spPr>
        <p:txBody>
          <a:bodyPr/>
          <a:lstStyle/>
          <a:p>
            <a:pPr marL="114300" indent="0">
              <a:buNone/>
            </a:pPr>
            <a:endParaRPr lang="en-US" sz="1400" dirty="0"/>
          </a:p>
          <a:p>
            <a:pPr marL="114300" indent="0">
              <a:buNone/>
            </a:pPr>
            <a:r>
              <a:rPr lang="en-US" sz="1600" b="1" dirty="0">
                <a:solidFill>
                  <a:srgbClr val="FF0000"/>
                </a:solidFill>
                <a:latin typeface="Calibri" pitchFamily="34" charset="0"/>
                <a:cs typeface="Calibri" pitchFamily="34" charset="0"/>
              </a:rPr>
              <a:t>Difficult words: </a:t>
            </a:r>
            <a:endParaRPr lang="en-US" sz="1600" b="1" dirty="0" smtClean="0">
              <a:solidFill>
                <a:srgbClr val="FF0000"/>
              </a:solidFill>
              <a:latin typeface="Calibri" pitchFamily="34" charset="0"/>
              <a:cs typeface="Calibri" pitchFamily="34" charset="0"/>
            </a:endParaRPr>
          </a:p>
          <a:p>
            <a:pPr marL="114300" indent="0">
              <a:buNone/>
            </a:pPr>
            <a:endParaRPr lang="en-US" sz="1600" b="1" dirty="0">
              <a:latin typeface="Calibri" pitchFamily="34" charset="0"/>
              <a:cs typeface="Calibri" pitchFamily="34" charset="0"/>
            </a:endParaRPr>
          </a:p>
          <a:p>
            <a:pPr marL="114300" indent="0">
              <a:buNone/>
            </a:pPr>
            <a:r>
              <a:rPr lang="en-US" sz="1600" b="1" dirty="0">
                <a:latin typeface="Calibri" pitchFamily="34" charset="0"/>
                <a:cs typeface="Calibri" pitchFamily="34" charset="0"/>
              </a:rPr>
              <a:t>hailed : called </a:t>
            </a:r>
          </a:p>
          <a:p>
            <a:pPr marL="114300" indent="0">
              <a:buNone/>
            </a:pPr>
            <a:r>
              <a:rPr lang="en-US" sz="1600" b="1" dirty="0">
                <a:latin typeface="Calibri" pitchFamily="34" charset="0"/>
                <a:cs typeface="Calibri" pitchFamily="34" charset="0"/>
              </a:rPr>
              <a:t>ye : (old usage)  you</a:t>
            </a:r>
          </a:p>
          <a:p>
            <a:pPr marL="114300" indent="0">
              <a:buNone/>
            </a:pPr>
            <a:r>
              <a:rPr lang="en-US" sz="1600" b="1" dirty="0">
                <a:latin typeface="Calibri" pitchFamily="34" charset="0"/>
                <a:cs typeface="Calibri" pitchFamily="34" charset="0"/>
              </a:rPr>
              <a:t>mariner: sailors</a:t>
            </a:r>
          </a:p>
          <a:p>
            <a:pPr marL="114300" indent="0">
              <a:buNone/>
            </a:pPr>
            <a:r>
              <a:rPr lang="en-US" sz="1600" b="1" dirty="0">
                <a:latin typeface="Calibri" pitchFamily="34" charset="0"/>
                <a:cs typeface="Calibri" pitchFamily="34" charset="0"/>
              </a:rPr>
              <a:t>landward : towards the land and away from the sea</a:t>
            </a:r>
          </a:p>
        </p:txBody>
      </p:sp>
      <p:pic>
        <p:nvPicPr>
          <p:cNvPr id="4" name="Google Shape;70;p15"/>
          <p:cNvPicPr preferRelativeResize="0"/>
          <p:nvPr/>
        </p:nvPicPr>
        <p:blipFill rotWithShape="1">
          <a:blip r:embed="rId2"/>
          <a:srcRect/>
          <a:stretch>
            <a:fillRect/>
          </a:stretch>
        </p:blipFill>
        <p:spPr>
          <a:xfrm>
            <a:off x="7554122" y="259454"/>
            <a:ext cx="1232526" cy="611875"/>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TotalTime>
  <Words>728</Words>
  <Application>WPS Presentation</Application>
  <PresentationFormat>On-screen Show (16:9)</PresentationFormat>
  <Paragraphs>82</Paragraphs>
  <Slides>10</Slides>
  <Notes>5</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Simple Light</vt:lpstr>
      <vt:lpstr>Slide 1</vt:lpstr>
      <vt:lpstr>Slide 2</vt:lpstr>
      <vt:lpstr>Slide 3</vt:lpstr>
      <vt:lpstr>Theme of the poem</vt:lpstr>
      <vt:lpstr>Slide 5</vt:lpstr>
      <vt:lpstr>Slide 6</vt:lpstr>
      <vt:lpstr>Slide 7</vt:lpstr>
      <vt:lpstr>Slide 8</vt:lpstr>
      <vt:lpstr>Slide 9</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Sujata</dc:creator>
  <cp:lastModifiedBy>HP</cp:lastModifiedBy>
  <cp:revision>60</cp:revision>
  <dcterms:created xsi:type="dcterms:W3CDTF">2021-05-29T12:00:00Z</dcterms:created>
  <dcterms:modified xsi:type="dcterms:W3CDTF">2022-06-11T14:00:28Z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1033-11.2.0.10176</vt:lpwstr>
  </property>
</Properties>
</file>