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12"/>
  </p:notesMasterIdLst>
  <p:sldIdLst>
    <p:sldId id="260" r:id="rId2"/>
    <p:sldId id="261" r:id="rId3"/>
    <p:sldId id="257" r:id="rId4"/>
    <p:sldId id="262" r:id="rId5"/>
    <p:sldId id="258" r:id="rId6"/>
    <p:sldId id="263" r:id="rId7"/>
    <p:sldId id="264" r:id="rId8"/>
    <p:sldId id="265" r:id="rId9"/>
    <p:sldId id="266" r:id="rId10"/>
    <p:sldId id="26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91" d="100"/>
          <a:sy n="91" d="100"/>
        </p:scale>
        <p:origin x="-786" y="-96"/>
      </p:cViewPr>
      <p:guideLst>
        <p:guide orient="horz" pos="1619"/>
        <p:guide pos="290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srcRect/>
          <a:stretch>
            <a:fillRect/>
          </a:stretch>
        </p:blipFill>
        <p:spPr>
          <a:xfrm>
            <a:off x="7317158" y="161673"/>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LITERATURE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 </a:t>
            </a:r>
            <a:r>
              <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Daybreak</a:t>
            </a:r>
          </a:p>
          <a:p>
            <a:pPr marL="0" marR="0" lvl="0" indent="0" algn="l" rtl="0">
              <a:lnSpc>
                <a:spcPct val="100000"/>
              </a:lnSpc>
              <a:spcBef>
                <a:spcPts val="0"/>
              </a:spcBef>
              <a:spcAft>
                <a:spcPts val="0"/>
              </a:spcAft>
              <a:buClr>
                <a:srgbClr val="000000"/>
              </a:buClr>
              <a:buSzPts val="1400"/>
              <a:buFont typeface="Arial" panose="020B0604020202020204"/>
              <a:buNone/>
            </a:pPr>
            <a:r>
              <a:rPr lang="en-IN" b="1" dirty="0"/>
              <a:t>BY </a:t>
            </a:r>
            <a:r>
              <a:rPr lang="en-US" altLang="en-GB" b="1">
                <a:latin typeface="Calibri" panose="020F0502020204030204"/>
                <a:ea typeface="Calibri" panose="020F0502020204030204"/>
                <a:cs typeface="Calibri" panose="020F0502020204030204"/>
                <a:sym typeface="Calibri" panose="020F0502020204030204"/>
              </a:rPr>
              <a:t>Henry Wadsworth Longfellow</a:t>
            </a:r>
            <a:endParaRPr lang="en-US" altLang="en-GB" b="1" dirty="0">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p159:morph option="byObject"/>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srcRect/>
          <a:stretch>
            <a:fillRect/>
          </a:stretch>
        </p:blipFill>
        <p:spPr>
          <a:xfrm>
            <a:off x="7692981" y="17473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srcRect/>
          <a:stretch>
            <a:fillRect/>
          </a:stretch>
        </p:blipFill>
        <p:spPr>
          <a:xfrm>
            <a:off x="7766554" y="185247"/>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a:latin typeface="Calibri" panose="020F0502020204030204" pitchFamily="34" charset="0"/>
                <a:cs typeface="Calibri" panose="020F0502020204030204" pitchFamily="34" charset="0"/>
              </a:rPr>
              <a:t>GENERAL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Reading Comprehension followed by questions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short story/Fiction</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the plot</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Developing LSRW Skills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Know how to write a story- Beginning, middle and end</a:t>
            </a:r>
          </a:p>
          <a:p>
            <a:pPr marL="342900" lvl="0" indent="-342900">
              <a:lnSpc>
                <a:spcPct val="115000"/>
              </a:lnSpc>
            </a:pPr>
            <a:endParaRPr lang="en-GB" dirty="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a:latin typeface="Calibri" panose="020F0502020204030204" pitchFamily="34" charset="0"/>
                <a:cs typeface="Calibri" panose="020F0502020204030204" pitchFamily="34" charset="0"/>
              </a:rPr>
              <a:t>SPECIFIC OBJECTIVES/ EXTENDED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 LSRW</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the story, plot,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 Developing skill of  Critical appreciation</a:t>
            </a: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Focus on the underprivileged tribal of India</a:t>
            </a: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aware of the importance of asking questions</a:t>
            </a: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typical vocabulary meant for story writing</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varieties of style and diction in literary writing</a:t>
            </a: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911474" y="153717"/>
            <a:ext cx="1232526" cy="611875"/>
          </a:xfrm>
          <a:prstGeom prst="rect">
            <a:avLst/>
          </a:prstGeom>
          <a:noFill/>
          <a:ln>
            <a:noFill/>
          </a:ln>
        </p:spPr>
      </p:pic>
      <p:sp>
        <p:nvSpPr>
          <p:cNvPr id="64" name="Google Shape;64;p14"/>
          <p:cNvSpPr txBox="1"/>
          <p:nvPr/>
        </p:nvSpPr>
        <p:spPr>
          <a:xfrm>
            <a:off x="260" y="-65"/>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2800" b="1" dirty="0">
                <a:solidFill>
                  <a:srgbClr val="FF0000"/>
                </a:solidFill>
                <a:latin typeface="Calibri" panose="020F0502020204030204" pitchFamily="34" charset="0"/>
                <a:cs typeface="Calibri" panose="020F0502020204030204" pitchFamily="34" charset="0"/>
                <a:sym typeface="Arial" panose="020B0604020202020204"/>
              </a:rPr>
              <a:t>INTRODUCTION TO THE AUTHOR</a:t>
            </a:r>
            <a:endParaRPr lang="en-IN" sz="2800" b="1" i="0" u="none" strike="noStrike" cap="none" dirty="0">
              <a:solidFill>
                <a:srgbClr val="FF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5" name="Google Shape;65;p14"/>
          <p:cNvSpPr txBox="1"/>
          <p:nvPr/>
        </p:nvSpPr>
        <p:spPr>
          <a:xfrm>
            <a:off x="59690" y="644525"/>
            <a:ext cx="5763041" cy="44989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US" altLang="en-GB" sz="1600" b="1" dirty="0">
                <a:latin typeface="Calibri" panose="020F0502020204030204"/>
                <a:ea typeface="Calibri" panose="020F0502020204030204"/>
                <a:cs typeface="Calibri" panose="020F0502020204030204"/>
                <a:sym typeface="Calibri" panose="020F0502020204030204"/>
              </a:rPr>
              <a:t>Henry Wadsworth Longfellow</a:t>
            </a:r>
            <a:r>
              <a:rPr lang="en-US" altLang="en-GB" sz="1600" dirty="0">
                <a:latin typeface="Calibri" panose="020F0502020204030204"/>
                <a:ea typeface="Calibri" panose="020F0502020204030204"/>
                <a:cs typeface="Calibri" panose="020F0502020204030204"/>
                <a:sym typeface="Calibri" panose="020F0502020204030204"/>
              </a:rPr>
              <a:t> (1807-1882</a:t>
            </a:r>
            <a:r>
              <a:rPr lang="en-US" altLang="en-GB" sz="1600" dirty="0" smtClean="0">
                <a:latin typeface="Calibri" panose="020F0502020204030204"/>
                <a:ea typeface="Calibri" panose="020F0502020204030204"/>
                <a:cs typeface="Calibri" panose="020F0502020204030204"/>
                <a:sym typeface="Calibri" panose="020F0502020204030204"/>
              </a:rPr>
              <a:t>)</a:t>
            </a:r>
          </a:p>
          <a:p>
            <a:pPr marL="0" marR="0" lvl="0" indent="0" algn="l" rtl="0">
              <a:lnSpc>
                <a:spcPct val="100000"/>
              </a:lnSpc>
              <a:spcBef>
                <a:spcPts val="0"/>
              </a:spcBef>
              <a:spcAft>
                <a:spcPts val="0"/>
              </a:spcAft>
              <a:buClr>
                <a:srgbClr val="000000"/>
              </a:buClr>
              <a:buSzPts val="1400"/>
              <a:buFont typeface="Arial" pitchFamily="34" charset="0"/>
              <a:buChar char="•"/>
            </a:pPr>
            <a:r>
              <a:rPr lang="en-US" altLang="en-GB" sz="1600" dirty="0" smtClean="0">
                <a:latin typeface="Calibri" panose="020F0502020204030204"/>
                <a:ea typeface="Calibri" panose="020F0502020204030204"/>
                <a:cs typeface="Calibri" panose="020F0502020204030204"/>
                <a:sym typeface="Calibri" panose="020F0502020204030204"/>
              </a:rPr>
              <a:t> </a:t>
            </a:r>
            <a:r>
              <a:rPr lang="en-US" altLang="en-GB" sz="1600" dirty="0">
                <a:latin typeface="Calibri" panose="020F0502020204030204"/>
                <a:ea typeface="Calibri" panose="020F0502020204030204"/>
                <a:cs typeface="Calibri" panose="020F0502020204030204"/>
                <a:sym typeface="Calibri" panose="020F0502020204030204"/>
              </a:rPr>
              <a:t>American Poets of the 19th Century.  </a:t>
            </a:r>
            <a:endParaRPr lang="en-US" altLang="en-GB" sz="1600" dirty="0" smtClean="0">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altLang="en-GB" sz="1600" dirty="0" smtClean="0">
                <a:latin typeface="Calibri" panose="020F0502020204030204"/>
                <a:ea typeface="Calibri" panose="020F0502020204030204"/>
                <a:cs typeface="Calibri" panose="020F0502020204030204"/>
                <a:sym typeface="Calibri" panose="020F0502020204030204"/>
              </a:rPr>
              <a:t>Born </a:t>
            </a:r>
            <a:r>
              <a:rPr lang="en-US" altLang="en-GB" sz="1600" dirty="0">
                <a:latin typeface="Calibri" panose="020F0502020204030204"/>
                <a:ea typeface="Calibri" panose="020F0502020204030204"/>
                <a:cs typeface="Calibri" panose="020F0502020204030204"/>
                <a:sym typeface="Calibri" panose="020F0502020204030204"/>
              </a:rPr>
              <a:t>in Portland, marine in 1807, he became a national literary figure by the 1850s and world famous personality by the time of his death in 1882.  </a:t>
            </a:r>
            <a:endParaRPr lang="en-US" altLang="en-GB" sz="1600" dirty="0" smtClean="0">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altLang="en-GB" sz="1600" dirty="0" smtClean="0">
                <a:latin typeface="Calibri" panose="020F0502020204030204"/>
                <a:ea typeface="Calibri" panose="020F0502020204030204"/>
                <a:cs typeface="Calibri" panose="020F0502020204030204"/>
                <a:sym typeface="Calibri" panose="020F0502020204030204"/>
              </a:rPr>
              <a:t>After </a:t>
            </a:r>
            <a:r>
              <a:rPr lang="en-US" altLang="en-GB" sz="1600" dirty="0">
                <a:latin typeface="Calibri" panose="020F0502020204030204"/>
                <a:ea typeface="Calibri" panose="020F0502020204030204"/>
                <a:cs typeface="Calibri" panose="020F0502020204030204"/>
                <a:sym typeface="Calibri" panose="020F0502020204030204"/>
              </a:rPr>
              <a:t>retirement he devoted to literature only.  </a:t>
            </a:r>
            <a:endParaRPr lang="en-US" altLang="en-GB" sz="1600" dirty="0" smtClean="0">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altLang="en-GB" sz="1600" dirty="0" smtClean="0">
                <a:latin typeface="Calibri" panose="020F0502020204030204"/>
                <a:ea typeface="Calibri" panose="020F0502020204030204"/>
                <a:cs typeface="Calibri" panose="020F0502020204030204"/>
                <a:sym typeface="Calibri" panose="020F0502020204030204"/>
              </a:rPr>
              <a:t>His </a:t>
            </a:r>
            <a:r>
              <a:rPr lang="en-US" altLang="en-GB" sz="1600" dirty="0">
                <a:latin typeface="Calibri" panose="020F0502020204030204"/>
                <a:ea typeface="Calibri" panose="020F0502020204030204"/>
                <a:cs typeface="Calibri" panose="020F0502020204030204"/>
                <a:sym typeface="Calibri" panose="020F0502020204030204"/>
              </a:rPr>
              <a:t>famous works are “Voice of the Night”, “Evangeline” and “The song of Hiawatha”.  His poetry is known for its lyrical quality.</a:t>
            </a:r>
          </a:p>
          <a:p>
            <a:pPr marL="0" marR="0" lvl="0" indent="0" algn="l" rtl="0">
              <a:lnSpc>
                <a:spcPct val="100000"/>
              </a:lnSpc>
              <a:spcBef>
                <a:spcPts val="0"/>
              </a:spcBef>
              <a:spcAft>
                <a:spcPts val="0"/>
              </a:spcAft>
              <a:buClr>
                <a:srgbClr val="000000"/>
              </a:buClr>
              <a:buSzPts val="1400"/>
              <a:buFont typeface="Arial" panose="020B0604020202020204"/>
              <a:buNone/>
            </a:pPr>
            <a:endParaRPr lang="en-US" altLang="en-GB" dirty="0">
              <a:latin typeface="Calibri" panose="020F0502020204030204"/>
              <a:ea typeface="Calibri" panose="020F0502020204030204"/>
              <a:cs typeface="Calibri" panose="020F0502020204030204"/>
              <a:sym typeface="Calibri" panose="020F0502020204030204"/>
            </a:endParaRPr>
          </a:p>
        </p:txBody>
      </p:sp>
      <p:pic>
        <p:nvPicPr>
          <p:cNvPr id="11266" name="Picture 2" descr="See the source image"/>
          <p:cNvPicPr>
            <a:picLocks noChangeAspect="1" noChangeArrowheads="1"/>
          </p:cNvPicPr>
          <p:nvPr/>
        </p:nvPicPr>
        <p:blipFill>
          <a:blip r:embed="rId4"/>
          <a:srcRect/>
          <a:stretch>
            <a:fillRect/>
          </a:stretch>
        </p:blipFill>
        <p:spPr bwMode="auto">
          <a:xfrm>
            <a:off x="5975959" y="927594"/>
            <a:ext cx="2695075" cy="357083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520430" cy="670560"/>
          </a:xfrm>
        </p:spPr>
        <p:txBody>
          <a:bodyPr/>
          <a:lstStyle/>
          <a:p>
            <a:r>
              <a:rPr lang="en-US" sz="3200" b="1">
                <a:solidFill>
                  <a:srgbClr val="FF0000"/>
                </a:solidFill>
              </a:rPr>
              <a:t>Theme of the poem</a:t>
            </a:r>
          </a:p>
        </p:txBody>
      </p:sp>
      <p:sp>
        <p:nvSpPr>
          <p:cNvPr id="3" name="Text Placeholder 2"/>
          <p:cNvSpPr>
            <a:spLocks noGrp="1"/>
          </p:cNvSpPr>
          <p:nvPr>
            <p:ph type="body" idx="1"/>
          </p:nvPr>
        </p:nvSpPr>
        <p:spPr>
          <a:xfrm>
            <a:off x="0" y="743585"/>
            <a:ext cx="7245350" cy="4399280"/>
          </a:xfrm>
        </p:spPr>
        <p:txBody>
          <a:bodyPr/>
          <a:lstStyle/>
          <a:p>
            <a:pPr marL="114300" indent="0">
              <a:buNone/>
            </a:pPr>
            <a:r>
              <a:rPr lang="en-US" sz="1600" dirty="0"/>
              <a:t>Here poem gives the idea of alive life and be ready for challenges and opportunities to grab it. Past is past but the lively present is there with us to cherish </a:t>
            </a:r>
            <a:r>
              <a:rPr lang="en-US" sz="1600" dirty="0" smtClean="0"/>
              <a:t>with </a:t>
            </a:r>
            <a:r>
              <a:rPr lang="en-US" sz="1600" dirty="0"/>
              <a:t>full enthusiasm. </a:t>
            </a:r>
          </a:p>
        </p:txBody>
      </p:sp>
      <p:pic>
        <p:nvPicPr>
          <p:cNvPr id="4" name="Picture 3" descr="theme"/>
          <p:cNvPicPr>
            <a:picLocks noChangeAspect="1"/>
          </p:cNvPicPr>
          <p:nvPr/>
        </p:nvPicPr>
        <p:blipFill>
          <a:blip r:embed="rId2"/>
          <a:stretch>
            <a:fillRect/>
          </a:stretch>
        </p:blipFill>
        <p:spPr>
          <a:xfrm>
            <a:off x="1298575" y="1826895"/>
            <a:ext cx="4648200" cy="3190875"/>
          </a:xfrm>
          <a:prstGeom prst="rect">
            <a:avLst/>
          </a:prstGeom>
        </p:spPr>
      </p:pic>
      <p:pic>
        <p:nvPicPr>
          <p:cNvPr id="5" name="Google Shape;63;p14"/>
          <p:cNvPicPr preferRelativeResize="0"/>
          <p:nvPr/>
        </p:nvPicPr>
        <p:blipFill rotWithShape="1">
          <a:blip r:embed="rId3"/>
          <a:srcRect/>
          <a:stretch>
            <a:fillRect/>
          </a:stretch>
        </p:blipFill>
        <p:spPr>
          <a:xfrm>
            <a:off x="7911474" y="153717"/>
            <a:ext cx="1232526" cy="61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srcRect/>
          <a:stretch>
            <a:fillRect/>
          </a:stretch>
        </p:blipFill>
        <p:spPr>
          <a:xfrm>
            <a:off x="7911474" y="164861"/>
            <a:ext cx="1232526" cy="611875"/>
          </a:xfrm>
          <a:prstGeom prst="rect">
            <a:avLst/>
          </a:prstGeom>
          <a:noFill/>
          <a:ln>
            <a:noFill/>
          </a:ln>
        </p:spPr>
      </p:pic>
      <p:sp>
        <p:nvSpPr>
          <p:cNvPr id="72" name="Google Shape;72;p15"/>
          <p:cNvSpPr txBox="1"/>
          <p:nvPr/>
        </p:nvSpPr>
        <p:spPr>
          <a:xfrm>
            <a:off x="1" y="635"/>
            <a:ext cx="5906814" cy="5142865"/>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A wind came up out of the sea,</a:t>
            </a: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And said, "O mists, make room for me."</a:t>
            </a:r>
          </a:p>
          <a:p>
            <a:pPr marL="0" marR="0" lvl="0" indent="0" algn="ctr" rtl="0">
              <a:lnSpc>
                <a:spcPct val="100000"/>
              </a:lnSpc>
              <a:spcBef>
                <a:spcPts val="0"/>
              </a:spcBef>
              <a:spcAft>
                <a:spcPts val="0"/>
              </a:spcAft>
              <a:buClr>
                <a:srgbClr val="000000"/>
              </a:buClr>
              <a:buSzPts val="1400"/>
              <a:buFont typeface="Arial" panose="020B0604020202020204"/>
              <a:buNone/>
            </a:pP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It hailed the ships, and cried, "Sail on,</a:t>
            </a: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Ye mariners, the night is gone." </a:t>
            </a:r>
          </a:p>
          <a:p>
            <a:pPr marL="0" marR="0" lvl="0" indent="0" algn="ctr" rtl="0">
              <a:lnSpc>
                <a:spcPct val="100000"/>
              </a:lnSpc>
              <a:spcBef>
                <a:spcPts val="0"/>
              </a:spcBef>
              <a:spcAft>
                <a:spcPts val="0"/>
              </a:spcAft>
              <a:buClr>
                <a:srgbClr val="000000"/>
              </a:buClr>
              <a:buSzPts val="1400"/>
              <a:buFont typeface="Arial" panose="020B0604020202020204"/>
              <a:buNone/>
            </a:pP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1600" b="1" u="none" strike="noStrike" cap="none" dirty="0">
                <a:solidFill>
                  <a:srgbClr val="000000"/>
                </a:solidFill>
                <a:latin typeface="Calibri" panose="020F0502020204030204"/>
                <a:ea typeface="Calibri" panose="020F0502020204030204"/>
                <a:cs typeface="Calibri" panose="020F0502020204030204"/>
                <a:sym typeface="Calibri" panose="020F0502020204030204"/>
              </a:rPr>
              <a:t>Summary :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The</a:t>
            </a:r>
            <a:r>
              <a:rPr lang="en-US" sz="1600" b="1"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poet is explaining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with eagle eye to clarify your goal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to be archived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in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life because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this is one life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and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we live with </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full enthusiasm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and our work must get done</a:t>
            </a: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a:t>
            </a:r>
          </a:p>
          <a:p>
            <a:pPr marL="0" marR="0" lvl="0" indent="0" algn="l" rtl="0">
              <a:lnSpc>
                <a:spcPct val="100000"/>
              </a:lnSpc>
              <a:spcBef>
                <a:spcPts val="0"/>
              </a:spcBef>
              <a:spcAft>
                <a:spcPts val="0"/>
              </a:spcAft>
              <a:buClr>
                <a:srgbClr val="000000"/>
              </a:buClr>
              <a:buSzPts val="1400"/>
              <a:buFont typeface="Arial" panose="020B0604020202020204"/>
              <a:buNone/>
            </a:pPr>
            <a:endPar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The poet asks</a:t>
            </a:r>
            <a:endPar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to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keep positive mindset and keep </a:t>
            </a:r>
            <a:endParaRPr lang="en-US" sz="1600" dirty="0" smtClean="0">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working with true zest. </a:t>
            </a:r>
            <a:endPar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It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is in haste and wants to make all awake.  So it requests the mists not to obstruct it.  </a:t>
            </a:r>
            <a:endPar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itchFamily="34" charset="0"/>
              <a:buChar char="•"/>
            </a:pPr>
            <a:r>
              <a:rPr lang="en-US" sz="1600" u="none" strike="noStrike" cap="none" dirty="0" smtClean="0">
                <a:solidFill>
                  <a:srgbClr val="000000"/>
                </a:solidFill>
                <a:latin typeface="Calibri" panose="020F0502020204030204"/>
                <a:ea typeface="Calibri" panose="020F0502020204030204"/>
                <a:cs typeface="Calibri" panose="020F0502020204030204"/>
                <a:sym typeface="Calibri" panose="020F0502020204030204"/>
              </a:rPr>
              <a:t>The ships should </a:t>
            </a:r>
            <a:r>
              <a:rPr lang="en-US" sz="1600" u="none" strike="noStrike" cap="none" dirty="0">
                <a:solidFill>
                  <a:srgbClr val="000000"/>
                </a:solidFill>
                <a:latin typeface="Calibri" panose="020F0502020204030204"/>
                <a:ea typeface="Calibri" panose="020F0502020204030204"/>
                <a:cs typeface="Calibri" panose="020F0502020204030204"/>
                <a:sym typeface="Calibri" panose="020F0502020204030204"/>
              </a:rPr>
              <a:t>be set free from their anchor as the sun rises and darkness is over.</a:t>
            </a:r>
          </a:p>
        </p:txBody>
      </p:sp>
      <p:pic>
        <p:nvPicPr>
          <p:cNvPr id="8194" name="Picture 2" descr="See the source image"/>
          <p:cNvPicPr>
            <a:picLocks noChangeAspect="1" noChangeArrowheads="1"/>
          </p:cNvPicPr>
          <p:nvPr/>
        </p:nvPicPr>
        <p:blipFill>
          <a:blip r:embed="rId4"/>
          <a:srcRect/>
          <a:stretch>
            <a:fillRect/>
          </a:stretch>
        </p:blipFill>
        <p:spPr bwMode="auto">
          <a:xfrm>
            <a:off x="6001408" y="1408387"/>
            <a:ext cx="3142592" cy="34053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6312535" cy="5142865"/>
          </a:xfrm>
        </p:spPr>
        <p:txBody>
          <a:bodyPr/>
          <a:lstStyle/>
          <a:p>
            <a:pPr marL="114300" indent="0" algn="ctr">
              <a:buNone/>
            </a:pPr>
            <a:r>
              <a:rPr lang="en-US" sz="1600" b="1" i="1" dirty="0"/>
              <a:t>And hurried landward far away,</a:t>
            </a:r>
          </a:p>
          <a:p>
            <a:pPr marL="114300" indent="0" algn="ctr">
              <a:buNone/>
            </a:pPr>
            <a:r>
              <a:rPr lang="en-US" sz="1600" b="1" i="1" dirty="0"/>
              <a:t>Crying, "Awake! it is the day." </a:t>
            </a:r>
          </a:p>
          <a:p>
            <a:pPr marL="114300" indent="0" algn="ctr">
              <a:buNone/>
            </a:pPr>
            <a:endParaRPr lang="en-US" sz="1600" b="1" i="1" dirty="0"/>
          </a:p>
          <a:p>
            <a:pPr marL="114300" indent="0" algn="ctr">
              <a:buNone/>
            </a:pPr>
            <a:r>
              <a:rPr lang="en-US" sz="1600" b="1" i="1" dirty="0"/>
              <a:t>It said unto the forest, "Shout!</a:t>
            </a:r>
          </a:p>
          <a:p>
            <a:pPr marL="114300" indent="0" algn="ctr">
              <a:buNone/>
            </a:pPr>
            <a:r>
              <a:rPr lang="en-US" sz="1600" b="1" i="1" dirty="0"/>
              <a:t>Hang all your leafy banners out!" </a:t>
            </a:r>
          </a:p>
          <a:p>
            <a:pPr marL="114300" indent="0" algn="ctr">
              <a:buNone/>
            </a:pPr>
            <a:endParaRPr lang="en-US" sz="1600" b="1" i="1" dirty="0"/>
          </a:p>
          <a:p>
            <a:pPr marL="114300" indent="0" algn="l">
              <a:buNone/>
            </a:pPr>
            <a:r>
              <a:rPr lang="en-US" sz="1600" b="1" dirty="0"/>
              <a:t>Summary </a:t>
            </a:r>
            <a:r>
              <a:rPr lang="en-US" sz="1600" b="1" dirty="0" smtClean="0"/>
              <a:t>: </a:t>
            </a:r>
            <a:r>
              <a:rPr lang="en-US" sz="1600" b="1" dirty="0" smtClean="0"/>
              <a:t>The</a:t>
            </a:r>
            <a:r>
              <a:rPr lang="en-US" sz="1600" dirty="0" smtClean="0"/>
              <a:t> </a:t>
            </a:r>
            <a:r>
              <a:rPr lang="en-US" sz="1600" dirty="0"/>
              <a:t>poet </a:t>
            </a:r>
            <a:r>
              <a:rPr lang="en-US" sz="1600" dirty="0" smtClean="0"/>
              <a:t>uses the </a:t>
            </a:r>
            <a:r>
              <a:rPr lang="en-US" sz="1600" dirty="0"/>
              <a:t>word ‘awake’ </a:t>
            </a:r>
            <a:r>
              <a:rPr lang="en-US" sz="1600" dirty="0" smtClean="0"/>
              <a:t>-</a:t>
            </a:r>
            <a:r>
              <a:rPr lang="en-US" sz="1600" dirty="0" smtClean="0"/>
              <a:t> </a:t>
            </a:r>
            <a:r>
              <a:rPr lang="en-US" sz="1600" dirty="0"/>
              <a:t>this is the time </a:t>
            </a:r>
            <a:r>
              <a:rPr lang="en-US" sz="1600" dirty="0" smtClean="0"/>
              <a:t>to fulfill </a:t>
            </a:r>
            <a:r>
              <a:rPr lang="en-US" sz="1600" dirty="0"/>
              <a:t>your </a:t>
            </a:r>
            <a:r>
              <a:rPr lang="en-US" sz="1600" dirty="0" smtClean="0"/>
              <a:t>dream.</a:t>
            </a:r>
          </a:p>
          <a:p>
            <a:pPr marL="114300" indent="0">
              <a:buNone/>
            </a:pPr>
            <a:r>
              <a:rPr lang="en-US" sz="1600" dirty="0" smtClean="0"/>
              <a:t>It calls the forests to rustle in the wind and unfurl their branches and leaves fully and freely.</a:t>
            </a:r>
            <a:endParaRPr lang="en-US" sz="1600" dirty="0" smtClean="0"/>
          </a:p>
          <a:p>
            <a:pPr marL="114300" indent="0" algn="l">
              <a:buNone/>
            </a:pPr>
            <a:endParaRPr lang="en-US" sz="1600" dirty="0"/>
          </a:p>
        </p:txBody>
      </p:sp>
      <p:pic>
        <p:nvPicPr>
          <p:cNvPr id="4" name="Google Shape;70;p15"/>
          <p:cNvPicPr preferRelativeResize="0"/>
          <p:nvPr/>
        </p:nvPicPr>
        <p:blipFill rotWithShape="1">
          <a:blip r:embed="rId2"/>
          <a:srcRect/>
          <a:stretch>
            <a:fillRect/>
          </a:stretch>
        </p:blipFill>
        <p:spPr>
          <a:xfrm>
            <a:off x="7911474" y="164861"/>
            <a:ext cx="1232526"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1" y="0"/>
            <a:ext cx="5665075" cy="3293209"/>
          </a:xfrm>
          <a:prstGeom prst="rect">
            <a:avLst/>
          </a:prstGeom>
          <a:noFill/>
        </p:spPr>
        <p:txBody>
          <a:bodyPr wrap="square" rtlCol="0" anchor="t">
            <a:spAutoFit/>
          </a:bodyPr>
          <a:lstStyle/>
          <a:p>
            <a:pPr algn="ctr"/>
            <a:r>
              <a:rPr lang="en-US" sz="1600" b="1" i="1" dirty="0"/>
              <a:t>It touched the wood-bird's folded wing,</a:t>
            </a:r>
          </a:p>
          <a:p>
            <a:pPr algn="ctr"/>
            <a:r>
              <a:rPr lang="en-US" sz="1600" b="1" i="1" dirty="0"/>
              <a:t>And said, "O bird, awake and sing." </a:t>
            </a:r>
          </a:p>
          <a:p>
            <a:pPr algn="ctr"/>
            <a:endParaRPr lang="en-US" sz="1600" b="1" i="1" dirty="0"/>
          </a:p>
          <a:p>
            <a:pPr algn="ctr"/>
            <a:endParaRPr lang="en-US" sz="1600" b="1" i="1" dirty="0"/>
          </a:p>
          <a:p>
            <a:pPr algn="ctr"/>
            <a:r>
              <a:rPr lang="en-US" sz="1600" b="1" i="1" dirty="0"/>
              <a:t>And o'er the farms, "O chanticleer,</a:t>
            </a:r>
          </a:p>
          <a:p>
            <a:pPr algn="ctr"/>
            <a:r>
              <a:rPr lang="en-US" sz="1600" b="1" i="1" dirty="0"/>
              <a:t>Your clarion blow; the day is near."</a:t>
            </a:r>
          </a:p>
          <a:p>
            <a:pPr algn="ctr"/>
            <a:endParaRPr lang="en-US" sz="1600" b="1" i="1" dirty="0"/>
          </a:p>
          <a:p>
            <a:pPr algn="l"/>
            <a:r>
              <a:rPr lang="en-US" sz="1600" b="1" dirty="0"/>
              <a:t>Summary </a:t>
            </a:r>
            <a:r>
              <a:rPr lang="en-US" sz="1600" b="1" dirty="0" smtClean="0"/>
              <a:t>:</a:t>
            </a:r>
          </a:p>
          <a:p>
            <a:r>
              <a:rPr lang="en-US" sz="1600" dirty="0" smtClean="0"/>
              <a:t>It tenderly touches the folded wings of the wood bird and inspires it to get up and start singing merrily</a:t>
            </a:r>
            <a:r>
              <a:rPr lang="en-US" sz="1600" dirty="0" smtClean="0"/>
              <a:t>.</a:t>
            </a:r>
          </a:p>
          <a:p>
            <a:endParaRPr lang="en-US" sz="1600" dirty="0" smtClean="0"/>
          </a:p>
          <a:p>
            <a:r>
              <a:rPr lang="en-US" sz="1600" dirty="0" smtClean="0"/>
              <a:t> </a:t>
            </a:r>
            <a:r>
              <a:rPr lang="en-US" sz="1600" dirty="0" smtClean="0"/>
              <a:t>While blowing over the farm, the wind prompts the house cock to blow its clarion and announce the daybreak. </a:t>
            </a:r>
            <a:endParaRPr lang="en-US" sz="1600" dirty="0"/>
          </a:p>
        </p:txBody>
      </p:sp>
      <p:pic>
        <p:nvPicPr>
          <p:cNvPr id="3" name="Google Shape;70;p15"/>
          <p:cNvPicPr preferRelativeResize="0"/>
          <p:nvPr/>
        </p:nvPicPr>
        <p:blipFill rotWithShape="1">
          <a:blip r:embed="rId2"/>
          <a:srcRect/>
          <a:stretch>
            <a:fillRect/>
          </a:stretch>
        </p:blipFill>
        <p:spPr>
          <a:xfrm>
            <a:off x="7911474" y="164861"/>
            <a:ext cx="1232526" cy="611875"/>
          </a:xfrm>
          <a:prstGeom prst="rect">
            <a:avLst/>
          </a:prstGeom>
          <a:noFill/>
          <a:ln>
            <a:noFill/>
          </a:ln>
        </p:spPr>
      </p:pic>
      <p:pic>
        <p:nvPicPr>
          <p:cNvPr id="5122" name="Picture 2" descr="See the source image"/>
          <p:cNvPicPr>
            <a:picLocks noChangeAspect="1" noChangeArrowheads="1"/>
          </p:cNvPicPr>
          <p:nvPr/>
        </p:nvPicPr>
        <p:blipFill>
          <a:blip r:embed="rId3"/>
          <a:srcRect/>
          <a:stretch>
            <a:fillRect/>
          </a:stretch>
        </p:blipFill>
        <p:spPr bwMode="auto">
          <a:xfrm>
            <a:off x="5990897" y="1018492"/>
            <a:ext cx="3153103" cy="330126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8586952" cy="5142865"/>
          </a:xfrm>
        </p:spPr>
        <p:txBody>
          <a:bodyPr/>
          <a:lstStyle/>
          <a:p>
            <a:pPr marL="114300" indent="0" algn="ctr">
              <a:buNone/>
            </a:pPr>
            <a:r>
              <a:rPr lang="en-US" sz="1600" b="1" i="1" dirty="0"/>
              <a:t>It whispered to the fields of corn,</a:t>
            </a:r>
          </a:p>
          <a:p>
            <a:pPr marL="114300" indent="0" algn="ctr">
              <a:buNone/>
            </a:pPr>
            <a:r>
              <a:rPr lang="en-US" sz="1600" b="1" i="1" dirty="0"/>
              <a:t>"Bow down, and hail the coming morn." </a:t>
            </a:r>
          </a:p>
          <a:p>
            <a:pPr marL="114300" indent="0" algn="ctr">
              <a:buNone/>
            </a:pPr>
            <a:endParaRPr lang="en-US" sz="1600" b="1" i="1" dirty="0"/>
          </a:p>
          <a:p>
            <a:pPr marL="114300" indent="0" algn="ctr">
              <a:buNone/>
            </a:pPr>
            <a:r>
              <a:rPr lang="en-US" sz="1600" b="1" i="1" dirty="0"/>
              <a:t>It shouted through the belfry-tower,</a:t>
            </a:r>
          </a:p>
          <a:p>
            <a:pPr marL="114300" indent="0" algn="ctr">
              <a:buNone/>
            </a:pPr>
            <a:r>
              <a:rPr lang="en-US" sz="1600" b="1" i="1" dirty="0"/>
              <a:t>"Awake, O bell! Proclaim the hour." </a:t>
            </a:r>
          </a:p>
          <a:p>
            <a:pPr marL="114300" indent="0" algn="ctr">
              <a:buNone/>
            </a:pPr>
            <a:endParaRPr lang="en-US" sz="1600" b="1" i="1" dirty="0"/>
          </a:p>
          <a:p>
            <a:pPr marL="114300" indent="0" algn="ctr">
              <a:buNone/>
            </a:pPr>
            <a:r>
              <a:rPr lang="en-US" sz="1600" b="1" i="1" dirty="0"/>
              <a:t>It crossed the churchyard with a sigh,</a:t>
            </a:r>
          </a:p>
          <a:p>
            <a:pPr marL="114300" indent="0" algn="ctr">
              <a:buNone/>
            </a:pPr>
            <a:r>
              <a:rPr lang="en-US" sz="1600" b="1" i="1" dirty="0"/>
              <a:t>And said, "Not yet! in quiet lie."</a:t>
            </a:r>
          </a:p>
          <a:p>
            <a:pPr marL="114300" indent="0" algn="ctr">
              <a:buNone/>
            </a:pPr>
            <a:endParaRPr lang="en-US" sz="1600" b="1" i="1" dirty="0"/>
          </a:p>
          <a:p>
            <a:pPr marL="114300" indent="0" algn="l">
              <a:buNone/>
            </a:pPr>
            <a:r>
              <a:rPr lang="en-US" sz="1600" b="1" dirty="0"/>
              <a:t>Summary :</a:t>
            </a:r>
            <a:r>
              <a:rPr lang="en-US" sz="1600" dirty="0"/>
              <a:t>By using this couplet poet explores the real sense of time and he is telling that the time is now so grab your opportunity. Make your way with this coming chance. </a:t>
            </a:r>
            <a:endParaRPr lang="en-US" sz="1600" dirty="0" smtClean="0"/>
          </a:p>
          <a:p>
            <a:pPr marL="114300" indent="0">
              <a:buNone/>
            </a:pPr>
            <a:r>
              <a:rPr lang="en-US" sz="1600" dirty="0" smtClean="0"/>
              <a:t>The wind visits the fields of corn and whispers to them to bow down and salute the coming morning. It then urges the church bell to ring and proclaim the sunrise. Finally as the wind blows over the graveyard, it heaves a sigh of grief for the dead lying buried in the graves. The wind does not want to disturb their sleep and so it says that they should not be awakened as the time has not yet come.</a:t>
            </a:r>
            <a:endParaRPr lang="en-US" sz="1600" dirty="0"/>
          </a:p>
          <a:p>
            <a:pPr marL="114300" indent="0" algn="l">
              <a:buNone/>
            </a:pPr>
            <a:endParaRPr lang="en-US" sz="1600" dirty="0"/>
          </a:p>
        </p:txBody>
      </p:sp>
      <p:pic>
        <p:nvPicPr>
          <p:cNvPr id="4" name="Google Shape;70;p15"/>
          <p:cNvPicPr preferRelativeResize="0"/>
          <p:nvPr/>
        </p:nvPicPr>
        <p:blipFill rotWithShape="1">
          <a:blip r:embed="rId2"/>
          <a:srcRect/>
          <a:stretch>
            <a:fillRect/>
          </a:stretch>
        </p:blipFill>
        <p:spPr>
          <a:xfrm>
            <a:off x="7911474" y="164861"/>
            <a:ext cx="1232526" cy="6118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6827520" cy="5143500"/>
          </a:xfrm>
        </p:spPr>
        <p:txBody>
          <a:bodyPr/>
          <a:lstStyle/>
          <a:p>
            <a:pPr marL="114300" indent="0">
              <a:buNone/>
            </a:pPr>
            <a:endParaRPr lang="en-US" sz="1400" dirty="0"/>
          </a:p>
          <a:p>
            <a:pPr marL="114300" indent="0">
              <a:buNone/>
            </a:pPr>
            <a:r>
              <a:rPr lang="en-US" sz="1400" b="1" dirty="0"/>
              <a:t>Difficult words: </a:t>
            </a:r>
            <a:endParaRPr lang="en-US" sz="1400" b="1" dirty="0" smtClean="0"/>
          </a:p>
          <a:p>
            <a:pPr marL="114300" indent="0">
              <a:buNone/>
            </a:pPr>
            <a:endParaRPr lang="en-US" sz="1400" b="1" dirty="0"/>
          </a:p>
          <a:p>
            <a:pPr marL="114300" indent="0">
              <a:buNone/>
            </a:pPr>
            <a:r>
              <a:rPr lang="en-US" sz="1400" b="1" dirty="0"/>
              <a:t>hailed : called </a:t>
            </a:r>
          </a:p>
          <a:p>
            <a:pPr marL="114300" indent="0">
              <a:buNone/>
            </a:pPr>
            <a:r>
              <a:rPr lang="en-US" sz="1400" b="1" dirty="0"/>
              <a:t>ye : (old usage)  you</a:t>
            </a:r>
          </a:p>
          <a:p>
            <a:pPr marL="114300" indent="0">
              <a:buNone/>
            </a:pPr>
            <a:r>
              <a:rPr lang="en-US" sz="1400" b="1" dirty="0"/>
              <a:t>mariner: sailors</a:t>
            </a:r>
          </a:p>
          <a:p>
            <a:pPr marL="114300" indent="0">
              <a:buNone/>
            </a:pPr>
            <a:r>
              <a:rPr lang="en-US" sz="1400" b="1" dirty="0"/>
              <a:t>landward : towards the land and away from the sea</a:t>
            </a:r>
          </a:p>
        </p:txBody>
      </p:sp>
      <p:pic>
        <p:nvPicPr>
          <p:cNvPr id="4" name="Google Shape;70;p15"/>
          <p:cNvPicPr preferRelativeResize="0"/>
          <p:nvPr/>
        </p:nvPicPr>
        <p:blipFill rotWithShape="1">
          <a:blip r:embed="rId2"/>
          <a:srcRect/>
          <a:stretch>
            <a:fillRect/>
          </a:stretch>
        </p:blipFill>
        <p:spPr>
          <a:xfrm>
            <a:off x="7554122" y="259454"/>
            <a:ext cx="1232526" cy="6118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718</Words>
  <Application>WPS Presentation</Application>
  <PresentationFormat>On-screen Show (16:9)</PresentationFormat>
  <Paragraphs>85</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Theme of the poem</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HP</cp:lastModifiedBy>
  <cp:revision>45</cp:revision>
  <dcterms:created xsi:type="dcterms:W3CDTF">2021-05-29T12:00:00Z</dcterms:created>
  <dcterms:modified xsi:type="dcterms:W3CDTF">2022-04-01T04:50:22Z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1033-11.2.0.10176</vt:lpwstr>
  </property>
</Properties>
</file>