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73" r:id="rId3"/>
    <p:sldId id="257" r:id="rId4"/>
    <p:sldId id="274"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59"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56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6:04.720" idx="2">
    <p:pos x="6000" y="100"/>
    <p:text>+amanrouniyar@odmegroup.org How come the website here is ODM Egroup and not ODM PS?
_Assigned to you_
-Swoyan Satyendu</p:text>
  </p:cm>
  <p:cm authorId="0" dt="2020-06-17T16:36:04.724" idx="1">
    <p:pos x="6000" y="0"/>
    <p:text>1. The logo in the centre looks bad. take it to TOP-LEFT
2. Where in ODM E Group Logo, here? 
3. What about, Closing Slide? 
Similar changes, pending in Kids World PPT as well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s://youtu.be/TBKzif2Y6pQ" TargetMode="External"/><Relationship Id="rId2" Type="http://schemas.openxmlformats.org/officeDocument/2006/relationships/hyperlink" Target="https://www.youtube.com/watch?v=TBKzif2Y6pQ" TargetMode="Externa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sp>
        <p:nvSpPr>
          <p:cNvPr id="56" name="Google Shape;56;p13"/>
          <p:cNvSpPr txBox="1"/>
          <p:nvPr/>
        </p:nvSpPr>
        <p:spPr>
          <a:xfrm>
            <a:off x="0" y="128536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000" b="1" dirty="0">
                <a:solidFill>
                  <a:srgbClr val="FF0000"/>
                </a:solidFill>
                <a:latin typeface="Calibri"/>
                <a:ea typeface="Calibri"/>
                <a:cs typeface="Calibri"/>
                <a:sym typeface="Calibri"/>
              </a:rPr>
              <a:t>DEEP WATER</a:t>
            </a:r>
            <a:endParaRPr sz="3000" b="1" i="0" u="none" strike="noStrike" cap="none" dirty="0">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100"/>
              <a:buFont typeface="Arial"/>
              <a:buNone/>
            </a:pPr>
            <a:r>
              <a:rPr lang="en" sz="2500" dirty="0">
                <a:latin typeface="Calibri"/>
                <a:ea typeface="Calibri"/>
                <a:cs typeface="Calibri"/>
                <a:sym typeface="Calibri"/>
              </a:rPr>
              <a:t>WILLIAM DOUGLAS</a:t>
            </a:r>
            <a:endParaRPr sz="2500" b="0" i="0" u="none" strike="noStrike" cap="none" dirty="0">
              <a:solidFill>
                <a:srgbClr val="000000"/>
              </a:solidFill>
              <a:latin typeface="Calibri"/>
              <a:ea typeface="Calibri"/>
              <a:cs typeface="Calibri"/>
              <a:sym typeface="Calibri"/>
            </a:endParaRPr>
          </a:p>
        </p:txBody>
      </p:sp>
      <p:sp>
        <p:nvSpPr>
          <p:cNvPr id="57" name="Google Shape;57;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Calibri" panose="020F0502020204030204" pitchFamily="34" charset="0"/>
                <a:cs typeface="Calibri" panose="020F0502020204030204" pitchFamily="34" charset="0"/>
              </a:rPr>
              <a:t>SUBJECT : (ENGLISH)</a:t>
            </a:r>
            <a:endParaRPr b="1"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 b="1" dirty="0">
                <a:latin typeface="Calibri" panose="020F0502020204030204" pitchFamily="34" charset="0"/>
                <a:cs typeface="Calibri" panose="020F0502020204030204" pitchFamily="34" charset="0"/>
              </a:rPr>
              <a:t>CHAPTER NUMBER:3</a:t>
            </a:r>
            <a:endParaRPr b="1"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 b="1" dirty="0">
                <a:latin typeface="Calibri" panose="020F0502020204030204" pitchFamily="34" charset="0"/>
                <a:cs typeface="Calibri" panose="020F0502020204030204" pitchFamily="34" charset="0"/>
              </a:rPr>
              <a:t>CHAPTER NAME : DEEP WATER</a:t>
            </a:r>
            <a:endParaRPr b="1" dirty="0">
              <a:latin typeface="Calibri" panose="020F0502020204030204" pitchFamily="34" charset="0"/>
              <a:cs typeface="Calibri" panose="020F0502020204030204" pitchFamily="34" charset="0"/>
            </a:endParaRPr>
          </a:p>
        </p:txBody>
      </p:sp>
      <p:pic>
        <p:nvPicPr>
          <p:cNvPr id="6" name="Picture 2">
            <a:extLst>
              <a:ext uri="{FF2B5EF4-FFF2-40B4-BE49-F238E27FC236}">
                <a16:creationId xmlns:a16="http://schemas.microsoft.com/office/drawing/2014/main" id="{E71832E7-A4D1-4E0F-AAE8-3FD5294C1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575" y="166902"/>
            <a:ext cx="1308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
            <a:ext cx="8520600" cy="671804"/>
          </a:xfrm>
        </p:spPr>
        <p:txBody>
          <a:bodyPr/>
          <a:lstStyle/>
          <a:p>
            <a:r>
              <a:rPr lang="en-IN" sz="2200" b="1" u="sng" dirty="0">
                <a:solidFill>
                  <a:srgbClr val="FF0000"/>
                </a:solidFill>
                <a:latin typeface="Calibri" panose="020F0502020204030204" pitchFamily="34" charset="0"/>
                <a:cs typeface="Calibri" panose="020F0502020204030204" pitchFamily="34" charset="0"/>
              </a:rPr>
              <a:t>THE MISADVENTURE</a:t>
            </a:r>
            <a:endParaRPr lang="en-IN" sz="2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602150" y="1563553"/>
            <a:ext cx="8230150" cy="418809"/>
          </a:xfrm>
        </p:spPr>
        <p:txBody>
          <a:bodyPr/>
          <a:lstStyle/>
          <a:p>
            <a:pPr>
              <a:lnSpc>
                <a:spcPct val="150000"/>
              </a:lnSpc>
              <a:buFont typeface="Wingdings" panose="05000000000000000000" pitchFamily="2" charset="2"/>
              <a:buChar char="§"/>
            </a:pPr>
            <a:r>
              <a:rPr lang="en-IN" sz="1400" b="1" dirty="0">
                <a:latin typeface="Calibri" pitchFamily="34" charset="0"/>
                <a:cs typeface="Calibri" pitchFamily="34" charset="0"/>
              </a:rPr>
              <a:t>California experience when he was three or four:</a:t>
            </a:r>
            <a:br>
              <a:rPr lang="en-IN" sz="1400" b="1" dirty="0">
                <a:latin typeface="Calibri" pitchFamily="34" charset="0"/>
                <a:cs typeface="Calibri" pitchFamily="34" charset="0"/>
              </a:rPr>
            </a:br>
            <a:r>
              <a:rPr lang="en-IN" sz="1400" dirty="0">
                <a:latin typeface="Calibri" pitchFamily="34" charset="0"/>
                <a:cs typeface="Calibri" pitchFamily="34" charset="0"/>
              </a:rPr>
              <a:t>	- In California beach while enjoying with his father.</a:t>
            </a:r>
            <a:br>
              <a:rPr lang="en-IN" sz="1400" dirty="0">
                <a:latin typeface="Calibri" pitchFamily="34" charset="0"/>
                <a:cs typeface="Calibri" pitchFamily="34" charset="0"/>
              </a:rPr>
            </a:br>
            <a:r>
              <a:rPr lang="en-IN" sz="1400" dirty="0">
                <a:latin typeface="Calibri" pitchFamily="34" charset="0"/>
                <a:cs typeface="Calibri" pitchFamily="34" charset="0"/>
              </a:rPr>
              <a:t> 	- Got swept over &amp; frightened.</a:t>
            </a:r>
            <a:br>
              <a:rPr lang="en-IN" sz="1400" dirty="0">
                <a:latin typeface="Calibri" pitchFamily="34" charset="0"/>
                <a:cs typeface="Calibri" pitchFamily="34" charset="0"/>
              </a:rPr>
            </a:br>
            <a:r>
              <a:rPr lang="en-IN" sz="1400" dirty="0">
                <a:latin typeface="Calibri" pitchFamily="34" charset="0"/>
                <a:cs typeface="Calibri" pitchFamily="34" charset="0"/>
              </a:rPr>
              <a:t> 	- Developed aversion towards water.</a:t>
            </a:r>
          </a:p>
          <a:p>
            <a:pPr>
              <a:lnSpc>
                <a:spcPct val="150000"/>
              </a:lnSpc>
              <a:buFont typeface="Wingdings" panose="05000000000000000000" pitchFamily="2" charset="2"/>
              <a:buChar char="§"/>
            </a:pPr>
            <a:r>
              <a:rPr lang="en-IN" sz="1400" b="1" dirty="0">
                <a:latin typeface="Calibri" pitchFamily="34" charset="0"/>
                <a:cs typeface="Calibri" pitchFamily="34" charset="0"/>
              </a:rPr>
              <a:t>YMCA swimming pool &amp; the fatal stroke therein:</a:t>
            </a:r>
            <a:br>
              <a:rPr lang="en-IN" sz="1400" dirty="0">
                <a:latin typeface="Calibri" pitchFamily="34" charset="0"/>
                <a:cs typeface="Calibri" pitchFamily="34" charset="0"/>
              </a:rPr>
            </a:br>
            <a:r>
              <a:rPr lang="en-IN" sz="1400" dirty="0">
                <a:latin typeface="Calibri" pitchFamily="34" charset="0"/>
                <a:cs typeface="Calibri" pitchFamily="34" charset="0"/>
              </a:rPr>
              <a:t> 	- Was thrown into water by bruiser of a boy.</a:t>
            </a:r>
            <a:br>
              <a:rPr lang="en-IN" sz="1400" dirty="0">
                <a:latin typeface="Calibri" pitchFamily="34" charset="0"/>
                <a:cs typeface="Calibri" pitchFamily="34" charset="0"/>
              </a:rPr>
            </a:br>
            <a:r>
              <a:rPr lang="en-IN" sz="1400" dirty="0">
                <a:latin typeface="Calibri" pitchFamily="34" charset="0"/>
                <a:cs typeface="Calibri" pitchFamily="34" charset="0"/>
              </a:rPr>
              <a:t> 	- Was drowning helplessly.</a:t>
            </a:r>
            <a:br>
              <a:rPr lang="en-IN" sz="1400" dirty="0">
                <a:latin typeface="Calibri" pitchFamily="34" charset="0"/>
                <a:cs typeface="Calibri" pitchFamily="34" charset="0"/>
              </a:rPr>
            </a:br>
            <a:r>
              <a:rPr lang="en-IN" sz="1400" dirty="0">
                <a:latin typeface="Calibri" pitchFamily="34" charset="0"/>
                <a:cs typeface="Calibri" pitchFamily="34" charset="0"/>
              </a:rPr>
              <a:t> 	- Planned to be saved by jumping from the bottom of  the swimming pool.</a:t>
            </a:r>
            <a:br>
              <a:rPr lang="en-IN" sz="1400" dirty="0">
                <a:latin typeface="Calibri" pitchFamily="34" charset="0"/>
                <a:cs typeface="Calibri" pitchFamily="34" charset="0"/>
              </a:rPr>
            </a:br>
            <a:r>
              <a:rPr lang="en-IN" sz="1400" dirty="0">
                <a:latin typeface="Calibri" pitchFamily="34" charset="0"/>
                <a:cs typeface="Calibri" pitchFamily="34" charset="0"/>
              </a:rPr>
              <a:t> 	- But the reality was different.</a:t>
            </a:r>
            <a:br>
              <a:rPr lang="en-IN" sz="1400" dirty="0">
                <a:latin typeface="Calibri" pitchFamily="34" charset="0"/>
                <a:cs typeface="Calibri" pitchFamily="34" charset="0"/>
              </a:rPr>
            </a:br>
            <a:r>
              <a:rPr lang="en-IN" sz="1400" dirty="0">
                <a:latin typeface="Calibri" pitchFamily="34" charset="0"/>
                <a:cs typeface="Calibri" pitchFamily="34" charset="0"/>
              </a:rPr>
              <a:t> 	- Upward floatation was very slow.</a:t>
            </a:r>
          </a:p>
        </p:txBody>
      </p:sp>
      <p:pic>
        <p:nvPicPr>
          <p:cNvPr id="2050" name="Picture 2" descr="The Best California Beach to Visit, Based on Your Zodiac Sign">
            <a:extLst>
              <a:ext uri="{FF2B5EF4-FFF2-40B4-BE49-F238E27FC236}">
                <a16:creationId xmlns:a16="http://schemas.microsoft.com/office/drawing/2014/main" id="{A5B3224D-B2CA-461C-A7DA-82C1E54AE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00" y="576229"/>
            <a:ext cx="8832300" cy="10361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31ADB61D-650D-47E9-B274-4C9F0C93A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85725"/>
            <a:ext cx="1308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200" b="1" u="sng" dirty="0">
                <a:solidFill>
                  <a:srgbClr val="FF0000"/>
                </a:solidFill>
                <a:latin typeface="Calibri" panose="020F0502020204030204" pitchFamily="34" charset="0"/>
                <a:cs typeface="Calibri" panose="020F0502020204030204" pitchFamily="34" charset="0"/>
              </a:rPr>
              <a:t> CALIFORNIA EXPERIENCE &amp; THE BRUSIER BOY...</a:t>
            </a:r>
            <a:endParaRPr lang="en-IN" sz="2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311700" y="989045"/>
            <a:ext cx="8520600" cy="3579830"/>
          </a:xfrm>
        </p:spPr>
        <p:txBody>
          <a:bodyPr/>
          <a:lstStyle/>
          <a:p>
            <a:pPr marL="114300" indent="0">
              <a:lnSpc>
                <a:spcPct val="150000"/>
              </a:lnSpc>
              <a:buNone/>
            </a:pPr>
            <a:r>
              <a:rPr lang="en-IN" sz="1400" b="1" dirty="0">
                <a:latin typeface="Calibri" pitchFamily="34" charset="0"/>
                <a:cs typeface="Calibri" pitchFamily="34" charset="0"/>
              </a:rPr>
              <a:t>California Experience </a:t>
            </a:r>
            <a:r>
              <a:rPr lang="en-IN" sz="1400" b="1" u="sng" dirty="0">
                <a:latin typeface="Calibri" pitchFamily="34" charset="0"/>
                <a:cs typeface="Calibri" pitchFamily="34" charset="0"/>
              </a:rPr>
              <a:t>:</a:t>
            </a:r>
            <a:br>
              <a:rPr lang="en-IN" sz="1400" dirty="0">
                <a:latin typeface="Calibri" pitchFamily="34" charset="0"/>
                <a:cs typeface="Calibri" pitchFamily="34" charset="0"/>
              </a:rPr>
            </a:br>
            <a:r>
              <a:rPr lang="en-IN" sz="1400" dirty="0">
                <a:latin typeface="Calibri" pitchFamily="34" charset="0"/>
                <a:cs typeface="Calibri" pitchFamily="34" charset="0"/>
              </a:rPr>
              <a:t> </a:t>
            </a:r>
            <a:r>
              <a:rPr lang="en-IN" sz="1400" i="1" dirty="0">
                <a:latin typeface="Calibri" pitchFamily="34" charset="0"/>
                <a:cs typeface="Calibri" pitchFamily="34" charset="0"/>
              </a:rPr>
              <a:t>“...</a:t>
            </a:r>
            <a:r>
              <a:rPr lang="en-US" sz="1400" i="1" dirty="0">
                <a:latin typeface="Calibri" pitchFamily="34" charset="0"/>
                <a:cs typeface="Calibri" pitchFamily="34" charset="0"/>
              </a:rPr>
              <a:t>when I was three or   four years old and father took me to the beach in California. He and I stood together in the surf. I hung on to him, yet   the waves knocked me 	down and swept over me. I was buried in water. My breath was gone. I was frightened. Father laughed, but there was terror in my heart at the overpowering force of the waves.” 				    		                       </a:t>
            </a:r>
            <a:r>
              <a:rPr lang="en-US" sz="1400" b="1" i="1" dirty="0">
                <a:latin typeface="Calibri" pitchFamily="34" charset="0"/>
                <a:cs typeface="Calibri" pitchFamily="34" charset="0"/>
              </a:rPr>
              <a:t>[Page-25]</a:t>
            </a:r>
            <a:endParaRPr lang="en-IN" sz="1400" b="1" i="1" dirty="0">
              <a:latin typeface="Calibri" pitchFamily="34" charset="0"/>
              <a:cs typeface="Calibri" pitchFamily="34" charset="0"/>
            </a:endParaRPr>
          </a:p>
          <a:p>
            <a:pPr marL="114300" indent="0">
              <a:lnSpc>
                <a:spcPct val="150000"/>
              </a:lnSpc>
              <a:buNone/>
            </a:pPr>
            <a:r>
              <a:rPr lang="en-IN" sz="1400" b="1" dirty="0">
                <a:latin typeface="Calibri" pitchFamily="34" charset="0"/>
                <a:cs typeface="Calibri" pitchFamily="34" charset="0"/>
              </a:rPr>
              <a:t> Bruiser of a boy :</a:t>
            </a:r>
            <a:br>
              <a:rPr lang="en-IN" sz="1400" i="1" dirty="0">
                <a:latin typeface="Calibri" pitchFamily="34" charset="0"/>
                <a:cs typeface="Calibri" pitchFamily="34" charset="0"/>
              </a:rPr>
            </a:br>
            <a:r>
              <a:rPr lang="en-IN" sz="1400" i="1" dirty="0">
                <a:latin typeface="Calibri" pitchFamily="34" charset="0"/>
                <a:cs typeface="Calibri" pitchFamily="34" charset="0"/>
              </a:rPr>
              <a:t> “...</a:t>
            </a:r>
            <a:r>
              <a:rPr lang="en-US" sz="1400" i="1" dirty="0">
                <a:latin typeface="Calibri" pitchFamily="34" charset="0"/>
                <a:cs typeface="Calibri" pitchFamily="34" charset="0"/>
              </a:rPr>
              <a:t>a big bruiser of a boy, probably eighteen years old. He had thick hair on his chest. He was a beautiful physical specimen, with legs and arms that showed rippling  muscles. He yelled, “Hi, Skinny! How’d you like to be ducked?”         						                                            </a:t>
            </a:r>
            <a:r>
              <a:rPr lang="en-US" sz="1400" b="1" i="1" dirty="0">
                <a:latin typeface="Calibri" pitchFamily="34" charset="0"/>
                <a:cs typeface="Calibri" pitchFamily="34" charset="0"/>
              </a:rPr>
              <a:t>[ Page- 25]</a:t>
            </a:r>
            <a:endParaRPr lang="en-IN" sz="1400" b="1" i="1" dirty="0">
              <a:latin typeface="Calibri" pitchFamily="34" charset="0"/>
              <a:cs typeface="Calibri" pitchFamily="34" charset="0"/>
            </a:endParaRPr>
          </a:p>
          <a:p>
            <a:endParaRPr lang="en-IN" dirty="0">
              <a:latin typeface="Calibri" pitchFamily="34" charset="0"/>
              <a:cs typeface="Calibri" pitchFamily="34" charset="0"/>
            </a:endParaRPr>
          </a:p>
        </p:txBody>
      </p:sp>
      <p:pic>
        <p:nvPicPr>
          <p:cNvPr id="5" name="Picture 2">
            <a:extLst>
              <a:ext uri="{FF2B5EF4-FFF2-40B4-BE49-F238E27FC236}">
                <a16:creationId xmlns:a16="http://schemas.microsoft.com/office/drawing/2014/main" id="{FC1FAECD-4EF9-4E56-B325-9F8CA5B2B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85725"/>
            <a:ext cx="1308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21298"/>
            <a:ext cx="8520600" cy="597159"/>
          </a:xfrm>
        </p:spPr>
        <p:txBody>
          <a:bodyPr/>
          <a:lstStyle/>
          <a:p>
            <a:r>
              <a:rPr lang="en-IN" sz="2200" b="1" u="sng" dirty="0">
                <a:solidFill>
                  <a:srgbClr val="FF0000"/>
                </a:solidFill>
                <a:latin typeface="Calibri" panose="020F0502020204030204" pitchFamily="34" charset="0"/>
                <a:cs typeface="Calibri" panose="020F0502020204030204" pitchFamily="34" charset="0"/>
              </a:rPr>
              <a:t>THE MISADVENTURE CONTINUES...</a:t>
            </a:r>
            <a:endParaRPr lang="en-IN" sz="2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311700" y="597159"/>
            <a:ext cx="8520600" cy="4422709"/>
          </a:xfrm>
        </p:spPr>
        <p:txBody>
          <a:bodyPr/>
          <a:lstStyle/>
          <a:p>
            <a:pPr>
              <a:lnSpc>
                <a:spcPct val="170000"/>
              </a:lnSpc>
              <a:buNone/>
            </a:pPr>
            <a:r>
              <a:rPr lang="en-US" sz="1400" b="1" dirty="0">
                <a:latin typeface="Calibri" pitchFamily="34" charset="0"/>
                <a:cs typeface="Calibri" pitchFamily="34" charset="0"/>
              </a:rPr>
              <a:t>FIRST drowning </a:t>
            </a:r>
            <a:r>
              <a:rPr lang="en-US" sz="1400" dirty="0">
                <a:latin typeface="Calibri" pitchFamily="34" charset="0"/>
                <a:cs typeface="Calibri" pitchFamily="34" charset="0"/>
              </a:rPr>
              <a:t>made him panicky &amp; suffocated.</a:t>
            </a:r>
            <a:br>
              <a:rPr lang="en-US" sz="1400" dirty="0">
                <a:latin typeface="Calibri" pitchFamily="34" charset="0"/>
                <a:cs typeface="Calibri" pitchFamily="34" charset="0"/>
              </a:rPr>
            </a:br>
            <a:r>
              <a:rPr lang="en-US" sz="1400" dirty="0">
                <a:latin typeface="Calibri" pitchFamily="34" charset="0"/>
                <a:cs typeface="Calibri" pitchFamily="34" charset="0"/>
              </a:rPr>
              <a:t> 	- Got only  water around while trying to be saved.</a:t>
            </a:r>
            <a:br>
              <a:rPr lang="en-US" sz="1400" dirty="0">
                <a:latin typeface="Calibri" pitchFamily="34" charset="0"/>
                <a:cs typeface="Calibri" pitchFamily="34" charset="0"/>
              </a:rPr>
            </a:br>
            <a:r>
              <a:rPr lang="en-US" sz="1400" dirty="0">
                <a:latin typeface="Calibri" pitchFamily="34" charset="0"/>
                <a:cs typeface="Calibri" pitchFamily="34" charset="0"/>
              </a:rPr>
              <a:t> 	- Legs didn’t move …couldn’t get at the edge of the pool.</a:t>
            </a:r>
          </a:p>
          <a:p>
            <a:pPr>
              <a:lnSpc>
                <a:spcPct val="170000"/>
              </a:lnSpc>
              <a:buNone/>
            </a:pPr>
            <a:r>
              <a:rPr lang="en-US" sz="1400" b="1" dirty="0">
                <a:latin typeface="Calibri" pitchFamily="34" charset="0"/>
                <a:cs typeface="Calibri" pitchFamily="34" charset="0"/>
              </a:rPr>
              <a:t>SECOND drowning </a:t>
            </a:r>
            <a:r>
              <a:rPr lang="en-US" sz="1400" dirty="0">
                <a:latin typeface="Calibri" pitchFamily="34" charset="0"/>
                <a:cs typeface="Calibri" pitchFamily="34" charset="0"/>
              </a:rPr>
              <a:t>took place immediately.</a:t>
            </a:r>
            <a:br>
              <a:rPr lang="en-US" sz="1400" dirty="0">
                <a:latin typeface="Calibri" pitchFamily="34" charset="0"/>
                <a:cs typeface="Calibri" pitchFamily="34" charset="0"/>
              </a:rPr>
            </a:br>
            <a:r>
              <a:rPr lang="en-US" sz="1400" dirty="0">
                <a:latin typeface="Calibri" pitchFamily="34" charset="0"/>
                <a:cs typeface="Calibri" pitchFamily="34" charset="0"/>
              </a:rPr>
              <a:t> 	- It was a nightmarish deal.</a:t>
            </a:r>
            <a:br>
              <a:rPr lang="en-US" sz="1400" dirty="0">
                <a:latin typeface="Calibri" pitchFamily="34" charset="0"/>
                <a:cs typeface="Calibri" pitchFamily="34" charset="0"/>
              </a:rPr>
            </a:br>
            <a:r>
              <a:rPr lang="en-US" sz="1400" dirty="0">
                <a:latin typeface="Calibri" pitchFamily="34" charset="0"/>
                <a:cs typeface="Calibri" pitchFamily="34" charset="0"/>
              </a:rPr>
              <a:t> 	- Lungs ached &amp; head throbbed.</a:t>
            </a:r>
            <a:br>
              <a:rPr lang="en-US" sz="1400" dirty="0">
                <a:latin typeface="Calibri" pitchFamily="34" charset="0"/>
                <a:cs typeface="Calibri" pitchFamily="34" charset="0"/>
              </a:rPr>
            </a:br>
            <a:r>
              <a:rPr lang="en-US" sz="1400" dirty="0">
                <a:latin typeface="Calibri" pitchFamily="34" charset="0"/>
                <a:cs typeface="Calibri" pitchFamily="34" charset="0"/>
              </a:rPr>
              <a:t> 	- Was about to lose sense… was fully terrorized.</a:t>
            </a:r>
            <a:br>
              <a:rPr lang="en-US" sz="1400" dirty="0">
                <a:latin typeface="Calibri" pitchFamily="34" charset="0"/>
                <a:cs typeface="Calibri" pitchFamily="34" charset="0"/>
              </a:rPr>
            </a:br>
            <a:r>
              <a:rPr lang="en-US" sz="1400" dirty="0">
                <a:latin typeface="Calibri" pitchFamily="34" charset="0"/>
                <a:cs typeface="Calibri" pitchFamily="34" charset="0"/>
              </a:rPr>
              <a:t> 	- Jumping from bottom of the pool was  the only survival option which failed totally.</a:t>
            </a:r>
            <a:br>
              <a:rPr lang="en-US" sz="1400" dirty="0">
                <a:latin typeface="Calibri" pitchFamily="34" charset="0"/>
                <a:cs typeface="Calibri" pitchFamily="34" charset="0"/>
              </a:rPr>
            </a:br>
            <a:r>
              <a:rPr lang="en-US" sz="1400" dirty="0">
                <a:latin typeface="Calibri" pitchFamily="34" charset="0"/>
                <a:cs typeface="Calibri" pitchFamily="34" charset="0"/>
              </a:rPr>
              <a:t> 	- Tried his best for, but failed in every effort.</a:t>
            </a:r>
            <a:br>
              <a:rPr lang="en-US" sz="1400" dirty="0">
                <a:latin typeface="Calibri" pitchFamily="34" charset="0"/>
                <a:cs typeface="Calibri" pitchFamily="34" charset="0"/>
              </a:rPr>
            </a:br>
            <a:r>
              <a:rPr lang="en-US" sz="1400" dirty="0">
                <a:latin typeface="Calibri" pitchFamily="34" charset="0"/>
                <a:cs typeface="Calibri" pitchFamily="34" charset="0"/>
              </a:rPr>
              <a:t> 	- Finally came up the surface of water, but again to go down.</a:t>
            </a:r>
          </a:p>
          <a:p>
            <a:pPr>
              <a:lnSpc>
                <a:spcPct val="170000"/>
              </a:lnSpc>
              <a:buFontTx/>
              <a:buChar char="-"/>
            </a:pPr>
            <a:endParaRPr lang="en-US" sz="1400" dirty="0">
              <a:latin typeface="Calibri" pitchFamily="34" charset="0"/>
              <a:cs typeface="Calibri" pitchFamily="34" charset="0"/>
            </a:endParaRPr>
          </a:p>
          <a:p>
            <a:pPr>
              <a:lnSpc>
                <a:spcPct val="170000"/>
              </a:lnSpc>
              <a:buFontTx/>
              <a:buChar char="-"/>
            </a:pPr>
            <a:endParaRPr lang="en-US" sz="1400" dirty="0">
              <a:latin typeface="Calibri" pitchFamily="34" charset="0"/>
              <a:cs typeface="Calibri" pitchFamily="34" charset="0"/>
            </a:endParaRPr>
          </a:p>
          <a:p>
            <a:endParaRPr lang="en-IN" sz="1200" dirty="0">
              <a:latin typeface="Calibri" pitchFamily="34" charset="0"/>
              <a:cs typeface="Calibri" pitchFamily="34" charset="0"/>
            </a:endParaRPr>
          </a:p>
        </p:txBody>
      </p:sp>
      <p:pic>
        <p:nvPicPr>
          <p:cNvPr id="3076" name="Picture 4" descr="Dry Drowning | Safe &amp; Sound">
            <a:extLst>
              <a:ext uri="{FF2B5EF4-FFF2-40B4-BE49-F238E27FC236}">
                <a16:creationId xmlns:a16="http://schemas.microsoft.com/office/drawing/2014/main" id="{1F8CA27B-7F2D-4E68-8D47-EE667EA7C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360" y="1097512"/>
            <a:ext cx="3503940" cy="2106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7F33667D-5D2E-4A9F-AB2F-B5BD9C66A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85725"/>
            <a:ext cx="1308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200" b="1" u="sng" dirty="0">
                <a:solidFill>
                  <a:srgbClr val="FF0000"/>
                </a:solidFill>
                <a:latin typeface="Calibri" pitchFamily="34" charset="0"/>
                <a:cs typeface="Calibri" pitchFamily="34" charset="0"/>
              </a:rPr>
              <a:t>EXPERIENCE OF TERROR</a:t>
            </a:r>
            <a:endParaRPr lang="en-IN" sz="2200" dirty="0">
              <a:latin typeface="Calibri" pitchFamily="34" charset="0"/>
              <a:cs typeface="Calibri" pitchFamily="34" charset="0"/>
            </a:endParaRPr>
          </a:p>
        </p:txBody>
      </p:sp>
      <p:sp>
        <p:nvSpPr>
          <p:cNvPr id="3" name="Text Placeholder 2"/>
          <p:cNvSpPr>
            <a:spLocks noGrp="1"/>
          </p:cNvSpPr>
          <p:nvPr>
            <p:ph type="body" idx="1"/>
          </p:nvPr>
        </p:nvSpPr>
        <p:spPr/>
        <p:txBody>
          <a:bodyPr/>
          <a:lstStyle/>
          <a:p>
            <a:pPr marL="114300" indent="0">
              <a:buNone/>
            </a:pPr>
            <a:r>
              <a:rPr lang="en-IN" sz="1400" b="1" u="sng" dirty="0">
                <a:latin typeface="Calibri" pitchFamily="34" charset="0"/>
                <a:cs typeface="Calibri" pitchFamily="34" charset="0"/>
              </a:rPr>
              <a:t>Here is Writer’s experience of terror-</a:t>
            </a:r>
          </a:p>
          <a:p>
            <a:pPr>
              <a:lnSpc>
                <a:spcPct val="150000"/>
              </a:lnSpc>
              <a:buNone/>
            </a:pPr>
            <a:r>
              <a:rPr lang="en-IN" sz="1400" i="1" dirty="0">
                <a:latin typeface="Calibri" pitchFamily="34" charset="0"/>
                <a:cs typeface="Calibri" pitchFamily="34" charset="0"/>
              </a:rPr>
              <a:t>	“...</a:t>
            </a:r>
            <a:r>
              <a:rPr lang="en-US" sz="1400" i="1" dirty="0">
                <a:latin typeface="Calibri" pitchFamily="34" charset="0"/>
                <a:cs typeface="Calibri" pitchFamily="34" charset="0"/>
              </a:rPr>
              <a:t> I went down, down, endlessly. I opened my eyes. Nothing but water with a yellow  glow — dark water that one could not see through.</a:t>
            </a:r>
            <a:r>
              <a:rPr lang="en-IN" sz="1400" i="1" dirty="0">
                <a:latin typeface="Calibri" pitchFamily="34" charset="0"/>
                <a:cs typeface="Calibri" pitchFamily="34" charset="0"/>
              </a:rPr>
              <a:t> </a:t>
            </a:r>
            <a:r>
              <a:rPr lang="en-US" sz="1400" i="1" dirty="0">
                <a:latin typeface="Calibri" pitchFamily="34" charset="0"/>
                <a:cs typeface="Calibri" pitchFamily="34" charset="0"/>
              </a:rPr>
              <a:t>And then sheer, stark terror seized me, terror that knows no understanding, terror that knows no control, terror that no one can understand who has not experienced  it. “ 		 								</a:t>
            </a:r>
            <a:r>
              <a:rPr lang="en-US" sz="1400" b="1" i="1" dirty="0">
                <a:latin typeface="Calibri" pitchFamily="34" charset="0"/>
                <a:cs typeface="Calibri" pitchFamily="34" charset="0"/>
              </a:rPr>
              <a:t> [Page-26]</a:t>
            </a:r>
            <a:endParaRPr lang="en-US" sz="1400" i="1" dirty="0">
              <a:latin typeface="Calibri" pitchFamily="34" charset="0"/>
              <a:cs typeface="Calibri" pitchFamily="34" charset="0"/>
            </a:endParaRPr>
          </a:p>
          <a:p>
            <a:pPr>
              <a:lnSpc>
                <a:spcPct val="150000"/>
              </a:lnSpc>
              <a:buNone/>
            </a:pPr>
            <a:r>
              <a:rPr lang="en-US" sz="1400" b="1" dirty="0">
                <a:latin typeface="Calibri" pitchFamily="34" charset="0"/>
                <a:cs typeface="Calibri" pitchFamily="34" charset="0"/>
              </a:rPr>
              <a:t>  </a:t>
            </a:r>
            <a:r>
              <a:rPr lang="en-US" sz="1400" b="1" u="sng" dirty="0">
                <a:latin typeface="Calibri" pitchFamily="34" charset="0"/>
                <a:cs typeface="Calibri" pitchFamily="34" charset="0"/>
              </a:rPr>
              <a:t>And a sense of desperation- </a:t>
            </a:r>
            <a:br>
              <a:rPr lang="en-US" sz="1400" i="1" dirty="0">
                <a:latin typeface="Calibri" pitchFamily="34" charset="0"/>
                <a:cs typeface="Calibri" pitchFamily="34" charset="0"/>
              </a:rPr>
            </a:br>
            <a:r>
              <a:rPr lang="en-US" sz="1400" i="1" dirty="0">
                <a:latin typeface="Calibri" pitchFamily="34" charset="0"/>
                <a:cs typeface="Calibri" pitchFamily="34" charset="0"/>
              </a:rPr>
              <a:t>“… I looked for ropes, ladders, water wings. Nothing but water. A mass of yellow water held me. Stark terror took an even deeper hold on me, like a great charge of electricity. I shook and trembled with fright. My arms wouldn’t move. My legs wouldn’t move. I tried to call for help, to call for mother. Nothing happened.”  	    								  </a:t>
            </a:r>
            <a:r>
              <a:rPr lang="en-US" sz="1400" b="1" i="1" dirty="0">
                <a:latin typeface="Calibri" pitchFamily="34" charset="0"/>
                <a:cs typeface="Calibri" pitchFamily="34" charset="0"/>
              </a:rPr>
              <a:t>[Page-26]</a:t>
            </a:r>
            <a:endParaRPr lang="en-IN" sz="1400" i="1" dirty="0">
              <a:latin typeface="Calibri" pitchFamily="34" charset="0"/>
              <a:cs typeface="Calibri" pitchFamily="34" charset="0"/>
            </a:endParaRPr>
          </a:p>
          <a:p>
            <a:endParaRPr lang="en-IN" dirty="0"/>
          </a:p>
        </p:txBody>
      </p:sp>
      <p:pic>
        <p:nvPicPr>
          <p:cNvPr id="5" name="Picture 2">
            <a:extLst>
              <a:ext uri="{FF2B5EF4-FFF2-40B4-BE49-F238E27FC236}">
                <a16:creationId xmlns:a16="http://schemas.microsoft.com/office/drawing/2014/main" id="{2CADB28E-A159-4A7B-827E-1DD6A0962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85725"/>
            <a:ext cx="1308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u="sng" dirty="0">
                <a:solidFill>
                  <a:srgbClr val="FF0000"/>
                </a:solidFill>
                <a:latin typeface="Calibri" pitchFamily="34" charset="0"/>
                <a:cs typeface="Calibri" pitchFamily="34" charset="0"/>
              </a:rPr>
              <a:t>P</a:t>
            </a:r>
            <a:r>
              <a:rPr lang="en-IN" sz="2200" b="1" u="sng" dirty="0">
                <a:solidFill>
                  <a:srgbClr val="FF0000"/>
                </a:solidFill>
                <a:latin typeface="Calibri" pitchFamily="34" charset="0"/>
                <a:cs typeface="Calibri" pitchFamily="34" charset="0"/>
              </a:rPr>
              <a:t>EAK OF MISADVENTURE</a:t>
            </a:r>
            <a:endParaRPr lang="en-IN" sz="2200" dirty="0">
              <a:latin typeface="Calibri" pitchFamily="34" charset="0"/>
              <a:cs typeface="Calibri" pitchFamily="34" charset="0"/>
            </a:endParaRPr>
          </a:p>
        </p:txBody>
      </p:sp>
      <p:sp>
        <p:nvSpPr>
          <p:cNvPr id="3" name="Text Placeholder 2"/>
          <p:cNvSpPr>
            <a:spLocks noGrp="1"/>
          </p:cNvSpPr>
          <p:nvPr>
            <p:ph type="body" idx="1"/>
          </p:nvPr>
        </p:nvSpPr>
        <p:spPr>
          <a:xfrm>
            <a:off x="255860" y="830354"/>
            <a:ext cx="8520600" cy="3766442"/>
          </a:xfrm>
        </p:spPr>
        <p:txBody>
          <a:bodyPr/>
          <a:lstStyle/>
          <a:p>
            <a:pPr marL="114300" indent="0">
              <a:buNone/>
            </a:pPr>
            <a:r>
              <a:rPr lang="en-IN" sz="1400" b="1" dirty="0">
                <a:latin typeface="Calibri" pitchFamily="34" charset="0"/>
                <a:cs typeface="Calibri" pitchFamily="34" charset="0"/>
              </a:rPr>
              <a:t>THIRD sinking was deadly-</a:t>
            </a:r>
            <a:br>
              <a:rPr lang="en-IN" sz="1400" dirty="0">
                <a:latin typeface="Calibri" pitchFamily="34" charset="0"/>
                <a:cs typeface="Calibri" pitchFamily="34" charset="0"/>
              </a:rPr>
            </a:br>
            <a:r>
              <a:rPr lang="en-IN" sz="1400" dirty="0">
                <a:latin typeface="Calibri" pitchFamily="34" charset="0"/>
                <a:cs typeface="Calibri" pitchFamily="34" charset="0"/>
              </a:rPr>
              <a:t>-  it made him senseless, as if into the domain of death.</a:t>
            </a:r>
          </a:p>
          <a:p>
            <a:pPr>
              <a:buNone/>
            </a:pPr>
            <a:r>
              <a:rPr lang="en-IN" sz="1400" dirty="0">
                <a:latin typeface="Calibri" pitchFamily="34" charset="0"/>
                <a:cs typeface="Calibri" pitchFamily="34" charset="0"/>
              </a:rPr>
              <a:t> 	</a:t>
            </a:r>
            <a:r>
              <a:rPr lang="en-US" sz="1400" i="1" dirty="0">
                <a:latin typeface="Calibri" pitchFamily="34" charset="0"/>
                <a:cs typeface="Calibri" pitchFamily="34" charset="0"/>
              </a:rPr>
              <a:t>“…Then all effort ceased. I relaxed. Even my legs felt limp; and a blackness swept over my brain. It wiped out fear; it wiped out terror. There was no more panic. It  was  quiet and peaceful. Nothing to be afraid of. This is nice... to be drowsy... to go to sleep... no need to jump... too tired to jump... it’s nice to be carried gently... to float along in space... tender arms around me... tender arms like Mother’s... now    I must go to sleep</a:t>
            </a:r>
            <a:r>
              <a:rPr lang="en-US" sz="1400" b="1" i="1" dirty="0">
                <a:latin typeface="Calibri" pitchFamily="34" charset="0"/>
                <a:cs typeface="Calibri" pitchFamily="34" charset="0"/>
              </a:rPr>
              <a:t> </a:t>
            </a:r>
            <a:r>
              <a:rPr lang="en-IN" sz="1400" i="1" dirty="0">
                <a:latin typeface="Calibri" pitchFamily="34" charset="0"/>
                <a:cs typeface="Calibri" pitchFamily="34" charset="0"/>
              </a:rPr>
              <a:t>“...</a:t>
            </a:r>
            <a:r>
              <a:rPr lang="en-US" sz="1400" i="1" dirty="0">
                <a:latin typeface="Calibri" pitchFamily="34" charset="0"/>
                <a:cs typeface="Calibri" pitchFamily="34" charset="0"/>
              </a:rPr>
              <a:t> I crossed to oblivion, and the curtain of life fell.”</a:t>
            </a:r>
            <a:r>
              <a:rPr lang="en-US" sz="1400" b="1" i="1" dirty="0">
                <a:latin typeface="Calibri" pitchFamily="34" charset="0"/>
                <a:cs typeface="Calibri" pitchFamily="34" charset="0"/>
              </a:rPr>
              <a:t>              				  [PAGE- 27]</a:t>
            </a:r>
            <a:endParaRPr lang="en-IN" sz="1400" b="1" i="1" dirty="0">
              <a:latin typeface="Calibri" pitchFamily="34" charset="0"/>
              <a:cs typeface="Calibri" pitchFamily="34" charset="0"/>
            </a:endParaRPr>
          </a:p>
          <a:p>
            <a:pPr>
              <a:buNone/>
            </a:pPr>
            <a:r>
              <a:rPr lang="en-US" sz="1400" b="1" dirty="0">
                <a:latin typeface="Calibri" pitchFamily="34" charset="0"/>
                <a:cs typeface="Calibri" pitchFamily="34" charset="0"/>
              </a:rPr>
              <a:t>On regaining sense-  </a:t>
            </a:r>
            <a:br>
              <a:rPr lang="en-US" sz="1400" i="1" dirty="0">
                <a:latin typeface="Calibri" pitchFamily="34" charset="0"/>
                <a:cs typeface="Calibri" pitchFamily="34" charset="0"/>
              </a:rPr>
            </a:br>
            <a:r>
              <a:rPr lang="en-US" sz="1400" i="1" dirty="0">
                <a:latin typeface="Calibri" pitchFamily="34" charset="0"/>
                <a:cs typeface="Calibri" pitchFamily="34" charset="0"/>
              </a:rPr>
              <a:t>-  the bruiser boy pleaded innocent </a:t>
            </a:r>
            <a:br>
              <a:rPr lang="en-US" sz="1400" i="1" dirty="0">
                <a:latin typeface="Calibri" pitchFamily="34" charset="0"/>
                <a:cs typeface="Calibri" pitchFamily="34" charset="0"/>
              </a:rPr>
            </a:br>
            <a:r>
              <a:rPr lang="en-US" sz="1400" i="1" dirty="0">
                <a:latin typeface="Calibri" pitchFamily="34" charset="0"/>
                <a:cs typeface="Calibri" pitchFamily="34" charset="0"/>
              </a:rPr>
              <a:t>-  At home  the situation was traumatic…couldn’t sleep, eat, only cried  of being phobic</a:t>
            </a:r>
            <a:br>
              <a:rPr lang="en-US" sz="1400" i="1" dirty="0">
                <a:latin typeface="Calibri" pitchFamily="34" charset="0"/>
                <a:cs typeface="Calibri" pitchFamily="34" charset="0"/>
              </a:rPr>
            </a:br>
            <a:r>
              <a:rPr lang="en-US" sz="1400" i="1" dirty="0">
                <a:latin typeface="Calibri" pitchFamily="34" charset="0"/>
                <a:cs typeface="Calibri" pitchFamily="34" charset="0"/>
              </a:rPr>
              <a:t>This phobic tendency surfaced when he grew up to enjoy  phishing and  boating.</a:t>
            </a:r>
          </a:p>
          <a:p>
            <a:pPr>
              <a:buNone/>
            </a:pPr>
            <a:endParaRPr lang="en-IN" sz="1400" i="1" dirty="0">
              <a:latin typeface="Calibri" pitchFamily="34" charset="0"/>
              <a:cs typeface="Calibri" pitchFamily="34" charset="0"/>
            </a:endParaRPr>
          </a:p>
          <a:p>
            <a:pPr>
              <a:buNone/>
            </a:pPr>
            <a:r>
              <a:rPr lang="en-US" sz="1400" b="1" u="sng" dirty="0">
                <a:latin typeface="Calibri" pitchFamily="34" charset="0"/>
                <a:cs typeface="Calibri" pitchFamily="34" charset="0"/>
              </a:rPr>
              <a:t>(Vocabulary Supplements : </a:t>
            </a:r>
          </a:p>
          <a:p>
            <a:pPr>
              <a:buNone/>
            </a:pPr>
            <a:r>
              <a:rPr lang="en-US" sz="1400" dirty="0">
                <a:latin typeface="Calibri" pitchFamily="34" charset="0"/>
                <a:cs typeface="Calibri" pitchFamily="34" charset="0"/>
              </a:rPr>
              <a:t>limp</a:t>
            </a:r>
            <a:r>
              <a:rPr lang="en-IN" sz="1400" dirty="0">
                <a:latin typeface="Calibri" pitchFamily="34" charset="0"/>
                <a:cs typeface="Calibri" pitchFamily="34" charset="0"/>
              </a:rPr>
              <a:t>, </a:t>
            </a:r>
            <a:r>
              <a:rPr lang="en-US" sz="1400" dirty="0">
                <a:latin typeface="Calibri" pitchFamily="34" charset="0"/>
                <a:cs typeface="Calibri" pitchFamily="34" charset="0"/>
              </a:rPr>
              <a:t>oblivion</a:t>
            </a:r>
            <a:r>
              <a:rPr lang="en-IN" sz="1400" dirty="0">
                <a:latin typeface="Calibri" pitchFamily="34" charset="0"/>
                <a:cs typeface="Calibri" pitchFamily="34" charset="0"/>
              </a:rPr>
              <a:t>, </a:t>
            </a:r>
            <a:r>
              <a:rPr lang="en-US" sz="1400" dirty="0">
                <a:latin typeface="Calibri" pitchFamily="34" charset="0"/>
                <a:cs typeface="Calibri" pitchFamily="34" charset="0"/>
              </a:rPr>
              <a:t>exertion</a:t>
            </a:r>
            <a:r>
              <a:rPr lang="en-IN" sz="1400" dirty="0">
                <a:latin typeface="Calibri" pitchFamily="34" charset="0"/>
                <a:cs typeface="Calibri" pitchFamily="34" charset="0"/>
              </a:rPr>
              <a:t>, </a:t>
            </a:r>
            <a:r>
              <a:rPr lang="en-US" sz="1400" dirty="0">
                <a:latin typeface="Calibri" pitchFamily="34" charset="0"/>
                <a:cs typeface="Calibri" pitchFamily="34" charset="0"/>
              </a:rPr>
              <a:t>Cascades</a:t>
            </a:r>
            <a:r>
              <a:rPr lang="en-IN" sz="1400" dirty="0">
                <a:latin typeface="Calibri" pitchFamily="34" charset="0"/>
                <a:cs typeface="Calibri" pitchFamily="34" charset="0"/>
              </a:rPr>
              <a:t>, </a:t>
            </a:r>
            <a:r>
              <a:rPr lang="en-US" sz="1400" dirty="0">
                <a:latin typeface="Calibri" pitchFamily="34" charset="0"/>
                <a:cs typeface="Calibri" pitchFamily="34" charset="0"/>
              </a:rPr>
              <a:t>salmon</a:t>
            </a:r>
            <a:endParaRPr lang="en-IN" sz="1400" dirty="0">
              <a:latin typeface="Calibri" pitchFamily="34" charset="0"/>
              <a:cs typeface="Calibri" pitchFamily="34" charset="0"/>
            </a:endParaRPr>
          </a:p>
          <a:p>
            <a:endParaRPr lang="en-IN" sz="1400" dirty="0">
              <a:latin typeface="Calibri" pitchFamily="34" charset="0"/>
              <a:cs typeface="Calibri" pitchFamily="34" charset="0"/>
            </a:endParaRPr>
          </a:p>
        </p:txBody>
      </p:sp>
      <p:pic>
        <p:nvPicPr>
          <p:cNvPr id="5" name="Picture 2">
            <a:extLst>
              <a:ext uri="{FF2B5EF4-FFF2-40B4-BE49-F238E27FC236}">
                <a16:creationId xmlns:a16="http://schemas.microsoft.com/office/drawing/2014/main" id="{7D9E49D1-7103-4698-8AC0-C88598516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85725"/>
            <a:ext cx="1308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Boy helping drowning child girl in swimming pool by doing cpr. | CanStock">
            <a:extLst>
              <a:ext uri="{FF2B5EF4-FFF2-40B4-BE49-F238E27FC236}">
                <a16:creationId xmlns:a16="http://schemas.microsoft.com/office/drawing/2014/main" id="{0BD4DC5B-5A94-4DCB-B0CD-279DF58B6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841" y="3664581"/>
            <a:ext cx="4097350" cy="15508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u="sng" dirty="0">
                <a:solidFill>
                  <a:srgbClr val="FF0000"/>
                </a:solidFill>
                <a:latin typeface="Calibri" pitchFamily="34" charset="0"/>
                <a:cs typeface="Calibri" pitchFamily="34" charset="0"/>
              </a:rPr>
              <a:t>P</a:t>
            </a:r>
            <a:r>
              <a:rPr lang="en-IN" sz="2200" b="1" u="sng" dirty="0">
                <a:solidFill>
                  <a:srgbClr val="FF0000"/>
                </a:solidFill>
                <a:latin typeface="Calibri" pitchFamily="34" charset="0"/>
                <a:cs typeface="Calibri" pitchFamily="34" charset="0"/>
              </a:rPr>
              <a:t>OST-ADVENTURE SCENARIO</a:t>
            </a:r>
            <a:endParaRPr lang="en-IN" sz="2200" dirty="0">
              <a:latin typeface="Calibri" pitchFamily="34" charset="0"/>
              <a:cs typeface="Calibri" pitchFamily="34" charset="0"/>
            </a:endParaRPr>
          </a:p>
        </p:txBody>
      </p:sp>
      <p:sp>
        <p:nvSpPr>
          <p:cNvPr id="3" name="Text Placeholder 2"/>
          <p:cNvSpPr>
            <a:spLocks noGrp="1"/>
          </p:cNvSpPr>
          <p:nvPr>
            <p:ph type="body" idx="1"/>
          </p:nvPr>
        </p:nvSpPr>
        <p:spPr>
          <a:xfrm>
            <a:off x="311700" y="1152475"/>
            <a:ext cx="8520600" cy="3615468"/>
          </a:xfrm>
        </p:spPr>
        <p:txBody>
          <a:bodyPr/>
          <a:lstStyle/>
          <a:p>
            <a:pPr marL="114300" indent="0">
              <a:lnSpc>
                <a:spcPct val="150000"/>
              </a:lnSpc>
              <a:buNone/>
            </a:pPr>
            <a:r>
              <a:rPr lang="en-IN" sz="1400" b="1" dirty="0">
                <a:latin typeface="Calibri" pitchFamily="34" charset="0"/>
                <a:cs typeface="Calibri" pitchFamily="34" charset="0"/>
              </a:rPr>
              <a:t>Life was hell for him  </a:t>
            </a:r>
            <a:r>
              <a:rPr lang="en-IN" sz="1400" dirty="0">
                <a:latin typeface="Calibri" pitchFamily="34" charset="0"/>
                <a:cs typeface="Calibri" pitchFamily="34" charset="0"/>
              </a:rPr>
              <a:t>as he moved to  enjoy fishing  in the lakes like </a:t>
            </a:r>
            <a:r>
              <a:rPr lang="en-US" sz="1400" dirty="0" err="1">
                <a:latin typeface="Calibri" pitchFamily="34" charset="0"/>
                <a:cs typeface="Calibri" pitchFamily="34" charset="0"/>
              </a:rPr>
              <a:t>Tieton</a:t>
            </a:r>
            <a:r>
              <a:rPr lang="en-IN" sz="1400" dirty="0">
                <a:latin typeface="Calibri" pitchFamily="34" charset="0"/>
                <a:cs typeface="Calibri" pitchFamily="34" charset="0"/>
              </a:rPr>
              <a:t>, </a:t>
            </a:r>
            <a:r>
              <a:rPr lang="en-US" sz="1400" dirty="0">
                <a:latin typeface="Calibri" pitchFamily="34" charset="0"/>
                <a:cs typeface="Calibri" pitchFamily="34" charset="0"/>
              </a:rPr>
              <a:t>Goat Rocks </a:t>
            </a:r>
            <a:r>
              <a:rPr lang="en-IN" sz="1400" dirty="0">
                <a:latin typeface="Calibri" pitchFamily="34" charset="0"/>
                <a:cs typeface="Calibri" pitchFamily="34" charset="0"/>
              </a:rPr>
              <a:t>, </a:t>
            </a:r>
            <a:r>
              <a:rPr lang="en-US" sz="1400" dirty="0">
                <a:latin typeface="Calibri" pitchFamily="34" charset="0"/>
                <a:cs typeface="Calibri" pitchFamily="34" charset="0"/>
              </a:rPr>
              <a:t>Deschutes</a:t>
            </a:r>
            <a:r>
              <a:rPr lang="en-IN" sz="1400" dirty="0">
                <a:latin typeface="Calibri" pitchFamily="34" charset="0"/>
                <a:cs typeface="Calibri" pitchFamily="34" charset="0"/>
              </a:rPr>
              <a:t>, </a:t>
            </a:r>
            <a:r>
              <a:rPr lang="en-US" sz="1400" dirty="0" err="1">
                <a:latin typeface="Calibri" pitchFamily="34" charset="0"/>
                <a:cs typeface="Calibri" pitchFamily="34" charset="0"/>
              </a:rPr>
              <a:t>Metolius</a:t>
            </a:r>
            <a:r>
              <a:rPr lang="en-IN" sz="1400" dirty="0">
                <a:latin typeface="Calibri" pitchFamily="34" charset="0"/>
                <a:cs typeface="Calibri" pitchFamily="34" charset="0"/>
              </a:rPr>
              <a:t>, </a:t>
            </a:r>
            <a:r>
              <a:rPr lang="en-US" sz="1400" dirty="0">
                <a:latin typeface="Calibri" pitchFamily="34" charset="0"/>
                <a:cs typeface="Calibri" pitchFamily="34" charset="0"/>
              </a:rPr>
              <a:t>Bumping Lake </a:t>
            </a:r>
          </a:p>
          <a:p>
            <a:pPr marL="114300" indent="0">
              <a:lnSpc>
                <a:spcPct val="150000"/>
              </a:lnSpc>
              <a:buNone/>
            </a:pPr>
            <a:r>
              <a:rPr lang="en-US" sz="1400" b="1" dirty="0">
                <a:latin typeface="Calibri" pitchFamily="34" charset="0"/>
                <a:cs typeface="Calibri" pitchFamily="34" charset="0"/>
              </a:rPr>
              <a:t>Finally felt determined to live a full life by overcoming fear of water</a:t>
            </a:r>
            <a:r>
              <a:rPr lang="en-US" sz="1400" dirty="0">
                <a:latin typeface="Calibri" pitchFamily="34" charset="0"/>
                <a:cs typeface="Calibri" pitchFamily="34" charset="0"/>
              </a:rPr>
              <a:t>, by…</a:t>
            </a:r>
            <a:br>
              <a:rPr lang="en-US" sz="1400" dirty="0">
                <a:latin typeface="Calibri" pitchFamily="34" charset="0"/>
                <a:cs typeface="Calibri" pitchFamily="34" charset="0"/>
              </a:rPr>
            </a:br>
            <a:r>
              <a:rPr lang="en-US" sz="1400" dirty="0">
                <a:latin typeface="Calibri" pitchFamily="34" charset="0"/>
                <a:cs typeface="Calibri" pitchFamily="34" charset="0"/>
              </a:rPr>
              <a:t> 	- appointing an Instructor for expertise in swimming</a:t>
            </a:r>
            <a:br>
              <a:rPr lang="en-US" sz="1400" dirty="0">
                <a:latin typeface="Calibri" pitchFamily="34" charset="0"/>
                <a:cs typeface="Calibri" pitchFamily="34" charset="0"/>
              </a:rPr>
            </a:br>
            <a:r>
              <a:rPr lang="en-US" sz="1400" dirty="0">
                <a:latin typeface="Calibri" pitchFamily="34" charset="0"/>
                <a:cs typeface="Calibri" pitchFamily="34" charset="0"/>
              </a:rPr>
              <a:t> 	- Practicing swimming in the presence &amp; absence of the Tutor</a:t>
            </a:r>
            <a:br>
              <a:rPr lang="en-US" sz="1400" dirty="0">
                <a:latin typeface="Calibri" pitchFamily="34" charset="0"/>
                <a:cs typeface="Calibri" pitchFamily="34" charset="0"/>
              </a:rPr>
            </a:br>
            <a:r>
              <a:rPr lang="en-US" sz="1400" dirty="0">
                <a:latin typeface="Calibri" pitchFamily="34" charset="0"/>
                <a:cs typeface="Calibri" pitchFamily="34" charset="0"/>
              </a:rPr>
              <a:t> 	-  Going for psychological tuning…</a:t>
            </a:r>
            <a:br>
              <a:rPr lang="en-US" sz="1400" dirty="0">
                <a:latin typeface="Calibri" pitchFamily="34" charset="0"/>
                <a:cs typeface="Calibri" pitchFamily="34" charset="0"/>
              </a:rPr>
            </a:br>
            <a:r>
              <a:rPr lang="en-US" sz="1400" dirty="0">
                <a:latin typeface="Calibri" pitchFamily="34" charset="0"/>
                <a:cs typeface="Calibri" pitchFamily="34" charset="0"/>
              </a:rPr>
              <a:t> 		</a:t>
            </a:r>
            <a:r>
              <a:rPr lang="en-US" sz="1400" i="1" dirty="0">
                <a:latin typeface="Calibri" pitchFamily="34" charset="0"/>
                <a:cs typeface="Calibri" pitchFamily="34" charset="0"/>
              </a:rPr>
              <a:t>“…now I could frown and say to that terror, “Trying to scare me, eh? Well, here’s to  		you! Look!” And off I’d go for another length of the pool.” 			</a:t>
            </a:r>
            <a:r>
              <a:rPr lang="en-US" sz="1400" b="1" i="1" dirty="0">
                <a:latin typeface="Calibri" pitchFamily="34" charset="0"/>
                <a:cs typeface="Calibri" pitchFamily="34" charset="0"/>
              </a:rPr>
              <a:t>[Page- 28]</a:t>
            </a:r>
          </a:p>
          <a:p>
            <a:pPr>
              <a:lnSpc>
                <a:spcPct val="150000"/>
              </a:lnSpc>
              <a:buFontTx/>
              <a:buChar char="-"/>
            </a:pPr>
            <a:endParaRPr lang="en-US" sz="1400" i="1" dirty="0">
              <a:latin typeface="Calibri" pitchFamily="34" charset="0"/>
              <a:cs typeface="Calibri" pitchFamily="34" charset="0"/>
            </a:endParaRPr>
          </a:p>
          <a:p>
            <a:pPr>
              <a:buNone/>
            </a:pPr>
            <a:r>
              <a:rPr lang="en-US" sz="1400" b="1" i="1" dirty="0">
                <a:latin typeface="Calibri" pitchFamily="34" charset="0"/>
                <a:cs typeface="Calibri" pitchFamily="34" charset="0"/>
              </a:rPr>
              <a:t>Vocabulary Supplements: </a:t>
            </a:r>
            <a:br>
              <a:rPr lang="en-US" sz="1400" i="1" dirty="0">
                <a:latin typeface="Calibri" pitchFamily="34" charset="0"/>
                <a:cs typeface="Calibri" pitchFamily="34" charset="0"/>
              </a:rPr>
            </a:br>
            <a:r>
              <a:rPr lang="en-US" sz="1400" i="1" dirty="0">
                <a:latin typeface="Calibri" pitchFamily="34" charset="0"/>
                <a:cs typeface="Calibri" pitchFamily="34" charset="0"/>
              </a:rPr>
              <a:t> </a:t>
            </a:r>
            <a:r>
              <a:rPr lang="en-US" sz="1400" dirty="0">
                <a:latin typeface="Calibri" pitchFamily="34" charset="0"/>
                <a:cs typeface="Calibri" pitchFamily="34" charset="0"/>
              </a:rPr>
              <a:t>canoeing</a:t>
            </a:r>
            <a:r>
              <a:rPr lang="en-IN" sz="1400" dirty="0">
                <a:latin typeface="Calibri" pitchFamily="34" charset="0"/>
                <a:cs typeface="Calibri" pitchFamily="34" charset="0"/>
              </a:rPr>
              <a:t>, </a:t>
            </a:r>
            <a:r>
              <a:rPr lang="en-US" sz="1400" dirty="0">
                <a:latin typeface="Calibri" pitchFamily="34" charset="0"/>
                <a:cs typeface="Calibri" pitchFamily="34" charset="0"/>
              </a:rPr>
              <a:t>exhale, inhale</a:t>
            </a:r>
            <a:r>
              <a:rPr lang="en-IN" sz="1400" dirty="0">
                <a:latin typeface="Calibri" pitchFamily="34" charset="0"/>
                <a:cs typeface="Calibri" pitchFamily="34" charset="0"/>
              </a:rPr>
              <a:t>, </a:t>
            </a:r>
            <a:r>
              <a:rPr lang="en-US" sz="1400" dirty="0">
                <a:latin typeface="Calibri" pitchFamily="34" charset="0"/>
                <a:cs typeface="Calibri" pitchFamily="34" charset="0"/>
              </a:rPr>
              <a:t>vestiges</a:t>
            </a:r>
            <a:endParaRPr lang="en-IN" sz="1400" dirty="0">
              <a:latin typeface="Calibri" pitchFamily="34" charset="0"/>
              <a:cs typeface="Calibri" pitchFamily="34" charset="0"/>
            </a:endParaRPr>
          </a:p>
          <a:p>
            <a:endParaRPr lang="en-IN" sz="1400" dirty="0">
              <a:latin typeface="Calibri" pitchFamily="34" charset="0"/>
              <a:cs typeface="Calibri" pitchFamily="34" charset="0"/>
            </a:endParaRPr>
          </a:p>
        </p:txBody>
      </p:sp>
      <p:pic>
        <p:nvPicPr>
          <p:cNvPr id="5" name="Picture 2">
            <a:extLst>
              <a:ext uri="{FF2B5EF4-FFF2-40B4-BE49-F238E27FC236}">
                <a16:creationId xmlns:a16="http://schemas.microsoft.com/office/drawing/2014/main" id="{480F0F9E-707B-4466-8B25-142BBB154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85725"/>
            <a:ext cx="1308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Swimming Lessons for Kids: When to Start, What to Look For">
            <a:extLst>
              <a:ext uri="{FF2B5EF4-FFF2-40B4-BE49-F238E27FC236}">
                <a16:creationId xmlns:a16="http://schemas.microsoft.com/office/drawing/2014/main" id="{180C9D91-3D93-453F-9F2C-4AF73C1B1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034" y="3755322"/>
            <a:ext cx="3801275" cy="13881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u="sng" dirty="0">
                <a:solidFill>
                  <a:srgbClr val="FF0000"/>
                </a:solidFill>
                <a:latin typeface="Calibri" panose="020F0502020204030204" pitchFamily="34" charset="0"/>
                <a:cs typeface="Calibri" pitchFamily="34" charset="0"/>
              </a:rPr>
              <a:t>P</a:t>
            </a:r>
            <a:r>
              <a:rPr lang="en-IN" sz="2200" b="1" u="sng" dirty="0">
                <a:solidFill>
                  <a:srgbClr val="FF0000"/>
                </a:solidFill>
                <a:latin typeface="Calibri" panose="020F0502020204030204" pitchFamily="34" charset="0"/>
                <a:cs typeface="Calibri" pitchFamily="34" charset="0"/>
              </a:rPr>
              <a:t>HOBIAC TERROR DISAPPEARS</a:t>
            </a:r>
            <a:endParaRPr lang="en-IN" sz="2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311700" y="753856"/>
            <a:ext cx="8520600" cy="3815019"/>
          </a:xfrm>
        </p:spPr>
        <p:txBody>
          <a:bodyPr/>
          <a:lstStyle/>
          <a:p>
            <a:pPr>
              <a:lnSpc>
                <a:spcPct val="150000"/>
              </a:lnSpc>
              <a:buFont typeface="Wingdings" panose="05000000000000000000" pitchFamily="2" charset="2"/>
              <a:buChar char="§"/>
            </a:pPr>
            <a:r>
              <a:rPr lang="en-US" sz="1400" dirty="0">
                <a:latin typeface="Calibri" pitchFamily="34" charset="0"/>
                <a:cs typeface="Calibri" pitchFamily="34" charset="0"/>
              </a:rPr>
              <a:t>Undertook cleansing of  the entire terror by  going for  independent  swimming.</a:t>
            </a:r>
          </a:p>
          <a:p>
            <a:pPr>
              <a:lnSpc>
                <a:spcPct val="150000"/>
              </a:lnSpc>
              <a:buFont typeface="Wingdings" panose="05000000000000000000" pitchFamily="2" charset="2"/>
              <a:buChar char="§"/>
            </a:pPr>
            <a:r>
              <a:rPr lang="en-US" sz="1400" dirty="0">
                <a:latin typeface="Calibri" pitchFamily="34" charset="0"/>
                <a:cs typeface="Calibri" pitchFamily="34" charset="0"/>
              </a:rPr>
              <a:t>Lake</a:t>
            </a:r>
            <a:r>
              <a:rPr lang="en-IN" sz="1400" dirty="0">
                <a:latin typeface="Calibri" pitchFamily="34" charset="0"/>
                <a:cs typeface="Calibri" pitchFamily="34" charset="0"/>
              </a:rPr>
              <a:t> </a:t>
            </a:r>
            <a:r>
              <a:rPr lang="en-US" sz="1400" dirty="0">
                <a:latin typeface="Calibri" pitchFamily="34" charset="0"/>
                <a:cs typeface="Calibri" pitchFamily="34" charset="0"/>
              </a:rPr>
              <a:t>Wentworth in New Hampshire</a:t>
            </a:r>
            <a:r>
              <a:rPr lang="en-IN" sz="1400" dirty="0">
                <a:latin typeface="Calibri" pitchFamily="34" charset="0"/>
                <a:cs typeface="Calibri" pitchFamily="34" charset="0"/>
              </a:rPr>
              <a:t>, </a:t>
            </a:r>
            <a:r>
              <a:rPr lang="en-US" sz="1400" dirty="0" err="1">
                <a:latin typeface="Calibri" pitchFamily="34" charset="0"/>
                <a:cs typeface="Calibri" pitchFamily="34" charset="0"/>
              </a:rPr>
              <a:t>Triggs</a:t>
            </a:r>
            <a:r>
              <a:rPr lang="en-US" sz="1400" dirty="0">
                <a:latin typeface="Calibri" pitchFamily="34" charset="0"/>
                <a:cs typeface="Calibri" pitchFamily="34" charset="0"/>
              </a:rPr>
              <a:t> Island</a:t>
            </a:r>
            <a:r>
              <a:rPr lang="en-IN" sz="1400" dirty="0">
                <a:latin typeface="Calibri" pitchFamily="34" charset="0"/>
                <a:cs typeface="Calibri" pitchFamily="34" charset="0"/>
              </a:rPr>
              <a:t>, </a:t>
            </a:r>
            <a:r>
              <a:rPr lang="en-US" sz="1400" dirty="0">
                <a:latin typeface="Calibri" pitchFamily="34" charset="0"/>
                <a:cs typeface="Calibri" pitchFamily="34" charset="0"/>
              </a:rPr>
              <a:t>Stamp Act Island.</a:t>
            </a:r>
          </a:p>
          <a:p>
            <a:pPr>
              <a:lnSpc>
                <a:spcPct val="150000"/>
              </a:lnSpc>
              <a:buFont typeface="Wingdings" panose="05000000000000000000" pitchFamily="2" charset="2"/>
              <a:buChar char="§"/>
            </a:pPr>
            <a:r>
              <a:rPr lang="en-US" sz="1400" dirty="0">
                <a:latin typeface="Calibri" pitchFamily="34" charset="0"/>
                <a:cs typeface="Calibri" pitchFamily="34" charset="0"/>
              </a:rPr>
              <a:t> Practiced all forms of swimming- crawl, breast stroke, side stroke,  and back stroke.</a:t>
            </a:r>
            <a:endParaRPr lang="en-IN" sz="1400" dirty="0">
              <a:latin typeface="Calibri" pitchFamily="34" charset="0"/>
              <a:cs typeface="Calibri" pitchFamily="34" charset="0"/>
            </a:endParaRPr>
          </a:p>
          <a:p>
            <a:pPr>
              <a:lnSpc>
                <a:spcPct val="150000"/>
              </a:lnSpc>
              <a:buFont typeface="Wingdings" panose="05000000000000000000" pitchFamily="2" charset="2"/>
              <a:buChar char="§"/>
            </a:pPr>
            <a:r>
              <a:rPr lang="en-IN" sz="1400" dirty="0">
                <a:latin typeface="Calibri" pitchFamily="34" charset="0"/>
                <a:cs typeface="Calibri" pitchFamily="34" charset="0"/>
              </a:rPr>
              <a:t>Put in all daring feats  like putting  face in water and opening eyes under-water.</a:t>
            </a:r>
          </a:p>
          <a:p>
            <a:pPr>
              <a:buFont typeface="Wingdings" panose="05000000000000000000" pitchFamily="2" charset="2"/>
              <a:buChar char="§"/>
            </a:pPr>
            <a:r>
              <a:rPr lang="en-IN" sz="1400" dirty="0">
                <a:latin typeface="Calibri" pitchFamily="34" charset="0"/>
                <a:cs typeface="Calibri" pitchFamily="34" charset="0"/>
              </a:rPr>
              <a:t>Finally swam across  Warm Lake like  the expert swimmer </a:t>
            </a:r>
            <a:r>
              <a:rPr lang="en-US" sz="1400" dirty="0">
                <a:latin typeface="Calibri" pitchFamily="34" charset="0"/>
                <a:cs typeface="Calibri" pitchFamily="34" charset="0"/>
              </a:rPr>
              <a:t>Doug </a:t>
            </a:r>
            <a:r>
              <a:rPr lang="en-US" sz="1400" dirty="0" err="1">
                <a:latin typeface="Calibri" pitchFamily="34" charset="0"/>
                <a:cs typeface="Calibri" pitchFamily="34" charset="0"/>
              </a:rPr>
              <a:t>Corpron</a:t>
            </a:r>
            <a:r>
              <a:rPr lang="en-US" sz="1400" dirty="0">
                <a:latin typeface="Calibri" pitchFamily="34" charset="0"/>
                <a:cs typeface="Calibri" pitchFamily="34" charset="0"/>
              </a:rPr>
              <a:t> , to be absolutely fearless. </a:t>
            </a:r>
            <a:br>
              <a:rPr lang="en-US" sz="1400" dirty="0">
                <a:latin typeface="Calibri" pitchFamily="34" charset="0"/>
                <a:cs typeface="Calibri" pitchFamily="34" charset="0"/>
              </a:rPr>
            </a:br>
            <a:endParaRPr lang="en-US" sz="1400" i="1" dirty="0">
              <a:latin typeface="Calibri" pitchFamily="34" charset="0"/>
              <a:cs typeface="Calibri" pitchFamily="34" charset="0"/>
            </a:endParaRPr>
          </a:p>
          <a:p>
            <a:pPr marL="114300" indent="0">
              <a:buNone/>
            </a:pPr>
            <a:r>
              <a:rPr lang="en-US" sz="1400" i="1" dirty="0">
                <a:latin typeface="Calibri" pitchFamily="34" charset="0"/>
                <a:cs typeface="Calibri" pitchFamily="34" charset="0"/>
              </a:rPr>
              <a:t>“…At last I felt released — free to walk the trails and climb the peaks and to brush aside fear.”</a:t>
            </a:r>
            <a:br>
              <a:rPr lang="en-US" sz="1400" dirty="0">
                <a:latin typeface="Calibri" pitchFamily="34" charset="0"/>
                <a:cs typeface="Calibri" pitchFamily="34" charset="0"/>
              </a:rPr>
            </a:br>
            <a:r>
              <a:rPr lang="en-US" sz="1400" dirty="0">
                <a:latin typeface="Calibri" pitchFamily="34" charset="0"/>
                <a:cs typeface="Calibri" pitchFamily="34" charset="0"/>
              </a:rPr>
              <a:t> 			</a:t>
            </a:r>
            <a:endParaRPr lang="en-IN" sz="1400" dirty="0">
              <a:latin typeface="Calibri" pitchFamily="34" charset="0"/>
              <a:cs typeface="Calibri" pitchFamily="34" charset="0"/>
            </a:endParaRPr>
          </a:p>
          <a:p>
            <a:pPr>
              <a:lnSpc>
                <a:spcPct val="100000"/>
              </a:lnSpc>
              <a:buNone/>
            </a:pPr>
            <a:r>
              <a:rPr lang="en-IN" sz="1400" b="1" dirty="0">
                <a:latin typeface="Calibri" pitchFamily="34" charset="0"/>
                <a:cs typeface="Calibri" pitchFamily="34" charset="0"/>
              </a:rPr>
              <a:t>Vocabulary Supplement: </a:t>
            </a:r>
            <a:r>
              <a:rPr lang="en-US" sz="1400" dirty="0">
                <a:latin typeface="Calibri" pitchFamily="34" charset="0"/>
                <a:cs typeface="Calibri" pitchFamily="34" charset="0"/>
              </a:rPr>
              <a:t>dived</a:t>
            </a:r>
            <a:r>
              <a:rPr lang="en-IN" sz="1400" dirty="0">
                <a:latin typeface="Calibri" pitchFamily="34" charset="0"/>
                <a:cs typeface="Calibri" pitchFamily="34" charset="0"/>
              </a:rPr>
              <a:t>, </a:t>
            </a:r>
            <a:r>
              <a:rPr lang="en-US" sz="1400" dirty="0">
                <a:latin typeface="Calibri" pitchFamily="34" charset="0"/>
                <a:cs typeface="Calibri" pitchFamily="34" charset="0"/>
              </a:rPr>
              <a:t>miniature, </a:t>
            </a:r>
            <a:r>
              <a:rPr lang="en-IN" sz="1400" dirty="0">
                <a:latin typeface="Calibri" pitchFamily="34" charset="0"/>
                <a:cs typeface="Calibri" pitchFamily="34" charset="0"/>
              </a:rPr>
              <a:t> </a:t>
            </a:r>
            <a:r>
              <a:rPr lang="en-US" sz="1400" dirty="0">
                <a:latin typeface="Calibri" pitchFamily="34" charset="0"/>
                <a:cs typeface="Calibri" pitchFamily="34" charset="0"/>
              </a:rPr>
              <a:t>residual</a:t>
            </a:r>
            <a:r>
              <a:rPr lang="en-IN" sz="1400" dirty="0">
                <a:latin typeface="Calibri" pitchFamily="34" charset="0"/>
                <a:cs typeface="Calibri" pitchFamily="34" charset="0"/>
              </a:rPr>
              <a:t>, </a:t>
            </a:r>
            <a:r>
              <a:rPr lang="en-US" sz="1400" dirty="0">
                <a:latin typeface="Calibri" pitchFamily="34" charset="0"/>
                <a:cs typeface="Calibri" pitchFamily="34" charset="0"/>
              </a:rPr>
              <a:t>trails.</a:t>
            </a:r>
            <a:endParaRPr lang="en-IN" sz="1400" dirty="0">
              <a:latin typeface="Calibri" pitchFamily="34" charset="0"/>
              <a:cs typeface="Calibri" pitchFamily="34" charset="0"/>
            </a:endParaRPr>
          </a:p>
          <a:p>
            <a:endParaRPr lang="en-IN" sz="1400" dirty="0">
              <a:latin typeface="Calibri" pitchFamily="34" charset="0"/>
              <a:cs typeface="Calibri" pitchFamily="34" charset="0"/>
            </a:endParaRPr>
          </a:p>
        </p:txBody>
      </p:sp>
      <p:pic>
        <p:nvPicPr>
          <p:cNvPr id="5" name="Picture 2">
            <a:extLst>
              <a:ext uri="{FF2B5EF4-FFF2-40B4-BE49-F238E27FC236}">
                <a16:creationId xmlns:a16="http://schemas.microsoft.com/office/drawing/2014/main" id="{A6941EAF-0676-4C85-87F5-A8FE32A15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85725"/>
            <a:ext cx="1308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Healthy Boy Front Crawl Swims Stock Footage Video (100% Royalty-free)  16733848 | Shutterstock">
            <a:extLst>
              <a:ext uri="{FF2B5EF4-FFF2-40B4-BE49-F238E27FC236}">
                <a16:creationId xmlns:a16="http://schemas.microsoft.com/office/drawing/2014/main" id="{8F8BCE65-8AEF-4DB9-8E2D-2DB7F8B4A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45" y="3594779"/>
            <a:ext cx="8601956" cy="1382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b="1" u="sng" dirty="0">
                <a:solidFill>
                  <a:srgbClr val="FF0000"/>
                </a:solidFill>
                <a:latin typeface="Calibri" pitchFamily="34" charset="0"/>
                <a:cs typeface="Calibri" pitchFamily="34" charset="0"/>
              </a:rPr>
              <a:t>QUESTIONS</a:t>
            </a:r>
            <a:endParaRPr lang="en-IN" sz="2400" u="sng" dirty="0">
              <a:latin typeface="Calibri" pitchFamily="34" charset="0"/>
              <a:cs typeface="Calibri" pitchFamily="34" charset="0"/>
            </a:endParaRPr>
          </a:p>
        </p:txBody>
      </p:sp>
      <p:sp>
        <p:nvSpPr>
          <p:cNvPr id="3" name="Text Placeholder 2"/>
          <p:cNvSpPr>
            <a:spLocks noGrp="1"/>
          </p:cNvSpPr>
          <p:nvPr>
            <p:ph type="body" idx="1"/>
          </p:nvPr>
        </p:nvSpPr>
        <p:spPr>
          <a:xfrm>
            <a:off x="154875" y="1152475"/>
            <a:ext cx="8677425" cy="3652790"/>
          </a:xfrm>
        </p:spPr>
        <p:txBody>
          <a:bodyPr/>
          <a:lstStyle/>
          <a:p>
            <a:pPr marL="514350" indent="-514350">
              <a:lnSpc>
                <a:spcPct val="150000"/>
              </a:lnSpc>
              <a:buFont typeface="Calibri" pitchFamily="34" charset="0"/>
              <a:buAutoNum type="arabicPeriod"/>
            </a:pPr>
            <a:r>
              <a:rPr lang="en-IN" sz="1400" dirty="0">
                <a:latin typeface="Calibri" pitchFamily="34" charset="0"/>
                <a:cs typeface="Calibri" pitchFamily="34" charset="0"/>
              </a:rPr>
              <a:t>What are the specifications of Y.M.C.A. swimming pool as provided by the writer?</a:t>
            </a:r>
          </a:p>
          <a:p>
            <a:pPr marL="514350" indent="-514350">
              <a:lnSpc>
                <a:spcPct val="150000"/>
              </a:lnSpc>
              <a:buFont typeface="Calibri" pitchFamily="34" charset="0"/>
              <a:buAutoNum type="arabicPeriod"/>
            </a:pPr>
            <a:r>
              <a:rPr lang="en-IN" sz="1400" dirty="0">
                <a:latin typeface="Calibri" pitchFamily="34" charset="0"/>
                <a:cs typeface="Calibri" pitchFamily="34" charset="0"/>
              </a:rPr>
              <a:t>Which purpose is served by the reference to the writer’s mother, in the lesson?</a:t>
            </a:r>
          </a:p>
          <a:p>
            <a:pPr marL="514350" indent="-514350">
              <a:lnSpc>
                <a:spcPct val="150000"/>
              </a:lnSpc>
              <a:buFont typeface="Calibri" pitchFamily="34" charset="0"/>
              <a:buAutoNum type="arabicPeriod"/>
            </a:pPr>
            <a:r>
              <a:rPr lang="en-US" sz="1400" dirty="0">
                <a:latin typeface="Calibri" pitchFamily="34" charset="0"/>
                <a:cs typeface="Calibri" pitchFamily="34" charset="0"/>
              </a:rPr>
              <a:t>“I was frightened. Father laughed”. What is the contradictory element present in the lines?</a:t>
            </a:r>
            <a:endParaRPr lang="en-IN" sz="1400" dirty="0">
              <a:latin typeface="Calibri" pitchFamily="34" charset="0"/>
              <a:cs typeface="Calibri" pitchFamily="34" charset="0"/>
            </a:endParaRPr>
          </a:p>
          <a:p>
            <a:pPr marL="514350" indent="-514350">
              <a:lnSpc>
                <a:spcPct val="150000"/>
              </a:lnSpc>
              <a:buFont typeface="Calibri" pitchFamily="34" charset="0"/>
              <a:buAutoNum type="arabicPeriod"/>
            </a:pPr>
            <a:r>
              <a:rPr lang="en-US" sz="1400" dirty="0">
                <a:latin typeface="Calibri" pitchFamily="34" charset="0"/>
                <a:cs typeface="Calibri" pitchFamily="34" charset="0"/>
              </a:rPr>
              <a:t>What was the writer’s conduct in the swimming pool, before the misadventure?</a:t>
            </a:r>
            <a:endParaRPr lang="en-IN" sz="1400" dirty="0">
              <a:latin typeface="Calibri" pitchFamily="34" charset="0"/>
              <a:cs typeface="Calibri" pitchFamily="34" charset="0"/>
            </a:endParaRPr>
          </a:p>
          <a:p>
            <a:pPr marL="514350" indent="-514350">
              <a:lnSpc>
                <a:spcPct val="150000"/>
              </a:lnSpc>
              <a:buFont typeface="Calibri" pitchFamily="34" charset="0"/>
              <a:buAutoNum type="arabicPeriod"/>
            </a:pPr>
            <a:r>
              <a:rPr lang="en-IN" sz="1400" dirty="0">
                <a:latin typeface="Calibri" pitchFamily="34" charset="0"/>
                <a:cs typeface="Calibri" pitchFamily="34" charset="0"/>
              </a:rPr>
              <a:t>How is the bruiser of a boy described?</a:t>
            </a:r>
          </a:p>
          <a:p>
            <a:pPr marL="514350" indent="-514350">
              <a:lnSpc>
                <a:spcPct val="150000"/>
              </a:lnSpc>
              <a:buFont typeface="Calibri" pitchFamily="34" charset="0"/>
              <a:buAutoNum type="arabicPeriod"/>
            </a:pPr>
            <a:r>
              <a:rPr lang="en-IN" sz="1400" dirty="0">
                <a:latin typeface="Calibri" pitchFamily="34" charset="0"/>
                <a:cs typeface="Calibri" pitchFamily="34" charset="0"/>
              </a:rPr>
              <a:t>What was the proposed plan of the writer, while he was sinking?</a:t>
            </a:r>
          </a:p>
          <a:p>
            <a:pPr marL="514350" indent="-514350">
              <a:lnSpc>
                <a:spcPct val="150000"/>
              </a:lnSpc>
              <a:buFont typeface="Calibri" pitchFamily="34" charset="0"/>
              <a:buAutoNum type="arabicPeriod"/>
            </a:pPr>
            <a:r>
              <a:rPr lang="en-US" sz="1400" dirty="0">
                <a:latin typeface="Calibri" pitchFamily="34" charset="0"/>
                <a:cs typeface="Calibri" pitchFamily="34" charset="0"/>
              </a:rPr>
              <a:t>What do you think about the actions and feelings of the writer during his first dipping?	</a:t>
            </a:r>
            <a:endParaRPr lang="en-IN" sz="1400" dirty="0">
              <a:latin typeface="Calibri" pitchFamily="34" charset="0"/>
              <a:cs typeface="Calibri" pitchFamily="34" charset="0"/>
            </a:endParaRPr>
          </a:p>
          <a:p>
            <a:pPr marL="514350" indent="-514350">
              <a:lnSpc>
                <a:spcPct val="150000"/>
              </a:lnSpc>
              <a:buFont typeface="Calibri" pitchFamily="34" charset="0"/>
              <a:buAutoNum type="arabicPeriod"/>
            </a:pPr>
            <a:r>
              <a:rPr lang="en-IN" sz="1400" dirty="0">
                <a:latin typeface="Calibri" pitchFamily="34" charset="0"/>
                <a:cs typeface="Calibri" pitchFamily="34" charset="0"/>
              </a:rPr>
              <a:t>Describe how a sense of helplessness came into the writer in his second dipping?</a:t>
            </a:r>
          </a:p>
          <a:p>
            <a:pPr marL="514350" indent="-514350">
              <a:lnSpc>
                <a:spcPct val="150000"/>
              </a:lnSpc>
              <a:buFont typeface="Calibri" pitchFamily="34" charset="0"/>
              <a:buAutoNum type="arabicPeriod"/>
            </a:pPr>
            <a:r>
              <a:rPr lang="en-IN" sz="1400" dirty="0">
                <a:latin typeface="Calibri" pitchFamily="34" charset="0"/>
                <a:cs typeface="Calibri" pitchFamily="34" charset="0"/>
              </a:rPr>
              <a:t>“The curtain of life fell”. Explain the statement.</a:t>
            </a:r>
          </a:p>
          <a:p>
            <a:pPr marL="514350" indent="-514350">
              <a:lnSpc>
                <a:spcPct val="150000"/>
              </a:lnSpc>
              <a:buFont typeface="Calibri" pitchFamily="34" charset="0"/>
              <a:buAutoNum type="arabicPeriod"/>
            </a:pPr>
            <a:r>
              <a:rPr lang="en-IN" sz="1400" dirty="0">
                <a:latin typeface="Calibri" pitchFamily="34" charset="0"/>
                <a:cs typeface="Calibri" pitchFamily="34" charset="0"/>
              </a:rPr>
              <a:t>In spite of repeated invading fear, the writer was bent on continued swimming practice. Why?</a:t>
            </a:r>
          </a:p>
          <a:p>
            <a:pPr marL="514350" indent="-514350">
              <a:lnSpc>
                <a:spcPct val="150000"/>
              </a:lnSpc>
              <a:buFont typeface="Calibri" pitchFamily="34" charset="0"/>
              <a:buAutoNum type="arabicPeriod"/>
            </a:pPr>
            <a:endParaRPr lang="en-IN" sz="1400" dirty="0">
              <a:latin typeface="Calibri" pitchFamily="34" charset="0"/>
              <a:cs typeface="Calibri" pitchFamily="34" charset="0"/>
            </a:endParaRPr>
          </a:p>
          <a:p>
            <a:pPr marL="514350" indent="-514350">
              <a:lnSpc>
                <a:spcPct val="150000"/>
              </a:lnSpc>
              <a:buFont typeface="Calibri" pitchFamily="34" charset="0"/>
              <a:buAutoNum type="arabicPeriod"/>
            </a:pPr>
            <a:endParaRPr lang="en-IN" sz="1400" dirty="0">
              <a:latin typeface="Calibri" pitchFamily="34" charset="0"/>
              <a:cs typeface="Calibri" pitchFamily="34" charset="0"/>
            </a:endParaRPr>
          </a:p>
          <a:p>
            <a:pPr>
              <a:buNone/>
            </a:pPr>
            <a:r>
              <a:rPr lang="en-IN" sz="1400" dirty="0">
                <a:latin typeface="Calibri" pitchFamily="34" charset="0"/>
                <a:cs typeface="Calibri" pitchFamily="34" charset="0"/>
              </a:rPr>
              <a:t> 					</a:t>
            </a:r>
            <a:r>
              <a:rPr lang="en-IN" sz="1400" b="1" dirty="0">
                <a:latin typeface="Calibri" pitchFamily="34" charset="0"/>
                <a:cs typeface="Calibri" pitchFamily="34" charset="0"/>
              </a:rPr>
              <a:t>                                          </a:t>
            </a:r>
            <a:endParaRPr lang="en-IN" sz="1400" dirty="0">
              <a:latin typeface="Calibri" pitchFamily="34" charset="0"/>
              <a:cs typeface="Calibri" pitchFamily="34" charset="0"/>
            </a:endParaRPr>
          </a:p>
        </p:txBody>
      </p:sp>
      <p:pic>
        <p:nvPicPr>
          <p:cNvPr id="5" name="Picture 2">
            <a:extLst>
              <a:ext uri="{FF2B5EF4-FFF2-40B4-BE49-F238E27FC236}">
                <a16:creationId xmlns:a16="http://schemas.microsoft.com/office/drawing/2014/main" id="{6970B17B-74A7-4E84-8B9C-660D0D634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85725"/>
            <a:ext cx="1308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To Get the Most Out of Your Team, Ask Better Questions - Business HorsePower">
            <a:extLst>
              <a:ext uri="{FF2B5EF4-FFF2-40B4-BE49-F238E27FC236}">
                <a16:creationId xmlns:a16="http://schemas.microsoft.com/office/drawing/2014/main" id="{5C87E576-45E5-4224-AD81-3EA2200E0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386" y="879499"/>
            <a:ext cx="1654296" cy="44160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2">
            <a:extLst>
              <a:ext uri="{FF2B5EF4-FFF2-40B4-BE49-F238E27FC236}">
                <a16:creationId xmlns:a16="http://schemas.microsoft.com/office/drawing/2014/main" id="{DE53FF9B-40D6-4215-A93D-267DFD94E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85725"/>
            <a:ext cx="1308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7B1F-45FD-411A-9871-C3ECEAC26C8C}"/>
              </a:ext>
            </a:extLst>
          </p:cNvPr>
          <p:cNvSpPr>
            <a:spLocks noGrp="1"/>
          </p:cNvSpPr>
          <p:nvPr>
            <p:ph type="title"/>
          </p:nvPr>
        </p:nvSpPr>
        <p:spPr>
          <a:xfrm>
            <a:off x="311700" y="251285"/>
            <a:ext cx="8520600" cy="767817"/>
          </a:xfrm>
        </p:spPr>
        <p:txBody>
          <a:bodyPr/>
          <a:lstStyle/>
          <a:p>
            <a:pPr algn="l"/>
            <a:r>
              <a:rPr lang="en-US" sz="2200" b="1" u="sng" dirty="0">
                <a:solidFill>
                  <a:srgbClr val="FF0000"/>
                </a:solidFill>
                <a:latin typeface="Calibri" panose="020F0502020204030204" pitchFamily="34" charset="0"/>
                <a:cs typeface="Calibri" panose="020F0502020204030204" pitchFamily="34" charset="0"/>
              </a:rPr>
              <a:t>LEARNING OUTCOME</a:t>
            </a:r>
            <a:endParaRPr lang="en-IN" sz="2200" b="1" u="sng" dirty="0">
              <a:solidFill>
                <a:srgbClr val="FF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BCD7E13-776C-46B4-BCA9-92DBBF2A4658}"/>
              </a:ext>
            </a:extLst>
          </p:cNvPr>
          <p:cNvSpPr txBox="1"/>
          <p:nvPr/>
        </p:nvSpPr>
        <p:spPr>
          <a:xfrm>
            <a:off x="467670" y="1341080"/>
            <a:ext cx="8364630" cy="264425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IN" dirty="0">
                <a:latin typeface="Calibri" panose="020F0502020204030204" pitchFamily="34" charset="0"/>
                <a:cs typeface="Calibri" panose="020F0502020204030204" pitchFamily="34" charset="0"/>
              </a:rPr>
              <a:t>Students can be able to relate their personal experience.</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Students understand and relate that most challenging situations could be overcome with immense courage and determination.</a:t>
            </a:r>
            <a:endParaRPr lang="en-IN" dirty="0">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IN"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Acquainting students with the ideas on USA, California &amp; YMCA organization of the Christian community.</a:t>
            </a:r>
            <a:endParaRPr lang="en-IN" dirty="0">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IN" dirty="0">
                <a:latin typeface="Calibri" panose="020F0502020204030204" pitchFamily="34" charset="0"/>
                <a:cs typeface="Calibri" panose="020F0502020204030204" pitchFamily="34" charset="0"/>
              </a:rPr>
              <a:t>Students can understand the theme of the story and justify the theme “All we have to fear is fear itself".</a:t>
            </a:r>
          </a:p>
          <a:p>
            <a:pPr marL="285750" indent="-285750">
              <a:lnSpc>
                <a:spcPct val="150000"/>
              </a:lnSpc>
              <a:buFont typeface="Arial" panose="020B0604020202020204" pitchFamily="34" charset="0"/>
              <a:buChar char="•"/>
            </a:pPr>
            <a:r>
              <a:rPr lang="en-IN" dirty="0">
                <a:latin typeface="Calibri" panose="020F0502020204030204" pitchFamily="34" charset="0"/>
                <a:cs typeface="Calibri" panose="020F0502020204030204" pitchFamily="34" charset="0"/>
              </a:rPr>
              <a:t>Students can infer the importance determination, hard work and strong willpower in one’s life.  </a:t>
            </a:r>
          </a:p>
          <a:p>
            <a:pPr marL="285750" indent="-285750">
              <a:lnSpc>
                <a:spcPct val="150000"/>
              </a:lnSpc>
              <a:buFont typeface="Arial" panose="020B0604020202020204" pitchFamily="34" charset="0"/>
              <a:buChar char="•"/>
            </a:pPr>
            <a:r>
              <a:rPr lang="en-IN" dirty="0">
                <a:latin typeface="Calibri" panose="020F0502020204030204" pitchFamily="34" charset="0"/>
                <a:cs typeface="Calibri" panose="020F0502020204030204" pitchFamily="34" charset="0"/>
              </a:rPr>
              <a:t>Students can express their ideas and can find ways to get rid of their Phobias.</a:t>
            </a:r>
          </a:p>
          <a:p>
            <a:pPr marL="285750" indent="-285750">
              <a:lnSpc>
                <a:spcPct val="150000"/>
              </a:lnSpc>
              <a:buFont typeface="Arial" panose="020B0604020202020204" pitchFamily="34" charset="0"/>
              <a:buChar char="•"/>
            </a:pPr>
            <a:r>
              <a:rPr lang="en-IN" dirty="0">
                <a:latin typeface="Calibri" panose="020F0502020204030204" pitchFamily="34" charset="0"/>
                <a:cs typeface="Calibri" panose="020F0502020204030204" pitchFamily="34" charset="0"/>
              </a:rPr>
              <a:t>If they are practiced, we can definitely achieve success in our future endeavour.</a:t>
            </a:r>
          </a:p>
        </p:txBody>
      </p:sp>
      <p:pic>
        <p:nvPicPr>
          <p:cNvPr id="5" name="Picture 2">
            <a:extLst>
              <a:ext uri="{FF2B5EF4-FFF2-40B4-BE49-F238E27FC236}">
                <a16:creationId xmlns:a16="http://schemas.microsoft.com/office/drawing/2014/main" id="{59C6ADDF-39FC-445B-A41B-2A342A6E1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85725"/>
            <a:ext cx="1308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25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p:nvPr/>
        </p:nvSpPr>
        <p:spPr>
          <a:xfrm>
            <a:off x="670543" y="85726"/>
            <a:ext cx="8688300" cy="612290"/>
          </a:xfrm>
          <a:prstGeom prst="rect">
            <a:avLst/>
          </a:prstGeom>
          <a:noFill/>
          <a:ln>
            <a:noFill/>
          </a:ln>
        </p:spPr>
        <p:txBody>
          <a:bodyPr spcFirstLastPara="1" wrap="square" lIns="91425" tIns="91425" rIns="91425" bIns="91425" anchor="t" anchorCtr="0">
            <a:noAutofit/>
          </a:bodyPr>
          <a:lstStyle/>
          <a:p>
            <a:pPr lvl="0">
              <a:buSzPts val="2200"/>
            </a:pPr>
            <a:r>
              <a:rPr lang="en-IN" sz="2200" b="1" u="sng" dirty="0">
                <a:solidFill>
                  <a:srgbClr val="FF0000"/>
                </a:solidFill>
                <a:latin typeface="Calibri" panose="020F0502020204030204" pitchFamily="34" charset="0"/>
                <a:cs typeface="Calibri" panose="020F0502020204030204" pitchFamily="34" charset="0"/>
              </a:rPr>
              <a:t>FACTS ABOUT THE WRITER – WILLIAM DOUGLAS</a:t>
            </a:r>
            <a:endParaRPr sz="2200" b="1" i="0" u="none" strike="noStrike" cap="none" dirty="0">
              <a:solidFill>
                <a:srgbClr val="FF0000"/>
              </a:solidFill>
              <a:latin typeface="Calibri" panose="020F0502020204030204" pitchFamily="34" charset="0"/>
              <a:cs typeface="Calibri" panose="020F0502020204030204" pitchFamily="34" charset="0"/>
              <a:sym typeface="Arial"/>
            </a:endParaRPr>
          </a:p>
        </p:txBody>
      </p:sp>
      <p:sp>
        <p:nvSpPr>
          <p:cNvPr id="64" name="Google Shape;64;p14"/>
          <p:cNvSpPr txBox="1"/>
          <p:nvPr/>
        </p:nvSpPr>
        <p:spPr>
          <a:xfrm>
            <a:off x="237975" y="2326128"/>
            <a:ext cx="8850183" cy="2650720"/>
          </a:xfrm>
          <a:prstGeom prst="rect">
            <a:avLst/>
          </a:prstGeom>
          <a:noFill/>
          <a:ln>
            <a:noFill/>
          </a:ln>
        </p:spPr>
        <p:txBody>
          <a:bodyPr spcFirstLastPara="1" wrap="square" lIns="91425" tIns="91425" rIns="91425" bIns="91425" anchor="t" anchorCtr="0">
            <a:noAutofit/>
          </a:bodyPr>
          <a:lstStyle/>
          <a:p>
            <a:pPr marL="285750" indent="-285750">
              <a:lnSpc>
                <a:spcPct val="150000"/>
              </a:lnSpc>
              <a:buFont typeface="Wingdings" panose="05000000000000000000" pitchFamily="2" charset="2"/>
              <a:buChar char="§"/>
            </a:pPr>
            <a:r>
              <a:rPr lang="en-IN" dirty="0">
                <a:latin typeface="Calibri" pitchFamily="34" charset="0"/>
                <a:cs typeface="Calibri" pitchFamily="34" charset="0"/>
              </a:rPr>
              <a:t>William  Douglas (16</a:t>
            </a:r>
            <a:r>
              <a:rPr lang="en-IN" baseline="30000" dirty="0">
                <a:latin typeface="Calibri" pitchFamily="34" charset="0"/>
                <a:cs typeface="Calibri" pitchFamily="34" charset="0"/>
              </a:rPr>
              <a:t>th</a:t>
            </a:r>
            <a:r>
              <a:rPr lang="en-IN" dirty="0">
                <a:latin typeface="Calibri" pitchFamily="34" charset="0"/>
                <a:cs typeface="Calibri" pitchFamily="34" charset="0"/>
              </a:rPr>
              <a:t>  October,  1998  - 19th January, 1980) was born in </a:t>
            </a:r>
            <a:r>
              <a:rPr lang="en-IN" dirty="0" err="1">
                <a:latin typeface="Calibri" pitchFamily="34" charset="0"/>
                <a:cs typeface="Calibri" pitchFamily="34" charset="0"/>
              </a:rPr>
              <a:t>Mainie</a:t>
            </a:r>
            <a:r>
              <a:rPr lang="en-IN" dirty="0">
                <a:latin typeface="Calibri" pitchFamily="34" charset="0"/>
                <a:cs typeface="Calibri" pitchFamily="34" charset="0"/>
              </a:rPr>
              <a:t>, Minnesota  and was raised in Washington.</a:t>
            </a:r>
          </a:p>
          <a:p>
            <a:pPr marL="285750" indent="-285750">
              <a:lnSpc>
                <a:spcPct val="150000"/>
              </a:lnSpc>
              <a:buFont typeface="Wingdings" panose="05000000000000000000" pitchFamily="2" charset="2"/>
              <a:buChar char="§"/>
            </a:pPr>
            <a:r>
              <a:rPr lang="en-IN" dirty="0">
                <a:latin typeface="Calibri" pitchFamily="34" charset="0"/>
                <a:cs typeface="Calibri" pitchFamily="34" charset="0"/>
              </a:rPr>
              <a:t>Was professionally an American Jurist and Politician.</a:t>
            </a:r>
          </a:p>
          <a:p>
            <a:pPr marL="285750" indent="-285750">
              <a:lnSpc>
                <a:spcPct val="150000"/>
              </a:lnSpc>
              <a:buFont typeface="Wingdings" panose="05000000000000000000" pitchFamily="2" charset="2"/>
              <a:buChar char="§"/>
            </a:pPr>
            <a:r>
              <a:rPr lang="en-IN" dirty="0">
                <a:latin typeface="Calibri" pitchFamily="34" charset="0"/>
                <a:cs typeface="Calibri" pitchFamily="34" charset="0"/>
              </a:rPr>
              <a:t>Served as Associate Justice of the Supreme court of the United States of America.</a:t>
            </a:r>
          </a:p>
          <a:p>
            <a:pPr marL="285750" indent="-285750">
              <a:lnSpc>
                <a:spcPct val="150000"/>
              </a:lnSpc>
              <a:buFont typeface="Wingdings" panose="05000000000000000000" pitchFamily="2" charset="2"/>
              <a:buChar char="§"/>
            </a:pPr>
            <a:r>
              <a:rPr lang="en-IN" dirty="0">
                <a:latin typeface="Calibri" pitchFamily="34" charset="0"/>
                <a:cs typeface="Calibri" pitchFamily="34" charset="0"/>
              </a:rPr>
              <a:t>He was nominated at the age of 40 by President D. Roosevelt and was the youngest justice appointed to the court. </a:t>
            </a:r>
          </a:p>
          <a:p>
            <a:pPr marL="285750" indent="-285750">
              <a:lnSpc>
                <a:spcPct val="150000"/>
              </a:lnSpc>
              <a:buFont typeface="Wingdings" panose="05000000000000000000" pitchFamily="2" charset="2"/>
              <a:buChar char="§"/>
            </a:pPr>
            <a:r>
              <a:rPr lang="en-IN" dirty="0">
                <a:latin typeface="Calibri" pitchFamily="34" charset="0"/>
                <a:cs typeface="Calibri" pitchFamily="34" charset="0"/>
              </a:rPr>
              <a:t>Served for the longest term in the history of the supreme Court.</a:t>
            </a:r>
          </a:p>
          <a:p>
            <a:pPr marL="285750" indent="-285750">
              <a:lnSpc>
                <a:spcPct val="150000"/>
              </a:lnSpc>
              <a:buFont typeface="Wingdings" panose="05000000000000000000" pitchFamily="2" charset="2"/>
              <a:buChar char="§"/>
            </a:pPr>
            <a:r>
              <a:rPr lang="en-IN" dirty="0">
                <a:latin typeface="Calibri" pitchFamily="34" charset="0"/>
                <a:cs typeface="Calibri" pitchFamily="34" charset="0"/>
              </a:rPr>
              <a:t>A leading advocate of Individual rights.</a:t>
            </a:r>
          </a:p>
        </p:txBody>
      </p:sp>
      <p:pic>
        <p:nvPicPr>
          <p:cNvPr id="1026" name="Picture 2" descr="William O. Douglas - Wikipedia">
            <a:extLst>
              <a:ext uri="{FF2B5EF4-FFF2-40B4-BE49-F238E27FC236}">
                <a16:creationId xmlns:a16="http://schemas.microsoft.com/office/drawing/2014/main" id="{29034DA0-2E09-4916-BA79-E2156D23B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471" y="672382"/>
            <a:ext cx="4641802" cy="16793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FC75073B-20D9-4455-BE37-83A2D821E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85725"/>
            <a:ext cx="1308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1125-4DF3-4E1C-A899-D386559F7265}"/>
              </a:ext>
            </a:extLst>
          </p:cNvPr>
          <p:cNvSpPr>
            <a:spLocks noGrp="1"/>
          </p:cNvSpPr>
          <p:nvPr>
            <p:ph type="title"/>
          </p:nvPr>
        </p:nvSpPr>
        <p:spPr/>
        <p:txBody>
          <a:bodyPr/>
          <a:lstStyle/>
          <a:p>
            <a:r>
              <a:rPr lang="en-US" sz="2200" dirty="0">
                <a:solidFill>
                  <a:srgbClr val="FF0000"/>
                </a:solidFill>
                <a:latin typeface="Calibri" panose="020F0502020204030204" pitchFamily="34" charset="0"/>
                <a:cs typeface="Calibri" panose="020F0502020204030204" pitchFamily="34" charset="0"/>
              </a:rPr>
              <a:t>VIDEO LINKS</a:t>
            </a:r>
            <a:endParaRPr lang="en-IN" sz="2200" dirty="0">
              <a:solidFill>
                <a:srgbClr val="FF0000"/>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D7B32352-021E-4363-B498-CB35C1FDE740}"/>
              </a:ext>
            </a:extLst>
          </p:cNvPr>
          <p:cNvSpPr>
            <a:spLocks noGrp="1"/>
          </p:cNvSpPr>
          <p:nvPr>
            <p:ph type="body" idx="1"/>
          </p:nvPr>
        </p:nvSpPr>
        <p:spPr/>
        <p:txBody>
          <a:bodyPr/>
          <a:lstStyle/>
          <a:p>
            <a:r>
              <a:rPr lang="en-IN" dirty="0">
                <a:hlinkClick r:id="rId2"/>
              </a:rPr>
              <a:t>https://www.youtube.com/watch?v=TBKzif2Y6pQ</a:t>
            </a:r>
            <a:r>
              <a:rPr lang="en-IN" dirty="0"/>
              <a:t> </a:t>
            </a:r>
          </a:p>
          <a:p>
            <a:endParaRPr lang="en-IN" dirty="0"/>
          </a:p>
          <a:p>
            <a:r>
              <a:rPr lang="en-IN" dirty="0">
                <a:hlinkClick r:id="rId3"/>
              </a:rPr>
              <a:t>https://youtu.be/TBKzif2Y6pQ</a:t>
            </a:r>
            <a:r>
              <a:rPr lang="en-IN" dirty="0"/>
              <a:t> </a:t>
            </a:r>
          </a:p>
          <a:p>
            <a:pPr marL="114300" indent="0">
              <a:buNone/>
            </a:pPr>
            <a:r>
              <a:rPr lang="en-US" b="0" i="0" dirty="0">
                <a:solidFill>
                  <a:srgbClr val="030303"/>
                </a:solidFill>
                <a:effectLst/>
                <a:latin typeface="Roboto" panose="02000000000000000000" pitchFamily="2" charset="0"/>
              </a:rPr>
              <a:t>       Swimming lessons at the YMCA </a:t>
            </a:r>
            <a:endParaRPr lang="en-IN" dirty="0"/>
          </a:p>
          <a:p>
            <a:endParaRPr lang="en-IN" dirty="0"/>
          </a:p>
        </p:txBody>
      </p:sp>
      <p:pic>
        <p:nvPicPr>
          <p:cNvPr id="4" name="Picture 2">
            <a:extLst>
              <a:ext uri="{FF2B5EF4-FFF2-40B4-BE49-F238E27FC236}">
                <a16:creationId xmlns:a16="http://schemas.microsoft.com/office/drawing/2014/main" id="{E5299211-9AA0-410D-9801-3675A205C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85725"/>
            <a:ext cx="1308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661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15"/>
          <p:cNvSpPr txBox="1"/>
          <p:nvPr/>
        </p:nvSpPr>
        <p:spPr>
          <a:xfrm>
            <a:off x="227850" y="303121"/>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u="sng" dirty="0">
                <a:solidFill>
                  <a:srgbClr val="FF0000"/>
                </a:solidFill>
                <a:latin typeface="Calibri" panose="020F0502020204030204" pitchFamily="34" charset="0"/>
                <a:cs typeface="Calibri" panose="020F0502020204030204" pitchFamily="34" charset="0"/>
              </a:rPr>
              <a:t>THEME</a:t>
            </a:r>
            <a:endParaRPr sz="2200" b="1" i="0" u="none" strike="noStrike" cap="none" dirty="0">
              <a:solidFill>
                <a:srgbClr val="FF0000"/>
              </a:solidFill>
              <a:latin typeface="Calibri" panose="020F0502020204030204" pitchFamily="34" charset="0"/>
              <a:cs typeface="Calibri" panose="020F0502020204030204" pitchFamily="34" charset="0"/>
              <a:sym typeface="Arial"/>
            </a:endParaRPr>
          </a:p>
        </p:txBody>
      </p:sp>
      <p:sp>
        <p:nvSpPr>
          <p:cNvPr id="71" name="Google Shape;71;p15"/>
          <p:cNvSpPr txBox="1"/>
          <p:nvPr/>
        </p:nvSpPr>
        <p:spPr>
          <a:xfrm>
            <a:off x="-955272" y="3494811"/>
            <a:ext cx="11487052" cy="187253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382555" y="1156996"/>
            <a:ext cx="7707086" cy="2246769"/>
          </a:xfrm>
          <a:prstGeom prst="rect">
            <a:avLst/>
          </a:prstGeom>
        </p:spPr>
        <p:txBody>
          <a:bodyPr wrap="square">
            <a:spAutoFit/>
          </a:bodyPr>
          <a:lstStyle/>
          <a:p>
            <a:pPr marL="285750" indent="-285750">
              <a:lnSpc>
                <a:spcPct val="200000"/>
              </a:lnSpc>
              <a:buFont typeface="Wingdings" panose="05000000000000000000" pitchFamily="2" charset="2"/>
              <a:buChar char="§"/>
            </a:pPr>
            <a:r>
              <a:rPr lang="en-IN" dirty="0">
                <a:latin typeface="Calibri" pitchFamily="34" charset="0"/>
                <a:cs typeface="Calibri" pitchFamily="34" charset="0"/>
              </a:rPr>
              <a:t>Overcoming Fear by Determination and Perseverance</a:t>
            </a:r>
          </a:p>
          <a:p>
            <a:pPr marL="285750" indent="-285750">
              <a:lnSpc>
                <a:spcPct val="200000"/>
              </a:lnSpc>
              <a:buFont typeface="Wingdings" panose="05000000000000000000" pitchFamily="2" charset="2"/>
              <a:buChar char="§"/>
            </a:pPr>
            <a:r>
              <a:rPr lang="en-IN" dirty="0">
                <a:latin typeface="Calibri" pitchFamily="34" charset="0"/>
                <a:cs typeface="Calibri" pitchFamily="34" charset="0"/>
              </a:rPr>
              <a:t>Childhood fears must never be treated lightly . If left without tackling, might create Psychosis (mental disorder).</a:t>
            </a:r>
          </a:p>
          <a:p>
            <a:pPr marL="285750" indent="-285750">
              <a:lnSpc>
                <a:spcPct val="200000"/>
              </a:lnSpc>
              <a:buFont typeface="Wingdings" panose="05000000000000000000" pitchFamily="2" charset="2"/>
              <a:buChar char="§"/>
            </a:pPr>
            <a:r>
              <a:rPr lang="en-IN" dirty="0">
                <a:latin typeface="Calibri" pitchFamily="34" charset="0"/>
                <a:cs typeface="Calibri" pitchFamily="34" charset="0"/>
              </a:rPr>
              <a:t>Fear, the hindrance to individual peace and happiness.</a:t>
            </a:r>
          </a:p>
          <a:p>
            <a:pPr marL="285750" indent="-285750">
              <a:lnSpc>
                <a:spcPct val="200000"/>
              </a:lnSpc>
              <a:buFont typeface="Wingdings" panose="05000000000000000000" pitchFamily="2" charset="2"/>
              <a:buChar char="§"/>
            </a:pPr>
            <a:r>
              <a:rPr lang="en-IN" dirty="0">
                <a:latin typeface="Calibri" pitchFamily="34" charset="0"/>
                <a:cs typeface="Calibri" pitchFamily="34" charset="0"/>
              </a:rPr>
              <a:t>Will Power and Optimism constitute the real strength of man.</a:t>
            </a:r>
          </a:p>
        </p:txBody>
      </p:sp>
      <p:pic>
        <p:nvPicPr>
          <p:cNvPr id="6" name="Picture 2">
            <a:extLst>
              <a:ext uri="{FF2B5EF4-FFF2-40B4-BE49-F238E27FC236}">
                <a16:creationId xmlns:a16="http://schemas.microsoft.com/office/drawing/2014/main" id="{252C80B2-EC3E-46FE-B94F-29BFD5F19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85725"/>
            <a:ext cx="1308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171,489 Conquering Adversity Stock Photos, Pictures &amp;amp; Royalty-Free Images -  iStock">
            <a:extLst>
              <a:ext uri="{FF2B5EF4-FFF2-40B4-BE49-F238E27FC236}">
                <a16:creationId xmlns:a16="http://schemas.microsoft.com/office/drawing/2014/main" id="{6D292B62-A4CE-4BA8-83AF-C59E973AD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17" y="3348861"/>
            <a:ext cx="7707086" cy="21644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200" b="1" u="sng" dirty="0">
                <a:solidFill>
                  <a:srgbClr val="FF0000"/>
                </a:solidFill>
                <a:latin typeface="Calibri" panose="020F0502020204030204" pitchFamily="34" charset="0"/>
                <a:cs typeface="Calibri" panose="020F0502020204030204" pitchFamily="34" charset="0"/>
              </a:rPr>
              <a:t>BACKGROUNGD INFORMATION</a:t>
            </a:r>
            <a:endParaRPr lang="en-IN" sz="2200" b="1" dirty="0">
              <a:solidFill>
                <a:srgbClr val="FF0000"/>
              </a:solidFill>
              <a:latin typeface="Calibri" panose="020F0502020204030204" pitchFamily="34" charset="0"/>
              <a:cs typeface="Calibri" panose="020F0502020204030204" pitchFamily="34" charset="0"/>
            </a:endParaRPr>
          </a:p>
        </p:txBody>
      </p:sp>
      <p:sp>
        <p:nvSpPr>
          <p:cNvPr id="4" name="Text Placeholder 3"/>
          <p:cNvSpPr>
            <a:spLocks noGrp="1"/>
          </p:cNvSpPr>
          <p:nvPr>
            <p:ph type="body" idx="1"/>
          </p:nvPr>
        </p:nvSpPr>
        <p:spPr/>
        <p:txBody>
          <a:bodyPr/>
          <a:lstStyle/>
          <a:p>
            <a:pPr>
              <a:lnSpc>
                <a:spcPct val="200000"/>
              </a:lnSpc>
              <a:buFont typeface="Wingdings" panose="05000000000000000000" pitchFamily="2" charset="2"/>
              <a:buChar char="§"/>
            </a:pPr>
            <a:r>
              <a:rPr lang="en-IN" sz="1400" dirty="0">
                <a:latin typeface="Calibri" pitchFamily="34" charset="0"/>
                <a:cs typeface="Calibri" pitchFamily="34" charset="0"/>
              </a:rPr>
              <a:t>It’s an Anecdotal account.</a:t>
            </a:r>
          </a:p>
          <a:p>
            <a:pPr>
              <a:lnSpc>
                <a:spcPct val="200000"/>
              </a:lnSpc>
              <a:buFont typeface="Wingdings" panose="05000000000000000000" pitchFamily="2" charset="2"/>
              <a:buChar char="§"/>
            </a:pPr>
            <a:r>
              <a:rPr lang="en-IN" sz="1400" dirty="0">
                <a:latin typeface="Calibri" pitchFamily="34" charset="0"/>
                <a:cs typeface="Calibri" pitchFamily="34" charset="0"/>
              </a:rPr>
              <a:t>Writer’s concern on peaceful and fearless living.</a:t>
            </a:r>
          </a:p>
          <a:p>
            <a:pPr>
              <a:lnSpc>
                <a:spcPct val="200000"/>
              </a:lnSpc>
              <a:buFont typeface="Wingdings" panose="05000000000000000000" pitchFamily="2" charset="2"/>
              <a:buChar char="§"/>
            </a:pPr>
            <a:r>
              <a:rPr lang="en-IN" sz="1400" dirty="0">
                <a:latin typeface="Calibri" pitchFamily="34" charset="0"/>
                <a:cs typeface="Calibri" pitchFamily="34" charset="0"/>
              </a:rPr>
              <a:t>Initiative of awareness creation on:</a:t>
            </a:r>
            <a:br>
              <a:rPr lang="en-IN" sz="1400" dirty="0">
                <a:latin typeface="Calibri" pitchFamily="34" charset="0"/>
                <a:cs typeface="Calibri" pitchFamily="34" charset="0"/>
              </a:rPr>
            </a:br>
            <a:r>
              <a:rPr lang="en-IN" sz="1400" dirty="0">
                <a:latin typeface="Calibri" pitchFamily="34" charset="0"/>
                <a:cs typeface="Calibri" pitchFamily="34" charset="0"/>
              </a:rPr>
              <a:t>           - meaningful living </a:t>
            </a:r>
            <a:br>
              <a:rPr lang="en-IN" sz="1400" dirty="0">
                <a:latin typeface="Calibri" pitchFamily="34" charset="0"/>
                <a:cs typeface="Calibri" pitchFamily="34" charset="0"/>
              </a:rPr>
            </a:br>
            <a:r>
              <a:rPr lang="en-IN" sz="1400" dirty="0">
                <a:latin typeface="Calibri" pitchFamily="34" charset="0"/>
                <a:cs typeface="Calibri" pitchFamily="34" charset="0"/>
              </a:rPr>
              <a:t>           - with cultivated Optimism</a:t>
            </a:r>
          </a:p>
          <a:p>
            <a:endParaRPr lang="en-IN" dirty="0"/>
          </a:p>
        </p:txBody>
      </p:sp>
      <p:pic>
        <p:nvPicPr>
          <p:cNvPr id="6" name="Picture 2">
            <a:extLst>
              <a:ext uri="{FF2B5EF4-FFF2-40B4-BE49-F238E27FC236}">
                <a16:creationId xmlns:a16="http://schemas.microsoft.com/office/drawing/2014/main" id="{52741D5C-EE39-47E1-B0F7-1B6AD6727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85725"/>
            <a:ext cx="1308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200" b="1" u="sng" dirty="0">
                <a:solidFill>
                  <a:srgbClr val="FF0000"/>
                </a:solidFill>
                <a:latin typeface="Calibri" panose="020F0502020204030204" pitchFamily="34" charset="0"/>
                <a:cs typeface="Calibri" panose="020F0502020204030204" pitchFamily="34" charset="0"/>
              </a:rPr>
              <a:t>SUB-CONCEPTS</a:t>
            </a:r>
            <a:endParaRPr lang="en-IN" sz="2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p:txBody>
          <a:bodyPr/>
          <a:lstStyle/>
          <a:p>
            <a:pPr>
              <a:lnSpc>
                <a:spcPct val="200000"/>
              </a:lnSpc>
              <a:buFont typeface="Wingdings" panose="05000000000000000000" pitchFamily="2" charset="2"/>
              <a:buChar char="§"/>
              <a:defRPr/>
            </a:pPr>
            <a:r>
              <a:rPr lang="en-IN" sz="1400" dirty="0">
                <a:latin typeface="Calibri" pitchFamily="34" charset="0"/>
                <a:cs typeface="Calibri" pitchFamily="34" charset="0"/>
              </a:rPr>
              <a:t>Overcoming fear with courage, hard work determination and power of perseverance </a:t>
            </a:r>
          </a:p>
          <a:p>
            <a:pPr>
              <a:lnSpc>
                <a:spcPct val="200000"/>
              </a:lnSpc>
              <a:buFont typeface="Wingdings" panose="05000000000000000000" pitchFamily="2" charset="2"/>
              <a:buChar char="§"/>
              <a:defRPr/>
            </a:pPr>
            <a:r>
              <a:rPr lang="en-IN" sz="1400" dirty="0">
                <a:latin typeface="Calibri" pitchFamily="34" charset="0"/>
                <a:cs typeface="Calibri" pitchFamily="34" charset="0"/>
              </a:rPr>
              <a:t>Feasibility of triumph over fear </a:t>
            </a:r>
          </a:p>
          <a:p>
            <a:pPr>
              <a:lnSpc>
                <a:spcPct val="200000"/>
              </a:lnSpc>
              <a:buFont typeface="Wingdings" panose="05000000000000000000" pitchFamily="2" charset="2"/>
              <a:buChar char="§"/>
              <a:defRPr/>
            </a:pPr>
            <a:r>
              <a:rPr lang="en-IN" sz="1400" dirty="0">
                <a:latin typeface="Calibri" pitchFamily="34" charset="0"/>
                <a:cs typeface="Calibri" pitchFamily="34" charset="0"/>
              </a:rPr>
              <a:t>Realizing the true value of life by conquering fear</a:t>
            </a:r>
          </a:p>
          <a:p>
            <a:pPr>
              <a:lnSpc>
                <a:spcPct val="200000"/>
              </a:lnSpc>
              <a:buFont typeface="Wingdings" panose="05000000000000000000" pitchFamily="2" charset="2"/>
              <a:buChar char="§"/>
              <a:defRPr/>
            </a:pPr>
            <a:r>
              <a:rPr lang="en-IN" sz="1400" dirty="0">
                <a:latin typeface="Calibri" pitchFamily="34" charset="0"/>
                <a:cs typeface="Calibri" pitchFamily="34" charset="0"/>
              </a:rPr>
              <a:t>Optimism as an antidote to negativity</a:t>
            </a:r>
          </a:p>
          <a:p>
            <a:pPr>
              <a:lnSpc>
                <a:spcPct val="200000"/>
              </a:lnSpc>
              <a:buFont typeface="Wingdings" panose="05000000000000000000" pitchFamily="2" charset="2"/>
              <a:buChar char="§"/>
              <a:defRPr/>
            </a:pPr>
            <a:r>
              <a:rPr lang="en-IN" sz="1400" dirty="0">
                <a:latin typeface="Calibri" pitchFamily="34" charset="0"/>
                <a:cs typeface="Calibri" pitchFamily="34" charset="0"/>
              </a:rPr>
              <a:t>“Where there is a will ,there is a way.”</a:t>
            </a:r>
          </a:p>
          <a:p>
            <a:endParaRPr lang="en-IN" dirty="0"/>
          </a:p>
        </p:txBody>
      </p:sp>
      <p:pic>
        <p:nvPicPr>
          <p:cNvPr id="5" name="Picture 2">
            <a:extLst>
              <a:ext uri="{FF2B5EF4-FFF2-40B4-BE49-F238E27FC236}">
                <a16:creationId xmlns:a16="http://schemas.microsoft.com/office/drawing/2014/main" id="{CEDDD440-F944-4A34-909E-EFE0F22C8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85725"/>
            <a:ext cx="1308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39959"/>
            <a:ext cx="8520600" cy="597159"/>
          </a:xfrm>
        </p:spPr>
        <p:txBody>
          <a:bodyPr/>
          <a:lstStyle/>
          <a:p>
            <a:r>
              <a:rPr lang="en-US" sz="2200" b="1" u="sng" dirty="0">
                <a:solidFill>
                  <a:srgbClr val="FF0000"/>
                </a:solidFill>
                <a:latin typeface="Calibri" panose="020F0502020204030204" pitchFamily="34" charset="0"/>
                <a:cs typeface="Calibri" panose="020F0502020204030204" pitchFamily="34" charset="0"/>
              </a:rPr>
              <a:t>CHARACTERS</a:t>
            </a:r>
            <a:endParaRPr lang="en-IN" sz="2200" b="1" u="sng" dirty="0">
              <a:solidFill>
                <a:srgbClr val="FF0000"/>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311700" y="523511"/>
            <a:ext cx="8520600" cy="3301613"/>
          </a:xfrm>
        </p:spPr>
        <p:txBody>
          <a:bodyPr/>
          <a:lstStyle/>
          <a:p>
            <a:pPr>
              <a:lnSpc>
                <a:spcPct val="150000"/>
              </a:lnSpc>
              <a:buNone/>
            </a:pPr>
            <a:r>
              <a:rPr lang="en-IN" sz="1400" b="1" dirty="0">
                <a:latin typeface="Calibri" pitchFamily="34" charset="0"/>
                <a:cs typeface="Calibri" pitchFamily="34" charset="0"/>
              </a:rPr>
              <a:t>Predominantly One Character- William Douglas </a:t>
            </a:r>
            <a:r>
              <a:rPr lang="en-IN" sz="1400" b="1" u="sng" dirty="0">
                <a:latin typeface="Calibri" pitchFamily="34" charset="0"/>
                <a:cs typeface="Calibri" pitchFamily="34" charset="0"/>
              </a:rPr>
              <a:t>:</a:t>
            </a:r>
            <a:br>
              <a:rPr lang="en-IN" sz="1400" b="1" u="sng" dirty="0">
                <a:latin typeface="Calibri" pitchFamily="34" charset="0"/>
                <a:cs typeface="Calibri" pitchFamily="34" charset="0"/>
              </a:rPr>
            </a:br>
            <a:r>
              <a:rPr lang="en-IN" sz="1400" dirty="0">
                <a:latin typeface="Calibri" pitchFamily="34" charset="0"/>
                <a:cs typeface="Calibri" pitchFamily="34" charset="0"/>
              </a:rPr>
              <a:t>- A determined man with a very strong will power.</a:t>
            </a:r>
          </a:p>
          <a:p>
            <a:pPr>
              <a:lnSpc>
                <a:spcPct val="150000"/>
              </a:lnSpc>
              <a:buNone/>
            </a:pPr>
            <a:r>
              <a:rPr lang="en-IN" sz="1400" dirty="0">
                <a:latin typeface="Calibri" pitchFamily="34" charset="0"/>
                <a:cs typeface="Calibri" pitchFamily="34" charset="0"/>
              </a:rPr>
              <a:t>	- Autobiographical example for peaceful living</a:t>
            </a:r>
          </a:p>
          <a:p>
            <a:pPr>
              <a:lnSpc>
                <a:spcPct val="150000"/>
              </a:lnSpc>
              <a:buNone/>
            </a:pPr>
            <a:r>
              <a:rPr lang="en-IN" sz="1400" dirty="0">
                <a:latin typeface="Calibri" pitchFamily="34" charset="0"/>
                <a:cs typeface="Calibri" pitchFamily="34" charset="0"/>
              </a:rPr>
              <a:t> 	- A strategic thinker and a planner 	</a:t>
            </a:r>
          </a:p>
          <a:p>
            <a:pPr>
              <a:lnSpc>
                <a:spcPct val="150000"/>
              </a:lnSpc>
              <a:buNone/>
            </a:pPr>
            <a:r>
              <a:rPr lang="en-IN" sz="1400" dirty="0">
                <a:latin typeface="Calibri" pitchFamily="34" charset="0"/>
                <a:cs typeface="Calibri" pitchFamily="34" charset="0"/>
              </a:rPr>
              <a:t> 	- A positive thinker to try and conquer fear</a:t>
            </a:r>
          </a:p>
          <a:p>
            <a:pPr>
              <a:lnSpc>
                <a:spcPct val="150000"/>
              </a:lnSpc>
              <a:buNone/>
            </a:pPr>
            <a:r>
              <a:rPr lang="en-IN" sz="1400" b="1" dirty="0">
                <a:latin typeface="Calibri" pitchFamily="34" charset="0"/>
                <a:cs typeface="Calibri" pitchFamily="34" charset="0"/>
              </a:rPr>
              <a:t>Supporting characters </a:t>
            </a:r>
            <a:r>
              <a:rPr lang="en-IN" sz="1400" b="1" u="sng" dirty="0">
                <a:latin typeface="Calibri" pitchFamily="34" charset="0"/>
                <a:cs typeface="Calibri" pitchFamily="34" charset="0"/>
              </a:rPr>
              <a:t>:</a:t>
            </a:r>
            <a:br>
              <a:rPr lang="en-IN" sz="1400" b="1" u="sng" dirty="0">
                <a:latin typeface="Calibri" pitchFamily="34" charset="0"/>
                <a:cs typeface="Calibri" pitchFamily="34" charset="0"/>
              </a:rPr>
            </a:br>
            <a:r>
              <a:rPr lang="en-IN" sz="1400" dirty="0">
                <a:latin typeface="Calibri" pitchFamily="34" charset="0"/>
                <a:cs typeface="Calibri" pitchFamily="34" charset="0"/>
              </a:rPr>
              <a:t>- His Mother   - His trainer</a:t>
            </a:r>
          </a:p>
          <a:p>
            <a:pPr>
              <a:lnSpc>
                <a:spcPct val="150000"/>
              </a:lnSpc>
              <a:buNone/>
            </a:pPr>
            <a:r>
              <a:rPr lang="en-IN" sz="1400" b="1" dirty="0">
                <a:latin typeface="Calibri" pitchFamily="34" charset="0"/>
                <a:cs typeface="Calibri" pitchFamily="34" charset="0"/>
              </a:rPr>
              <a:t>Places involved :</a:t>
            </a:r>
            <a:br>
              <a:rPr lang="en-IN" sz="1400" dirty="0">
                <a:latin typeface="Calibri" pitchFamily="34" charset="0"/>
                <a:cs typeface="Calibri" pitchFamily="34" charset="0"/>
              </a:rPr>
            </a:br>
            <a:r>
              <a:rPr lang="en-IN" sz="1400" dirty="0" err="1">
                <a:latin typeface="Calibri" pitchFamily="34" charset="0"/>
                <a:cs typeface="Calibri" pitchFamily="34" charset="0"/>
              </a:rPr>
              <a:t>i</a:t>
            </a:r>
            <a:r>
              <a:rPr lang="en-IN" sz="1400" dirty="0">
                <a:latin typeface="Calibri" pitchFamily="34" charset="0"/>
                <a:cs typeface="Calibri" pitchFamily="34" charset="0"/>
              </a:rPr>
              <a:t>. </a:t>
            </a:r>
            <a:r>
              <a:rPr lang="en-IN" sz="1400" b="1" dirty="0">
                <a:latin typeface="Calibri" pitchFamily="34" charset="0"/>
                <a:cs typeface="Calibri" pitchFamily="34" charset="0"/>
              </a:rPr>
              <a:t>YMCA Pool: </a:t>
            </a:r>
            <a:r>
              <a:rPr lang="en-IN" sz="1400" dirty="0">
                <a:latin typeface="Calibri" pitchFamily="34" charset="0"/>
                <a:cs typeface="Calibri" pitchFamily="34" charset="0"/>
              </a:rPr>
              <a:t>A swimming pool run by Young Men’s Christian Association</a:t>
            </a:r>
          </a:p>
          <a:p>
            <a:pPr>
              <a:lnSpc>
                <a:spcPct val="150000"/>
              </a:lnSpc>
              <a:buNone/>
            </a:pPr>
            <a:r>
              <a:rPr lang="en-IN" sz="1400" dirty="0">
                <a:latin typeface="Calibri" pitchFamily="34" charset="0"/>
                <a:cs typeface="Calibri" pitchFamily="34" charset="0"/>
              </a:rPr>
              <a:t> 	ii. </a:t>
            </a:r>
            <a:r>
              <a:rPr lang="en-IN" sz="1400" b="1" dirty="0">
                <a:latin typeface="Calibri" pitchFamily="34" charset="0"/>
                <a:cs typeface="Calibri" pitchFamily="34" charset="0"/>
              </a:rPr>
              <a:t>Yakima:  </a:t>
            </a:r>
            <a:r>
              <a:rPr lang="en-IN" sz="1400" dirty="0">
                <a:latin typeface="Calibri" pitchFamily="34" charset="0"/>
                <a:cs typeface="Calibri" pitchFamily="34" charset="0"/>
              </a:rPr>
              <a:t>A US river</a:t>
            </a:r>
          </a:p>
          <a:p>
            <a:endParaRPr lang="en-IN" sz="1400" dirty="0">
              <a:latin typeface="Calibri" pitchFamily="34" charset="0"/>
              <a:cs typeface="Calibri" pitchFamily="34" charset="0"/>
            </a:endParaRPr>
          </a:p>
        </p:txBody>
      </p:sp>
      <p:pic>
        <p:nvPicPr>
          <p:cNvPr id="5" name="Picture 2">
            <a:extLst>
              <a:ext uri="{FF2B5EF4-FFF2-40B4-BE49-F238E27FC236}">
                <a16:creationId xmlns:a16="http://schemas.microsoft.com/office/drawing/2014/main" id="{6798C8DB-6D78-4F87-B8F6-C511AB6FF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85725"/>
            <a:ext cx="1308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6 inches deeper and ready for flip turns, pool at Copple YMCA reopens |  Health and Fitness | journalstar.com">
            <a:extLst>
              <a:ext uri="{FF2B5EF4-FFF2-40B4-BE49-F238E27FC236}">
                <a16:creationId xmlns:a16="http://schemas.microsoft.com/office/drawing/2014/main" id="{62C26E18-60F9-4ADD-8F5D-F1592BAA5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5124"/>
            <a:ext cx="9144000" cy="1318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ther and Son Relationships: Part One">
            <a:extLst>
              <a:ext uri="{FF2B5EF4-FFF2-40B4-BE49-F238E27FC236}">
                <a16:creationId xmlns:a16="http://schemas.microsoft.com/office/drawing/2014/main" id="{02357541-09EC-400C-8E9A-4C35A123A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9591" y="965200"/>
            <a:ext cx="3034409" cy="21348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u="sng" dirty="0">
                <a:solidFill>
                  <a:srgbClr val="FF0000"/>
                </a:solidFill>
                <a:latin typeface="Calibri" panose="020F0502020204030204" pitchFamily="34" charset="0"/>
                <a:cs typeface="Calibri" panose="020F0502020204030204" pitchFamily="34" charset="0"/>
              </a:rPr>
              <a:t>LESSON-CONCEPTS</a:t>
            </a:r>
            <a:endParaRPr lang="en-IN" sz="2200" b="1" u="sng" dirty="0">
              <a:solidFill>
                <a:srgbClr val="FF0000"/>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311700" y="1082351"/>
            <a:ext cx="8520600" cy="3486524"/>
          </a:xfrm>
        </p:spPr>
        <p:txBody>
          <a:bodyPr/>
          <a:lstStyle/>
          <a:p>
            <a:pPr marL="114300" indent="0">
              <a:buNone/>
            </a:pPr>
            <a:r>
              <a:rPr lang="en-IN" sz="1400" b="1" dirty="0">
                <a:solidFill>
                  <a:schemeClr val="tx1"/>
                </a:solidFill>
                <a:latin typeface="Calibri" pitchFamily="34" charset="0"/>
                <a:cs typeface="Calibri" pitchFamily="34" charset="0"/>
              </a:rPr>
              <a:t>And the Lesson </a:t>
            </a:r>
            <a:r>
              <a:rPr lang="en-IN" sz="1400" b="1" i="1" dirty="0">
                <a:solidFill>
                  <a:schemeClr val="tx1"/>
                </a:solidFill>
                <a:latin typeface="Calibri" pitchFamily="34" charset="0"/>
                <a:cs typeface="Calibri" pitchFamily="34" charset="0"/>
              </a:rPr>
              <a:t>B E G I N S…</a:t>
            </a:r>
            <a:r>
              <a:rPr lang="en-IN" sz="1400" dirty="0">
                <a:solidFill>
                  <a:schemeClr val="tx1"/>
                </a:solidFill>
                <a:latin typeface="Calibri" pitchFamily="34" charset="0"/>
                <a:cs typeface="Calibri" pitchFamily="34" charset="0"/>
              </a:rPr>
              <a:t>“ </a:t>
            </a:r>
            <a:r>
              <a:rPr lang="en-US" sz="1400" dirty="0">
                <a:latin typeface="Calibri" pitchFamily="34" charset="0"/>
                <a:cs typeface="Calibri" pitchFamily="34" charset="0"/>
              </a:rPr>
              <a:t>It had happened when I was ten or eleven years old. I had decided to learn to swim. There was a pool at the Y.M.C.A. in Yakima that offered exactly the opportunity. The Yakima River was treacherous. Mother continually warned against it, and kept fresh in my mind the details of each drowning  in the river. But the Y.M.C.A. pool was safe. It was only  two or three feet deep at the shallow end; and while it was nine feet deep at the other, the drop was gradual. ..”</a:t>
            </a:r>
            <a:br>
              <a:rPr lang="en-US" sz="1400" dirty="0">
                <a:latin typeface="Calibri" pitchFamily="34" charset="0"/>
                <a:cs typeface="Calibri" pitchFamily="34" charset="0"/>
              </a:rPr>
            </a:br>
            <a:r>
              <a:rPr lang="en-US" sz="1400" dirty="0">
                <a:latin typeface="Calibri" pitchFamily="34" charset="0"/>
                <a:cs typeface="Calibri" pitchFamily="34" charset="0"/>
              </a:rPr>
              <a:t> 								</a:t>
            </a:r>
            <a:r>
              <a:rPr lang="en-US" sz="1400" b="1" dirty="0">
                <a:latin typeface="Calibri" pitchFamily="34" charset="0"/>
                <a:cs typeface="Calibri" pitchFamily="34" charset="0"/>
              </a:rPr>
              <a:t>[ Page-23]</a:t>
            </a:r>
          </a:p>
          <a:p>
            <a:pPr>
              <a:lnSpc>
                <a:spcPct val="200000"/>
              </a:lnSpc>
              <a:buNone/>
            </a:pPr>
            <a:r>
              <a:rPr lang="en-US" sz="1400" b="1" i="1" dirty="0">
                <a:latin typeface="Calibri" pitchFamily="34" charset="0"/>
                <a:cs typeface="Calibri" pitchFamily="34" charset="0"/>
              </a:rPr>
              <a:t> …Speaking about </a:t>
            </a:r>
          </a:p>
          <a:p>
            <a:pPr>
              <a:lnSpc>
                <a:spcPct val="200000"/>
              </a:lnSpc>
              <a:buNone/>
            </a:pPr>
            <a:r>
              <a:rPr lang="en-US" sz="1400" b="1" i="1" dirty="0">
                <a:latin typeface="Calibri" pitchFamily="34" charset="0"/>
                <a:cs typeface="Calibri" pitchFamily="34" charset="0"/>
              </a:rPr>
              <a:t>		 - </a:t>
            </a:r>
            <a:r>
              <a:rPr lang="en-US" sz="1400" dirty="0">
                <a:latin typeface="Calibri" pitchFamily="34" charset="0"/>
                <a:cs typeface="Calibri" pitchFamily="34" charset="0"/>
              </a:rPr>
              <a:t>Writer’s intention of  learning Swimming</a:t>
            </a:r>
          </a:p>
          <a:p>
            <a:pPr>
              <a:lnSpc>
                <a:spcPct val="200000"/>
              </a:lnSpc>
              <a:buNone/>
            </a:pPr>
            <a:r>
              <a:rPr lang="en-US" sz="1400" dirty="0">
                <a:latin typeface="Calibri" pitchFamily="34" charset="0"/>
                <a:cs typeface="Calibri" pitchFamily="34" charset="0"/>
              </a:rPr>
              <a:t>		-  YMCA offered the expected  facilities for learning the skill</a:t>
            </a:r>
            <a:endParaRPr lang="en-IN" sz="1400" dirty="0">
              <a:latin typeface="Calibri" pitchFamily="34" charset="0"/>
              <a:cs typeface="Calibri" pitchFamily="34" charset="0"/>
            </a:endParaRPr>
          </a:p>
        </p:txBody>
      </p:sp>
      <p:pic>
        <p:nvPicPr>
          <p:cNvPr id="5" name="Picture 2">
            <a:extLst>
              <a:ext uri="{FF2B5EF4-FFF2-40B4-BE49-F238E27FC236}">
                <a16:creationId xmlns:a16="http://schemas.microsoft.com/office/drawing/2014/main" id="{2EE67A64-5E6D-45B0-8E4E-692DFC516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85725"/>
            <a:ext cx="1308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1867</Words>
  <Application>Microsoft Office PowerPoint</Application>
  <PresentationFormat>On-screen Show (16:9)</PresentationFormat>
  <Paragraphs>103</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Roboto</vt:lpstr>
      <vt:lpstr>Wingdings</vt:lpstr>
      <vt:lpstr>Simple Light</vt:lpstr>
      <vt:lpstr>PowerPoint Presentation</vt:lpstr>
      <vt:lpstr>LEARNING OUTCOME</vt:lpstr>
      <vt:lpstr>PowerPoint Presentation</vt:lpstr>
      <vt:lpstr>VIDEO LINKS</vt:lpstr>
      <vt:lpstr>PowerPoint Presentation</vt:lpstr>
      <vt:lpstr>BACKGROUNGD INFORMATION</vt:lpstr>
      <vt:lpstr>SUB-CONCEPTS</vt:lpstr>
      <vt:lpstr>CHARACTERS</vt:lpstr>
      <vt:lpstr>LESSON-CONCEPTS</vt:lpstr>
      <vt:lpstr>THE MISADVENTURE</vt:lpstr>
      <vt:lpstr> CALIFORNIA EXPERIENCE &amp; THE BRUSIER BOY...</vt:lpstr>
      <vt:lpstr>THE MISADVENTURE CONTINUES...</vt:lpstr>
      <vt:lpstr>EXPERIENCE OF TERROR</vt:lpstr>
      <vt:lpstr>PEAK OF MISADVENTURE</vt:lpstr>
      <vt:lpstr>POST-ADVENTURE SCENARIO</vt:lpstr>
      <vt:lpstr>PHOBIAC TERROR DISAPPEARS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Ruchika Mallick</cp:lastModifiedBy>
  <cp:revision>27</cp:revision>
  <dcterms:modified xsi:type="dcterms:W3CDTF">2022-03-25T08:26:16Z</dcterms:modified>
</cp:coreProperties>
</file>