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9144000" cy="5143500"/>
  <p:notesSz cx="9144000" cy="5143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8452"/>
            <a:ext cx="1232916" cy="61264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22267" y="1661286"/>
            <a:ext cx="1365250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2706" y="882141"/>
            <a:ext cx="8498586" cy="1093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4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image" Target="../media/image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1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Relationship Id="rId3" Type="http://schemas.openxmlformats.org/officeDocument/2006/relationships/image" Target="../media/image1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Relationship Id="rId3" Type="http://schemas.openxmlformats.org/officeDocument/2006/relationships/image" Target="../media/image1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Relationship Id="rId3" Type="http://schemas.openxmlformats.org/officeDocument/2006/relationships/image" Target="../media/image1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3999" cy="1029566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504" y="214884"/>
            <a:ext cx="1578864" cy="78333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BEEHIVE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301367" y="2122754"/>
            <a:ext cx="3693160" cy="14027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186815">
              <a:lnSpc>
                <a:spcPct val="100000"/>
              </a:lnSpc>
              <a:spcBef>
                <a:spcPts val="95"/>
              </a:spcBef>
            </a:pPr>
            <a:r>
              <a:rPr dirty="0" sz="2500" spc="-10">
                <a:latin typeface="Calibri"/>
                <a:cs typeface="Calibri"/>
              </a:rPr>
              <a:t>The</a:t>
            </a:r>
            <a:r>
              <a:rPr dirty="0" sz="2500" spc="-15">
                <a:latin typeface="Calibri"/>
                <a:cs typeface="Calibri"/>
              </a:rPr>
              <a:t> </a:t>
            </a:r>
            <a:r>
              <a:rPr dirty="0" sz="2500" spc="-5">
                <a:latin typeface="Calibri"/>
                <a:cs typeface="Calibri"/>
              </a:rPr>
              <a:t>Bond</a:t>
            </a:r>
            <a:r>
              <a:rPr dirty="0" sz="2500" spc="-20">
                <a:latin typeface="Calibri"/>
                <a:cs typeface="Calibri"/>
              </a:rPr>
              <a:t> </a:t>
            </a:r>
            <a:r>
              <a:rPr dirty="0" sz="2500">
                <a:latin typeface="Calibri"/>
                <a:cs typeface="Calibri"/>
              </a:rPr>
              <a:t>of</a:t>
            </a:r>
            <a:r>
              <a:rPr dirty="0" sz="2500" spc="-20">
                <a:latin typeface="Calibri"/>
                <a:cs typeface="Calibri"/>
              </a:rPr>
              <a:t> </a:t>
            </a:r>
            <a:r>
              <a:rPr dirty="0" sz="2500" spc="-10">
                <a:latin typeface="Calibri"/>
                <a:cs typeface="Calibri"/>
              </a:rPr>
              <a:t>Love</a:t>
            </a:r>
            <a:endParaRPr sz="2500">
              <a:latin typeface="Calibri"/>
              <a:cs typeface="Calibri"/>
            </a:endParaRPr>
          </a:p>
          <a:p>
            <a:pPr marL="12700" marR="1675764">
              <a:lnSpc>
                <a:spcPct val="100000"/>
              </a:lnSpc>
              <a:spcBef>
                <a:spcPts val="1120"/>
              </a:spcBef>
            </a:pPr>
            <a:r>
              <a:rPr dirty="0" sz="1400" spc="-5" b="1">
                <a:latin typeface="Arial"/>
                <a:cs typeface="Arial"/>
              </a:rPr>
              <a:t>SUBJECT </a:t>
            </a:r>
            <a:r>
              <a:rPr dirty="0" sz="1400" b="1">
                <a:latin typeface="Arial"/>
                <a:cs typeface="Arial"/>
              </a:rPr>
              <a:t>: </a:t>
            </a:r>
            <a:r>
              <a:rPr dirty="0" sz="1400" spc="-5" b="1">
                <a:latin typeface="Arial"/>
                <a:cs typeface="Arial"/>
              </a:rPr>
              <a:t>ENGLISH </a:t>
            </a:r>
            <a:r>
              <a:rPr dirty="0" sz="140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CHAPTER</a:t>
            </a:r>
            <a:r>
              <a:rPr dirty="0" sz="1400" spc="1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NUMBER: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09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CHAPTER</a:t>
            </a:r>
            <a:r>
              <a:rPr dirty="0" sz="1400" spc="3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NAME</a:t>
            </a:r>
            <a:r>
              <a:rPr dirty="0" sz="1400" spc="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:</a:t>
            </a:r>
            <a:r>
              <a:rPr dirty="0" sz="1400" spc="37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The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Bond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of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Love</a:t>
            </a:r>
            <a:endParaRPr sz="1400">
              <a:latin typeface="Arial"/>
              <a:cs typeface="Arial"/>
            </a:endParaRPr>
          </a:p>
          <a:p>
            <a:pPr marL="1841500">
              <a:lnSpc>
                <a:spcPct val="100000"/>
              </a:lnSpc>
              <a:spcBef>
                <a:spcPts val="5"/>
              </a:spcBef>
            </a:pPr>
            <a:r>
              <a:rPr dirty="0" sz="1400" spc="-5" b="1">
                <a:latin typeface="Arial"/>
                <a:cs typeface="Arial"/>
              </a:rPr>
              <a:t>by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Kenneth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Anderson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8452"/>
            <a:ext cx="1232916" cy="61264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6730" y="409143"/>
            <a:ext cx="3557270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Arial"/>
                <a:cs typeface="Arial"/>
              </a:rPr>
              <a:t>Introduction</a:t>
            </a:r>
            <a:r>
              <a:rPr dirty="0" sz="2200" spc="45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to</a:t>
            </a:r>
            <a:r>
              <a:rPr dirty="0" sz="2200" spc="10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the</a:t>
            </a:r>
            <a:r>
              <a:rPr dirty="0" sz="2200" spc="10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Lesson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1899" y="2900934"/>
            <a:ext cx="8490585" cy="87503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 marR="5080">
              <a:lnSpc>
                <a:spcPct val="99300"/>
              </a:lnSpc>
              <a:spcBef>
                <a:spcPts val="114"/>
              </a:spcBef>
            </a:pPr>
            <a:r>
              <a:rPr dirty="0" sz="1400" spc="-5" b="1">
                <a:latin typeface="Arial"/>
                <a:cs typeface="Arial"/>
              </a:rPr>
              <a:t>The Bond of </a:t>
            </a:r>
            <a:r>
              <a:rPr dirty="0" sz="1400" spc="-10" b="1">
                <a:latin typeface="Arial"/>
                <a:cs typeface="Arial"/>
              </a:rPr>
              <a:t>Love </a:t>
            </a:r>
            <a:r>
              <a:rPr dirty="0" sz="1400" spc="-5">
                <a:latin typeface="Arial MT"/>
                <a:cs typeface="Arial MT"/>
              </a:rPr>
              <a:t>is </a:t>
            </a:r>
            <a:r>
              <a:rPr dirty="0" sz="1400">
                <a:latin typeface="Arial MT"/>
                <a:cs typeface="Arial MT"/>
              </a:rPr>
              <a:t>the </a:t>
            </a:r>
            <a:r>
              <a:rPr dirty="0" sz="1400" spc="-5">
                <a:latin typeface="Arial MT"/>
                <a:cs typeface="Arial MT"/>
              </a:rPr>
              <a:t>story of </a:t>
            </a:r>
            <a:r>
              <a:rPr dirty="0" sz="1400" spc="-10">
                <a:latin typeface="Arial MT"/>
                <a:cs typeface="Arial MT"/>
              </a:rPr>
              <a:t>love </a:t>
            </a:r>
            <a:r>
              <a:rPr dirty="0" sz="1400" spc="-5">
                <a:latin typeface="Arial MT"/>
                <a:cs typeface="Arial MT"/>
              </a:rPr>
              <a:t>and </a:t>
            </a:r>
            <a:r>
              <a:rPr dirty="0" sz="1400">
                <a:latin typeface="Arial MT"/>
                <a:cs typeface="Arial MT"/>
              </a:rPr>
              <a:t>friendship </a:t>
            </a:r>
            <a:r>
              <a:rPr dirty="0" sz="1400" spc="-5">
                <a:latin typeface="Arial MT"/>
                <a:cs typeface="Arial MT"/>
              </a:rPr>
              <a:t>between </a:t>
            </a:r>
            <a:r>
              <a:rPr dirty="0" sz="1400">
                <a:latin typeface="Arial MT"/>
                <a:cs typeface="Arial MT"/>
              </a:rPr>
              <a:t>a </a:t>
            </a:r>
            <a:r>
              <a:rPr dirty="0" sz="1400" spc="-5">
                <a:latin typeface="Arial MT"/>
                <a:cs typeface="Arial MT"/>
              </a:rPr>
              <a:t>pet bear </a:t>
            </a:r>
            <a:r>
              <a:rPr dirty="0" sz="1400">
                <a:latin typeface="Arial MT"/>
                <a:cs typeface="Arial MT"/>
              </a:rPr>
              <a:t>cub </a:t>
            </a:r>
            <a:r>
              <a:rPr dirty="0" sz="1400" spc="-5">
                <a:latin typeface="Arial MT"/>
                <a:cs typeface="Arial MT"/>
              </a:rPr>
              <a:t>and </a:t>
            </a:r>
            <a:r>
              <a:rPr dirty="0" sz="1400">
                <a:latin typeface="Arial MT"/>
                <a:cs typeface="Arial MT"/>
              </a:rPr>
              <a:t>the </a:t>
            </a:r>
            <a:r>
              <a:rPr dirty="0" sz="1400" spc="-5">
                <a:latin typeface="Arial MT"/>
                <a:cs typeface="Arial MT"/>
              </a:rPr>
              <a:t>author’s wife. He got </a:t>
            </a:r>
            <a:r>
              <a:rPr dirty="0" sz="1400">
                <a:latin typeface="Arial MT"/>
                <a:cs typeface="Arial MT"/>
              </a:rPr>
              <a:t> the bear cub for her by accident. </a:t>
            </a:r>
            <a:r>
              <a:rPr dirty="0" sz="1400" spc="-10">
                <a:latin typeface="Arial MT"/>
                <a:cs typeface="Arial MT"/>
              </a:rPr>
              <a:t>Two </a:t>
            </a:r>
            <a:r>
              <a:rPr dirty="0" sz="1400" spc="-5">
                <a:latin typeface="Arial MT"/>
                <a:cs typeface="Arial MT"/>
              </a:rPr>
              <a:t>years </a:t>
            </a:r>
            <a:r>
              <a:rPr dirty="0" sz="1400">
                <a:latin typeface="Arial MT"/>
                <a:cs typeface="Arial MT"/>
              </a:rPr>
              <a:t>ago, they </a:t>
            </a:r>
            <a:r>
              <a:rPr dirty="0" sz="1400" spc="-5">
                <a:latin typeface="Arial MT"/>
                <a:cs typeface="Arial MT"/>
              </a:rPr>
              <a:t>were </a:t>
            </a:r>
            <a:r>
              <a:rPr dirty="0" sz="1400">
                <a:latin typeface="Arial MT"/>
                <a:cs typeface="Arial MT"/>
              </a:rPr>
              <a:t>passing through the sugarcane fields near 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Mysore.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People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were driving away</a:t>
            </a:r>
            <a:r>
              <a:rPr dirty="0" sz="1400">
                <a:latin typeface="Arial MT"/>
                <a:cs typeface="Arial MT"/>
              </a:rPr>
              <a:t> the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wild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pigs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from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their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fields.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Some</a:t>
            </a:r>
            <a:r>
              <a:rPr dirty="0" sz="1400" spc="-5">
                <a:latin typeface="Arial MT"/>
                <a:cs typeface="Arial MT"/>
              </a:rPr>
              <a:t> were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shot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dead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and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others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escaped.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Suddenly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sloth-bear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came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out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of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fields.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She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was </a:t>
            </a:r>
            <a:r>
              <a:rPr dirty="0" sz="1400">
                <a:latin typeface="Arial MT"/>
                <a:cs typeface="Arial MT"/>
              </a:rPr>
              <a:t>panting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hot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sun.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01239" y="847344"/>
            <a:ext cx="4625340" cy="193852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8452"/>
            <a:ext cx="1232916" cy="61264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6730" y="409143"/>
            <a:ext cx="3493770" cy="6375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Arial"/>
                <a:cs typeface="Arial"/>
              </a:rPr>
              <a:t>Introduction</a:t>
            </a:r>
            <a:r>
              <a:rPr dirty="0" sz="2200" spc="45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to</a:t>
            </a:r>
            <a:r>
              <a:rPr dirty="0" sz="2200" spc="10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the</a:t>
            </a:r>
            <a:r>
              <a:rPr dirty="0" sz="2200" spc="10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Author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800" spc="-5">
                <a:solidFill>
                  <a:srgbClr val="000000"/>
                </a:solidFill>
                <a:latin typeface="Arial"/>
                <a:cs typeface="Arial"/>
              </a:rPr>
              <a:t>Kenneth</a:t>
            </a:r>
            <a:r>
              <a:rPr dirty="0" sz="1800" spc="-25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000000"/>
                </a:solidFill>
                <a:latin typeface="Arial"/>
                <a:cs typeface="Arial"/>
              </a:rPr>
              <a:t>Anderson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1899" y="1290065"/>
            <a:ext cx="5849620" cy="32232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114935">
              <a:lnSpc>
                <a:spcPct val="100000"/>
              </a:lnSpc>
              <a:spcBef>
                <a:spcPts val="105"/>
              </a:spcBef>
            </a:pPr>
            <a:r>
              <a:rPr dirty="0" sz="1400" spc="-5" b="1">
                <a:latin typeface="Arial"/>
                <a:cs typeface="Arial"/>
              </a:rPr>
              <a:t>Kenneth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Douglas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Stewart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Anderson</a:t>
            </a:r>
            <a:r>
              <a:rPr dirty="0" sz="1400" spc="2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(8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March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1910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–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30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August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1974)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was </a:t>
            </a:r>
            <a:r>
              <a:rPr dirty="0" sz="1400">
                <a:latin typeface="Arial MT"/>
                <a:cs typeface="Arial MT"/>
              </a:rPr>
              <a:t>an India-born, British </a:t>
            </a:r>
            <a:r>
              <a:rPr dirty="0" sz="1400" spc="-5">
                <a:latin typeface="Arial MT"/>
                <a:cs typeface="Arial MT"/>
              </a:rPr>
              <a:t>writer </a:t>
            </a:r>
            <a:r>
              <a:rPr dirty="0" sz="1400">
                <a:latin typeface="Arial MT"/>
                <a:cs typeface="Arial MT"/>
              </a:rPr>
              <a:t>and hunter </a:t>
            </a:r>
            <a:r>
              <a:rPr dirty="0" sz="1400" spc="-5">
                <a:latin typeface="Arial MT"/>
                <a:cs typeface="Arial MT"/>
              </a:rPr>
              <a:t>who wrote </a:t>
            </a:r>
            <a:r>
              <a:rPr dirty="0" sz="1400">
                <a:latin typeface="Arial MT"/>
                <a:cs typeface="Arial MT"/>
              </a:rPr>
              <a:t>books about his 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adventures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jungles.</a:t>
            </a:r>
            <a:endParaRPr sz="1400">
              <a:latin typeface="Arial MT"/>
              <a:cs typeface="Arial MT"/>
            </a:endParaRPr>
          </a:p>
          <a:p>
            <a:pPr marL="12700" marR="13970">
              <a:lnSpc>
                <a:spcPct val="100000"/>
              </a:lnSpc>
            </a:pPr>
            <a:r>
              <a:rPr dirty="0" sz="1400">
                <a:latin typeface="Arial MT"/>
                <a:cs typeface="Arial MT"/>
              </a:rPr>
              <a:t>Kenneth Anderson </a:t>
            </a:r>
            <a:r>
              <a:rPr dirty="0" sz="1400" spc="-5">
                <a:latin typeface="Arial MT"/>
                <a:cs typeface="Arial MT"/>
              </a:rPr>
              <a:t>was </a:t>
            </a:r>
            <a:r>
              <a:rPr dirty="0" sz="1400">
                <a:latin typeface="Arial MT"/>
                <a:cs typeface="Arial MT"/>
              </a:rPr>
              <a:t>born in </a:t>
            </a:r>
            <a:r>
              <a:rPr dirty="0" sz="1400" b="1">
                <a:latin typeface="Arial"/>
                <a:cs typeface="Arial"/>
              </a:rPr>
              <a:t>Bolarum </a:t>
            </a:r>
            <a:r>
              <a:rPr dirty="0" sz="1400">
                <a:latin typeface="Arial MT"/>
                <a:cs typeface="Arial MT"/>
              </a:rPr>
              <a:t>and </a:t>
            </a:r>
            <a:r>
              <a:rPr dirty="0" sz="1400" spc="-5">
                <a:latin typeface="Arial MT"/>
                <a:cs typeface="Arial MT"/>
              </a:rPr>
              <a:t>came </a:t>
            </a:r>
            <a:r>
              <a:rPr dirty="0" sz="1400">
                <a:latin typeface="Arial MT"/>
                <a:cs typeface="Arial MT"/>
              </a:rPr>
              <a:t>from a </a:t>
            </a:r>
            <a:r>
              <a:rPr dirty="0" sz="1400" b="1">
                <a:latin typeface="Arial"/>
                <a:cs typeface="Arial"/>
              </a:rPr>
              <a:t>British family </a:t>
            </a:r>
            <a:r>
              <a:rPr dirty="0" sz="1400" spc="-37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that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settled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India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six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generations.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His </a:t>
            </a:r>
            <a:r>
              <a:rPr dirty="0" sz="1400">
                <a:latin typeface="Arial MT"/>
                <a:cs typeface="Arial MT"/>
              </a:rPr>
              <a:t>father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Aryan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Stewart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Anderson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was superintendent </a:t>
            </a:r>
            <a:r>
              <a:rPr dirty="0" sz="1400">
                <a:latin typeface="Arial MT"/>
                <a:cs typeface="Arial MT"/>
              </a:rPr>
              <a:t>of the </a:t>
            </a:r>
            <a:r>
              <a:rPr dirty="0" sz="1400" spc="-5">
                <a:latin typeface="Arial MT"/>
                <a:cs typeface="Arial MT"/>
              </a:rPr>
              <a:t>F.C.M.A. </a:t>
            </a:r>
            <a:r>
              <a:rPr dirty="0" sz="1400">
                <a:latin typeface="Arial MT"/>
                <a:cs typeface="Arial MT"/>
              </a:rPr>
              <a:t>in Poona, Maharashtra and dealt </a:t>
            </a:r>
            <a:r>
              <a:rPr dirty="0" sz="1400" spc="-5">
                <a:latin typeface="Arial MT"/>
                <a:cs typeface="Arial MT"/>
              </a:rPr>
              <a:t>with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 salaries paid to military personnel. </a:t>
            </a:r>
            <a:r>
              <a:rPr dirty="0" sz="1400" spc="-5">
                <a:latin typeface="Arial MT"/>
                <a:cs typeface="Arial MT"/>
              </a:rPr>
              <a:t>His </a:t>
            </a:r>
            <a:r>
              <a:rPr dirty="0" sz="1400">
                <a:latin typeface="Arial MT"/>
                <a:cs typeface="Arial MT"/>
              </a:rPr>
              <a:t>mother </a:t>
            </a:r>
            <a:r>
              <a:rPr dirty="0" sz="1400" spc="-5" b="1">
                <a:latin typeface="Arial"/>
                <a:cs typeface="Arial"/>
              </a:rPr>
              <a:t>Lucy </a:t>
            </a:r>
            <a:r>
              <a:rPr dirty="0" sz="1400" spc="-20" b="1">
                <a:latin typeface="Arial"/>
                <a:cs typeface="Arial"/>
              </a:rPr>
              <a:t>Ann </a:t>
            </a:r>
            <a:r>
              <a:rPr dirty="0" sz="1400" spc="-5" b="1">
                <a:latin typeface="Arial"/>
                <a:cs typeface="Arial"/>
              </a:rPr>
              <a:t>née </a:t>
            </a:r>
            <a:r>
              <a:rPr dirty="0" sz="1400" spc="-10" b="1">
                <a:latin typeface="Arial"/>
                <a:cs typeface="Arial"/>
              </a:rPr>
              <a:t>Taylor 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spc="-5">
                <a:latin typeface="Arial MT"/>
                <a:cs typeface="Arial MT"/>
              </a:rPr>
              <a:t>was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grand-daughter</a:t>
            </a:r>
            <a:r>
              <a:rPr dirty="0" sz="1400" spc="-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of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 spc="-5" b="1">
                <a:latin typeface="Arial"/>
                <a:cs typeface="Arial"/>
              </a:rPr>
              <a:t>John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Taylor.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1400">
                <a:latin typeface="Arial MT"/>
                <a:cs typeface="Arial MT"/>
              </a:rPr>
              <a:t>Anderson </a:t>
            </a:r>
            <a:r>
              <a:rPr dirty="0" sz="1400" spc="-5">
                <a:latin typeface="Arial MT"/>
                <a:cs typeface="Arial MT"/>
              </a:rPr>
              <a:t>went </a:t>
            </a:r>
            <a:r>
              <a:rPr dirty="0" sz="1400">
                <a:latin typeface="Arial MT"/>
                <a:cs typeface="Arial MT"/>
              </a:rPr>
              <a:t>to </a:t>
            </a:r>
            <a:r>
              <a:rPr dirty="0" sz="1400" spc="-5" b="1">
                <a:latin typeface="Arial"/>
                <a:cs typeface="Arial"/>
              </a:rPr>
              <a:t>Bishop Cotton </a:t>
            </a:r>
            <a:r>
              <a:rPr dirty="0" sz="1400" spc="-15" b="1">
                <a:latin typeface="Arial"/>
                <a:cs typeface="Arial"/>
              </a:rPr>
              <a:t>Boys' </a:t>
            </a:r>
            <a:r>
              <a:rPr dirty="0" sz="1400" spc="-5" b="1">
                <a:latin typeface="Arial"/>
                <a:cs typeface="Arial"/>
              </a:rPr>
              <a:t>School </a:t>
            </a:r>
            <a:r>
              <a:rPr dirty="0" sz="1400">
                <a:latin typeface="Arial MT"/>
                <a:cs typeface="Arial MT"/>
              </a:rPr>
              <a:t>and also studied at </a:t>
            </a:r>
            <a:r>
              <a:rPr dirty="0" sz="1400" spc="-5" b="1">
                <a:latin typeface="Arial"/>
                <a:cs typeface="Arial"/>
              </a:rPr>
              <a:t>St </a:t>
            </a:r>
            <a:r>
              <a:rPr dirty="0" sz="140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Joseph's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College,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Bangalore</a:t>
            </a:r>
            <a:r>
              <a:rPr dirty="0" sz="1400" spc="-5">
                <a:latin typeface="Arial MT"/>
                <a:cs typeface="Arial MT"/>
              </a:rPr>
              <a:t>.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He was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sent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study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law at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Edinburgh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but </a:t>
            </a:r>
            <a:r>
              <a:rPr dirty="0" sz="1400" spc="-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he quit studies and returned to India. </a:t>
            </a:r>
            <a:r>
              <a:rPr dirty="0" sz="1400" spc="-5">
                <a:latin typeface="Arial MT"/>
                <a:cs typeface="Arial MT"/>
              </a:rPr>
              <a:t>He worked </a:t>
            </a:r>
            <a:r>
              <a:rPr dirty="0" sz="1400">
                <a:latin typeface="Arial MT"/>
                <a:cs typeface="Arial MT"/>
              </a:rPr>
              <a:t>for fifteen </a:t>
            </a:r>
            <a:r>
              <a:rPr dirty="0" sz="1400" spc="-5">
                <a:latin typeface="Arial MT"/>
                <a:cs typeface="Arial MT"/>
              </a:rPr>
              <a:t>years </a:t>
            </a:r>
            <a:r>
              <a:rPr dirty="0" sz="1400">
                <a:latin typeface="Arial MT"/>
                <a:cs typeface="Arial MT"/>
              </a:rPr>
              <a:t>in the 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posts and telegraph </a:t>
            </a:r>
            <a:r>
              <a:rPr dirty="0" sz="1400" spc="-5">
                <a:latin typeface="Arial MT"/>
                <a:cs typeface="Arial MT"/>
              </a:rPr>
              <a:t>department </a:t>
            </a:r>
            <a:r>
              <a:rPr dirty="0" sz="1400">
                <a:latin typeface="Arial MT"/>
                <a:cs typeface="Arial MT"/>
              </a:rPr>
              <a:t>and later </a:t>
            </a:r>
            <a:r>
              <a:rPr dirty="0" sz="1400" spc="-5">
                <a:latin typeface="Arial MT"/>
                <a:cs typeface="Arial MT"/>
              </a:rPr>
              <a:t>worked </a:t>
            </a:r>
            <a:r>
              <a:rPr dirty="0" sz="1400">
                <a:latin typeface="Arial MT"/>
                <a:cs typeface="Arial MT"/>
              </a:rPr>
              <a:t>at the British Aircraft 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Factory in Bangalore (later HAL) in the rank of Factory Manager for 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Planning.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ts val="1645"/>
              </a:lnSpc>
            </a:pPr>
            <a:r>
              <a:rPr dirty="0" sz="1400">
                <a:latin typeface="Arial MT"/>
                <a:cs typeface="Arial MT"/>
              </a:rPr>
              <a:t>In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1972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was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diagnosed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with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cancer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from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which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died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1974.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48628" y="1319783"/>
            <a:ext cx="2161031" cy="27051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88864" y="1146047"/>
            <a:ext cx="3124199" cy="3142488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87640" y="4378452"/>
            <a:ext cx="1232916" cy="61264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06730" y="409143"/>
            <a:ext cx="1486535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Arial"/>
                <a:cs typeface="Arial"/>
              </a:rPr>
              <a:t>The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Story</a:t>
            </a:r>
            <a:r>
              <a:rPr dirty="0" sz="2200" spc="-25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: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1536" y="955928"/>
            <a:ext cx="8255634" cy="6661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400" spc="-5">
                <a:latin typeface="Arial MT"/>
                <a:cs typeface="Arial MT"/>
              </a:rPr>
              <a:t>The author didn’t </a:t>
            </a:r>
            <a:r>
              <a:rPr dirty="0" sz="1400" spc="-10">
                <a:latin typeface="Arial MT"/>
                <a:cs typeface="Arial MT"/>
              </a:rPr>
              <a:t>want </a:t>
            </a:r>
            <a:r>
              <a:rPr dirty="0" sz="1400">
                <a:latin typeface="Arial MT"/>
                <a:cs typeface="Arial MT"/>
              </a:rPr>
              <a:t>to </a:t>
            </a:r>
            <a:r>
              <a:rPr dirty="0" sz="1400" spc="-5">
                <a:latin typeface="Arial MT"/>
                <a:cs typeface="Arial MT"/>
              </a:rPr>
              <a:t>shoot at her. </a:t>
            </a:r>
            <a:r>
              <a:rPr dirty="0" sz="1400">
                <a:latin typeface="Arial MT"/>
                <a:cs typeface="Arial MT"/>
              </a:rPr>
              <a:t>One </a:t>
            </a:r>
            <a:r>
              <a:rPr dirty="0" sz="1400" spc="-5">
                <a:latin typeface="Arial MT"/>
                <a:cs typeface="Arial MT"/>
              </a:rPr>
              <a:t>of his companions shot </a:t>
            </a:r>
            <a:r>
              <a:rPr dirty="0" sz="1400">
                <a:latin typeface="Arial MT"/>
                <a:cs typeface="Arial MT"/>
              </a:rPr>
              <a:t>the </a:t>
            </a:r>
            <a:r>
              <a:rPr dirty="0" sz="1400" spc="-5">
                <a:latin typeface="Arial MT"/>
                <a:cs typeface="Arial MT"/>
              </a:rPr>
              <a:t>bear on </a:t>
            </a:r>
            <a:r>
              <a:rPr dirty="0" sz="1400">
                <a:latin typeface="Arial MT"/>
                <a:cs typeface="Arial MT"/>
              </a:rPr>
              <a:t>the </a:t>
            </a:r>
            <a:r>
              <a:rPr dirty="0" sz="1400" spc="-5">
                <a:latin typeface="Arial MT"/>
                <a:cs typeface="Arial MT"/>
              </a:rPr>
              <a:t>spot. They came near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 fallen animal. </a:t>
            </a:r>
            <a:r>
              <a:rPr dirty="0" sz="1400" spc="-5">
                <a:latin typeface="Arial MT"/>
                <a:cs typeface="Arial MT"/>
              </a:rPr>
              <a:t>They </a:t>
            </a:r>
            <a:r>
              <a:rPr dirty="0" sz="1400">
                <a:latin typeface="Arial MT"/>
                <a:cs typeface="Arial MT"/>
              </a:rPr>
              <a:t>saw a </a:t>
            </a:r>
            <a:r>
              <a:rPr dirty="0" sz="1400" spc="-5">
                <a:latin typeface="Arial MT"/>
                <a:cs typeface="Arial MT"/>
              </a:rPr>
              <a:t>baby-bear </a:t>
            </a:r>
            <a:r>
              <a:rPr dirty="0" sz="1400">
                <a:latin typeface="Arial MT"/>
                <a:cs typeface="Arial MT"/>
              </a:rPr>
              <a:t>riding </a:t>
            </a:r>
            <a:r>
              <a:rPr dirty="0" sz="1400" spc="-5">
                <a:latin typeface="Arial MT"/>
                <a:cs typeface="Arial MT"/>
              </a:rPr>
              <a:t>on his mother’s back. The little bear </a:t>
            </a:r>
            <a:r>
              <a:rPr dirty="0" sz="1400">
                <a:latin typeface="Arial MT"/>
                <a:cs typeface="Arial MT"/>
              </a:rPr>
              <a:t>ran </a:t>
            </a:r>
            <a:r>
              <a:rPr dirty="0" sz="1400" spc="-5">
                <a:latin typeface="Arial MT"/>
                <a:cs typeface="Arial MT"/>
              </a:rPr>
              <a:t>around </a:t>
            </a:r>
            <a:r>
              <a:rPr dirty="0" sz="1400">
                <a:latin typeface="Arial MT"/>
                <a:cs typeface="Arial MT"/>
              </a:rPr>
              <a:t>the </a:t>
            </a:r>
            <a:r>
              <a:rPr dirty="0" sz="1400" spc="-5">
                <a:latin typeface="Arial MT"/>
                <a:cs typeface="Arial MT"/>
              </a:rPr>
              <a:t>dead </a:t>
            </a:r>
            <a:r>
              <a:rPr dirty="0" sz="140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body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of</a:t>
            </a:r>
            <a:r>
              <a:rPr dirty="0" sz="140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his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mother.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He </a:t>
            </a:r>
            <a:r>
              <a:rPr dirty="0" sz="1400" spc="-10">
                <a:latin typeface="Arial MT"/>
                <a:cs typeface="Arial MT"/>
              </a:rPr>
              <a:t>was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making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5">
                <a:latin typeface="Arial MT"/>
                <a:cs typeface="Arial MT"/>
              </a:rPr>
              <a:t> pitiful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noise.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Then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‘ </a:t>
            </a:r>
            <a:r>
              <a:rPr dirty="0" sz="1400" spc="-5">
                <a:latin typeface="Arial MT"/>
                <a:cs typeface="Arial MT"/>
              </a:rPr>
              <a:t>he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ran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away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into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5">
                <a:latin typeface="Arial MT"/>
                <a:cs typeface="Arial MT"/>
              </a:rPr>
              <a:t> sugarcane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field.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1536" y="2449830"/>
            <a:ext cx="8479155" cy="666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Arial MT"/>
                <a:cs typeface="Arial MT"/>
              </a:rPr>
              <a:t>At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last,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author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was</a:t>
            </a:r>
            <a:r>
              <a:rPr dirty="0" sz="1400">
                <a:latin typeface="Arial MT"/>
                <a:cs typeface="Arial MT"/>
              </a:rPr>
              <a:t> able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catch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him</a:t>
            </a:r>
            <a:r>
              <a:rPr dirty="0" sz="1400" spc="-5">
                <a:latin typeface="Arial MT"/>
                <a:cs typeface="Arial MT"/>
              </a:rPr>
              <a:t> The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little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bear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struggled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free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himself.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He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tried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scratch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him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with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his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long,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hooked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claws.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They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put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him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gunny-bag.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They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brought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him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Bangalore.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The </a:t>
            </a:r>
            <a:r>
              <a:rPr dirty="0" sz="1400">
                <a:latin typeface="Arial MT"/>
                <a:cs typeface="Arial MT"/>
              </a:rPr>
              <a:t>author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presented </a:t>
            </a:r>
            <a:r>
              <a:rPr dirty="0" sz="1400" spc="-3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little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creature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his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wife.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She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was</a:t>
            </a:r>
            <a:r>
              <a:rPr dirty="0" sz="1400">
                <a:latin typeface="Arial MT"/>
                <a:cs typeface="Arial MT"/>
              </a:rPr>
              <a:t> really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delighted.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cub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was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male.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named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it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Bruno.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1536" y="3943299"/>
            <a:ext cx="8483600" cy="6667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400" spc="-5">
                <a:latin typeface="Arial MT"/>
                <a:cs typeface="Arial MT"/>
              </a:rPr>
              <a:t>The author’s wife looked </a:t>
            </a:r>
            <a:r>
              <a:rPr dirty="0" sz="1400">
                <a:latin typeface="Arial MT"/>
                <a:cs typeface="Arial MT"/>
              </a:rPr>
              <a:t>after the </a:t>
            </a:r>
            <a:r>
              <a:rPr dirty="0" sz="1400" spc="-5">
                <a:latin typeface="Arial MT"/>
                <a:cs typeface="Arial MT"/>
              </a:rPr>
              <a:t>baby-bear </a:t>
            </a:r>
            <a:r>
              <a:rPr dirty="0" sz="1400">
                <a:latin typeface="Arial MT"/>
                <a:cs typeface="Arial MT"/>
              </a:rPr>
              <a:t>like her </a:t>
            </a:r>
            <a:r>
              <a:rPr dirty="0" sz="1400" spc="-5">
                <a:latin typeface="Arial MT"/>
                <a:cs typeface="Arial MT"/>
              </a:rPr>
              <a:t>own </a:t>
            </a:r>
            <a:r>
              <a:rPr dirty="0" sz="1400">
                <a:latin typeface="Arial MT"/>
                <a:cs typeface="Arial MT"/>
              </a:rPr>
              <a:t>child. Bruno soon took to drinking milk from a 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bottle.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started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eating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and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drinking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lot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of things.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He </a:t>
            </a:r>
            <a:r>
              <a:rPr dirty="0" sz="1400">
                <a:latin typeface="Arial MT"/>
                <a:cs typeface="Arial MT"/>
              </a:rPr>
              <a:t>ate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porridge,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vegetables,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fruit,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nuts,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meat,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rice,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eggs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etc.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drank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tea,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milk,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coffee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and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even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beer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and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liquor.</a:t>
            </a:r>
            <a:endParaRPr sz="1400">
              <a:latin typeface="Arial MT"/>
              <a:cs typeface="Arial MT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360417" y="1795526"/>
            <a:ext cx="414020" cy="678180"/>
            <a:chOff x="4360417" y="1795526"/>
            <a:chExt cx="414020" cy="678180"/>
          </a:xfrm>
        </p:grpSpPr>
        <p:sp>
          <p:nvSpPr>
            <p:cNvPr id="9" name="object 9"/>
            <p:cNvSpPr/>
            <p:nvPr/>
          </p:nvSpPr>
          <p:spPr>
            <a:xfrm>
              <a:off x="4373117" y="1808226"/>
              <a:ext cx="388620" cy="652780"/>
            </a:xfrm>
            <a:custGeom>
              <a:avLst/>
              <a:gdLst/>
              <a:ahLst/>
              <a:cxnLst/>
              <a:rect l="l" t="t" r="r" b="b"/>
              <a:pathLst>
                <a:path w="388620" h="652780">
                  <a:moveTo>
                    <a:pt x="291465" y="0"/>
                  </a:moveTo>
                  <a:lnTo>
                    <a:pt x="97155" y="0"/>
                  </a:lnTo>
                  <a:lnTo>
                    <a:pt x="97155" y="457962"/>
                  </a:lnTo>
                  <a:lnTo>
                    <a:pt x="0" y="457962"/>
                  </a:lnTo>
                  <a:lnTo>
                    <a:pt x="194310" y="652272"/>
                  </a:lnTo>
                  <a:lnTo>
                    <a:pt x="388620" y="457962"/>
                  </a:lnTo>
                  <a:lnTo>
                    <a:pt x="291465" y="457962"/>
                  </a:lnTo>
                  <a:lnTo>
                    <a:pt x="291465" y="0"/>
                  </a:lnTo>
                  <a:close/>
                </a:path>
              </a:pathLst>
            </a:custGeom>
            <a:solidFill>
              <a:srgbClr val="FFAB4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4373117" y="1808226"/>
              <a:ext cx="388620" cy="652780"/>
            </a:xfrm>
            <a:custGeom>
              <a:avLst/>
              <a:gdLst/>
              <a:ahLst/>
              <a:cxnLst/>
              <a:rect l="l" t="t" r="r" b="b"/>
              <a:pathLst>
                <a:path w="388620" h="652780">
                  <a:moveTo>
                    <a:pt x="0" y="457962"/>
                  </a:moveTo>
                  <a:lnTo>
                    <a:pt x="97155" y="457962"/>
                  </a:lnTo>
                  <a:lnTo>
                    <a:pt x="97155" y="0"/>
                  </a:lnTo>
                  <a:lnTo>
                    <a:pt x="291465" y="0"/>
                  </a:lnTo>
                  <a:lnTo>
                    <a:pt x="291465" y="457962"/>
                  </a:lnTo>
                  <a:lnTo>
                    <a:pt x="388620" y="457962"/>
                  </a:lnTo>
                  <a:lnTo>
                    <a:pt x="194310" y="652272"/>
                  </a:lnTo>
                  <a:lnTo>
                    <a:pt x="0" y="457962"/>
                  </a:lnTo>
                  <a:close/>
                </a:path>
              </a:pathLst>
            </a:custGeom>
            <a:ln w="25400">
              <a:solidFill>
                <a:srgbClr val="BB7C2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/>
          <p:cNvGrpSpPr/>
          <p:nvPr/>
        </p:nvGrpSpPr>
        <p:grpSpPr>
          <a:xfrm>
            <a:off x="4349750" y="3214370"/>
            <a:ext cx="403860" cy="772160"/>
            <a:chOff x="4349750" y="3214370"/>
            <a:chExt cx="403860" cy="772160"/>
          </a:xfrm>
        </p:grpSpPr>
        <p:sp>
          <p:nvSpPr>
            <p:cNvPr id="12" name="object 12"/>
            <p:cNvSpPr/>
            <p:nvPr/>
          </p:nvSpPr>
          <p:spPr>
            <a:xfrm>
              <a:off x="4362450" y="3227070"/>
              <a:ext cx="378460" cy="746760"/>
            </a:xfrm>
            <a:custGeom>
              <a:avLst/>
              <a:gdLst/>
              <a:ahLst/>
              <a:cxnLst/>
              <a:rect l="l" t="t" r="r" b="b"/>
              <a:pathLst>
                <a:path w="378460" h="746760">
                  <a:moveTo>
                    <a:pt x="283463" y="0"/>
                  </a:moveTo>
                  <a:lnTo>
                    <a:pt x="94487" y="0"/>
                  </a:lnTo>
                  <a:lnTo>
                    <a:pt x="94487" y="557784"/>
                  </a:lnTo>
                  <a:lnTo>
                    <a:pt x="0" y="557784"/>
                  </a:lnTo>
                  <a:lnTo>
                    <a:pt x="188975" y="746760"/>
                  </a:lnTo>
                  <a:lnTo>
                    <a:pt x="377951" y="557784"/>
                  </a:lnTo>
                  <a:lnTo>
                    <a:pt x="283463" y="557784"/>
                  </a:lnTo>
                  <a:lnTo>
                    <a:pt x="283463" y="0"/>
                  </a:lnTo>
                  <a:close/>
                </a:path>
              </a:pathLst>
            </a:custGeom>
            <a:solidFill>
              <a:srgbClr val="FFAB4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4362450" y="3227070"/>
              <a:ext cx="378460" cy="746760"/>
            </a:xfrm>
            <a:custGeom>
              <a:avLst/>
              <a:gdLst/>
              <a:ahLst/>
              <a:cxnLst/>
              <a:rect l="l" t="t" r="r" b="b"/>
              <a:pathLst>
                <a:path w="378460" h="746760">
                  <a:moveTo>
                    <a:pt x="0" y="557784"/>
                  </a:moveTo>
                  <a:lnTo>
                    <a:pt x="94487" y="557784"/>
                  </a:lnTo>
                  <a:lnTo>
                    <a:pt x="94487" y="0"/>
                  </a:lnTo>
                  <a:lnTo>
                    <a:pt x="283463" y="0"/>
                  </a:lnTo>
                  <a:lnTo>
                    <a:pt x="283463" y="557784"/>
                  </a:lnTo>
                  <a:lnTo>
                    <a:pt x="377951" y="557784"/>
                  </a:lnTo>
                  <a:lnTo>
                    <a:pt x="188975" y="746760"/>
                  </a:lnTo>
                  <a:lnTo>
                    <a:pt x="0" y="557784"/>
                  </a:lnTo>
                  <a:close/>
                </a:path>
              </a:pathLst>
            </a:custGeom>
            <a:ln w="25399">
              <a:solidFill>
                <a:srgbClr val="BB7C2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6172" y="871727"/>
            <a:ext cx="2034539" cy="360578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87640" y="4378452"/>
            <a:ext cx="1232916" cy="61264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06730" y="409143"/>
            <a:ext cx="1486535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Arial"/>
                <a:cs typeface="Arial"/>
              </a:rPr>
              <a:t>The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Story</a:t>
            </a:r>
            <a:r>
              <a:rPr dirty="0" sz="2200" spc="-25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: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1536" y="955928"/>
            <a:ext cx="8369300" cy="4527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400" spc="-5">
                <a:latin typeface="Arial MT"/>
                <a:cs typeface="Arial MT"/>
              </a:rPr>
              <a:t>They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had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two </a:t>
            </a:r>
            <a:r>
              <a:rPr dirty="0" sz="1400">
                <a:latin typeface="Arial MT"/>
                <a:cs typeface="Arial MT"/>
              </a:rPr>
              <a:t>Alsatian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dogs.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The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baby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bear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became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friendly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with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dogs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and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all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children.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enjoyed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himself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freely.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spent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his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time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</a:t>
            </a:r>
            <a:r>
              <a:rPr dirty="0" sz="1400" spc="-5">
                <a:latin typeface="Arial MT"/>
                <a:cs typeface="Arial MT"/>
              </a:rPr>
              <a:t> playing </a:t>
            </a:r>
            <a:r>
              <a:rPr dirty="0" sz="1400">
                <a:latin typeface="Arial MT"/>
                <a:cs typeface="Arial MT"/>
              </a:rPr>
              <a:t>and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running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into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kitchen.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also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slept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their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beds.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1536" y="2023110"/>
            <a:ext cx="8443595" cy="879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Arial MT"/>
                <a:cs typeface="Arial MT"/>
              </a:rPr>
              <a:t>One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day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an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accident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befell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him.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The </a:t>
            </a:r>
            <a:r>
              <a:rPr dirty="0" sz="1400">
                <a:latin typeface="Arial MT"/>
                <a:cs typeface="Arial MT"/>
              </a:rPr>
              <a:t>author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had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put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down </a:t>
            </a:r>
            <a:r>
              <a:rPr dirty="0" sz="1400">
                <a:latin typeface="Arial MT"/>
                <a:cs typeface="Arial MT"/>
              </a:rPr>
              <a:t>barium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carbonate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library.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It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was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poison.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It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was </a:t>
            </a:r>
            <a:r>
              <a:rPr dirty="0" sz="1400">
                <a:latin typeface="Arial MT"/>
                <a:cs typeface="Arial MT"/>
              </a:rPr>
              <a:t>put </a:t>
            </a:r>
            <a:r>
              <a:rPr dirty="0" sz="1400" spc="-5">
                <a:latin typeface="Arial MT"/>
                <a:cs typeface="Arial MT"/>
              </a:rPr>
              <a:t>down </a:t>
            </a:r>
            <a:r>
              <a:rPr dirty="0" sz="1400">
                <a:latin typeface="Arial MT"/>
                <a:cs typeface="Arial MT"/>
              </a:rPr>
              <a:t>there to kill rats. Bruno entered the library and ate </a:t>
            </a:r>
            <a:r>
              <a:rPr dirty="0" sz="1400" spc="-5">
                <a:latin typeface="Arial MT"/>
                <a:cs typeface="Arial MT"/>
              </a:rPr>
              <a:t>some </a:t>
            </a:r>
            <a:r>
              <a:rPr dirty="0" sz="1400">
                <a:latin typeface="Arial MT"/>
                <a:cs typeface="Arial MT"/>
              </a:rPr>
              <a:t>of the poison. </a:t>
            </a:r>
            <a:r>
              <a:rPr dirty="0" sz="1400" spc="-5">
                <a:latin typeface="Arial MT"/>
                <a:cs typeface="Arial MT"/>
              </a:rPr>
              <a:t>He suffered </a:t>
            </a:r>
            <a:r>
              <a:rPr dirty="0" sz="1400">
                <a:latin typeface="Arial MT"/>
                <a:cs typeface="Arial MT"/>
              </a:rPr>
              <a:t>from a 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stroke </a:t>
            </a:r>
            <a:r>
              <a:rPr dirty="0" sz="1400" spc="-5">
                <a:latin typeface="Arial MT"/>
                <a:cs typeface="Arial MT"/>
              </a:rPr>
              <a:t>of paralysis. </a:t>
            </a:r>
            <a:r>
              <a:rPr dirty="0" sz="1400">
                <a:latin typeface="Arial MT"/>
                <a:cs typeface="Arial MT"/>
              </a:rPr>
              <a:t>But </a:t>
            </a:r>
            <a:r>
              <a:rPr dirty="0" sz="1400" spc="-5">
                <a:latin typeface="Arial MT"/>
                <a:cs typeface="Arial MT"/>
              </a:rPr>
              <a:t>he dragged himself slowly </a:t>
            </a:r>
            <a:r>
              <a:rPr dirty="0" sz="1400">
                <a:latin typeface="Arial MT"/>
                <a:cs typeface="Arial MT"/>
              </a:rPr>
              <a:t>to the </a:t>
            </a:r>
            <a:r>
              <a:rPr dirty="0" sz="1400" spc="-5">
                <a:latin typeface="Arial MT"/>
                <a:cs typeface="Arial MT"/>
              </a:rPr>
              <a:t>author’s wife. He </a:t>
            </a:r>
            <a:r>
              <a:rPr dirty="0" sz="1400" spc="-10">
                <a:latin typeface="Arial MT"/>
                <a:cs typeface="Arial MT"/>
              </a:rPr>
              <a:t>was </a:t>
            </a:r>
            <a:r>
              <a:rPr dirty="0" sz="1400" spc="-5">
                <a:latin typeface="Arial MT"/>
                <a:cs typeface="Arial MT"/>
              </a:rPr>
              <a:t>weakening rapidly. He </a:t>
            </a:r>
            <a:r>
              <a:rPr dirty="0" sz="1400" spc="-10">
                <a:latin typeface="Arial MT"/>
                <a:cs typeface="Arial MT"/>
              </a:rPr>
              <a:t>was </a:t>
            </a:r>
            <a:r>
              <a:rPr dirty="0" sz="1400" spc="-5">
                <a:latin typeface="Arial MT"/>
                <a:cs typeface="Arial MT"/>
              </a:rPr>
              <a:t> vomiting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and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breathing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heavily.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1536" y="3516884"/>
            <a:ext cx="8133715" cy="666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400" spc="-5">
                <a:latin typeface="Arial MT"/>
                <a:cs typeface="Arial MT"/>
              </a:rPr>
              <a:t>He was </a:t>
            </a:r>
            <a:r>
              <a:rPr dirty="0" sz="1400">
                <a:latin typeface="Arial MT"/>
                <a:cs typeface="Arial MT"/>
              </a:rPr>
              <a:t>taken to a </a:t>
            </a:r>
            <a:r>
              <a:rPr dirty="0" sz="1400" spc="-5">
                <a:latin typeface="Arial MT"/>
                <a:cs typeface="Arial MT"/>
              </a:rPr>
              <a:t>veterinary </a:t>
            </a:r>
            <a:r>
              <a:rPr dirty="0" sz="1400">
                <a:latin typeface="Arial MT"/>
                <a:cs typeface="Arial MT"/>
              </a:rPr>
              <a:t>surgeon. 10 c.c. of anti-dote </a:t>
            </a:r>
            <a:r>
              <a:rPr dirty="0" sz="1400" spc="-5">
                <a:latin typeface="Arial MT"/>
                <a:cs typeface="Arial MT"/>
              </a:rPr>
              <a:t>was given </a:t>
            </a:r>
            <a:r>
              <a:rPr dirty="0" sz="1400">
                <a:latin typeface="Arial MT"/>
                <a:cs typeface="Arial MT"/>
              </a:rPr>
              <a:t>to </a:t>
            </a:r>
            <a:r>
              <a:rPr dirty="0" sz="1400" spc="-5">
                <a:latin typeface="Arial MT"/>
                <a:cs typeface="Arial MT"/>
              </a:rPr>
              <a:t>him. His </a:t>
            </a:r>
            <a:r>
              <a:rPr dirty="0" sz="1400">
                <a:latin typeface="Arial MT"/>
                <a:cs typeface="Arial MT"/>
              </a:rPr>
              <a:t>condition remained 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unchanged.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Another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10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c.c.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was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injected.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Bruno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got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up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and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enjoyed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good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meal.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Another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time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little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bear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drank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gallon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of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old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engine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oil.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But it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had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ill-effects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whatever</a:t>
            </a:r>
            <a:r>
              <a:rPr dirty="0" sz="1400">
                <a:latin typeface="Arial MT"/>
                <a:cs typeface="Arial MT"/>
              </a:rPr>
              <a:t> on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him.</a:t>
            </a:r>
            <a:endParaRPr sz="1400">
              <a:latin typeface="Arial MT"/>
              <a:cs typeface="Arial MT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349750" y="1417574"/>
            <a:ext cx="414020" cy="678180"/>
            <a:chOff x="4349750" y="1417574"/>
            <a:chExt cx="414020" cy="678180"/>
          </a:xfrm>
        </p:grpSpPr>
        <p:sp>
          <p:nvSpPr>
            <p:cNvPr id="9" name="object 9"/>
            <p:cNvSpPr/>
            <p:nvPr/>
          </p:nvSpPr>
          <p:spPr>
            <a:xfrm>
              <a:off x="4362450" y="1430274"/>
              <a:ext cx="388620" cy="652780"/>
            </a:xfrm>
            <a:custGeom>
              <a:avLst/>
              <a:gdLst/>
              <a:ahLst/>
              <a:cxnLst/>
              <a:rect l="l" t="t" r="r" b="b"/>
              <a:pathLst>
                <a:path w="388620" h="652780">
                  <a:moveTo>
                    <a:pt x="291464" y="0"/>
                  </a:moveTo>
                  <a:lnTo>
                    <a:pt x="97154" y="0"/>
                  </a:lnTo>
                  <a:lnTo>
                    <a:pt x="97154" y="457962"/>
                  </a:lnTo>
                  <a:lnTo>
                    <a:pt x="0" y="457962"/>
                  </a:lnTo>
                  <a:lnTo>
                    <a:pt x="194310" y="652271"/>
                  </a:lnTo>
                  <a:lnTo>
                    <a:pt x="388620" y="457962"/>
                  </a:lnTo>
                  <a:lnTo>
                    <a:pt x="291464" y="457962"/>
                  </a:lnTo>
                  <a:lnTo>
                    <a:pt x="291464" y="0"/>
                  </a:lnTo>
                  <a:close/>
                </a:path>
              </a:pathLst>
            </a:custGeom>
            <a:solidFill>
              <a:srgbClr val="FFAB4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4362450" y="1430274"/>
              <a:ext cx="388620" cy="652780"/>
            </a:xfrm>
            <a:custGeom>
              <a:avLst/>
              <a:gdLst/>
              <a:ahLst/>
              <a:cxnLst/>
              <a:rect l="l" t="t" r="r" b="b"/>
              <a:pathLst>
                <a:path w="388620" h="652780">
                  <a:moveTo>
                    <a:pt x="0" y="457962"/>
                  </a:moveTo>
                  <a:lnTo>
                    <a:pt x="97154" y="457962"/>
                  </a:lnTo>
                  <a:lnTo>
                    <a:pt x="97154" y="0"/>
                  </a:lnTo>
                  <a:lnTo>
                    <a:pt x="291464" y="0"/>
                  </a:lnTo>
                  <a:lnTo>
                    <a:pt x="291464" y="457962"/>
                  </a:lnTo>
                  <a:lnTo>
                    <a:pt x="388620" y="457962"/>
                  </a:lnTo>
                  <a:lnTo>
                    <a:pt x="194310" y="652271"/>
                  </a:lnTo>
                  <a:lnTo>
                    <a:pt x="0" y="457962"/>
                  </a:lnTo>
                  <a:close/>
                </a:path>
              </a:pathLst>
            </a:custGeom>
            <a:ln w="25400">
              <a:solidFill>
                <a:srgbClr val="BB7C2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/>
          <p:cNvGrpSpPr/>
          <p:nvPr/>
        </p:nvGrpSpPr>
        <p:grpSpPr>
          <a:xfrm>
            <a:off x="4339082" y="2709926"/>
            <a:ext cx="403860" cy="772160"/>
            <a:chOff x="4339082" y="2709926"/>
            <a:chExt cx="403860" cy="772160"/>
          </a:xfrm>
        </p:grpSpPr>
        <p:sp>
          <p:nvSpPr>
            <p:cNvPr id="12" name="object 12"/>
            <p:cNvSpPr/>
            <p:nvPr/>
          </p:nvSpPr>
          <p:spPr>
            <a:xfrm>
              <a:off x="4351782" y="2722626"/>
              <a:ext cx="378460" cy="746760"/>
            </a:xfrm>
            <a:custGeom>
              <a:avLst/>
              <a:gdLst/>
              <a:ahLst/>
              <a:cxnLst/>
              <a:rect l="l" t="t" r="r" b="b"/>
              <a:pathLst>
                <a:path w="378460" h="746760">
                  <a:moveTo>
                    <a:pt x="283463" y="0"/>
                  </a:moveTo>
                  <a:lnTo>
                    <a:pt x="94487" y="0"/>
                  </a:lnTo>
                  <a:lnTo>
                    <a:pt x="94487" y="557784"/>
                  </a:lnTo>
                  <a:lnTo>
                    <a:pt x="0" y="557784"/>
                  </a:lnTo>
                  <a:lnTo>
                    <a:pt x="188975" y="746760"/>
                  </a:lnTo>
                  <a:lnTo>
                    <a:pt x="377951" y="557784"/>
                  </a:lnTo>
                  <a:lnTo>
                    <a:pt x="283463" y="557784"/>
                  </a:lnTo>
                  <a:lnTo>
                    <a:pt x="283463" y="0"/>
                  </a:lnTo>
                  <a:close/>
                </a:path>
              </a:pathLst>
            </a:custGeom>
            <a:solidFill>
              <a:srgbClr val="FFAB4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4351782" y="2722626"/>
              <a:ext cx="378460" cy="746760"/>
            </a:xfrm>
            <a:custGeom>
              <a:avLst/>
              <a:gdLst/>
              <a:ahLst/>
              <a:cxnLst/>
              <a:rect l="l" t="t" r="r" b="b"/>
              <a:pathLst>
                <a:path w="378460" h="746760">
                  <a:moveTo>
                    <a:pt x="0" y="557784"/>
                  </a:moveTo>
                  <a:lnTo>
                    <a:pt x="94487" y="557784"/>
                  </a:lnTo>
                  <a:lnTo>
                    <a:pt x="94487" y="0"/>
                  </a:lnTo>
                  <a:lnTo>
                    <a:pt x="283463" y="0"/>
                  </a:lnTo>
                  <a:lnTo>
                    <a:pt x="283463" y="557784"/>
                  </a:lnTo>
                  <a:lnTo>
                    <a:pt x="377951" y="557784"/>
                  </a:lnTo>
                  <a:lnTo>
                    <a:pt x="188975" y="746760"/>
                  </a:lnTo>
                  <a:lnTo>
                    <a:pt x="0" y="557784"/>
                  </a:lnTo>
                  <a:close/>
                </a:path>
              </a:pathLst>
            </a:custGeom>
            <a:ln w="25399">
              <a:solidFill>
                <a:srgbClr val="BB7C2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63740" y="1494332"/>
            <a:ext cx="1092707" cy="235833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87640" y="4378452"/>
            <a:ext cx="1232916" cy="61264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06730" y="409143"/>
            <a:ext cx="1486535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Arial"/>
                <a:cs typeface="Arial"/>
              </a:rPr>
              <a:t>The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Story</a:t>
            </a:r>
            <a:r>
              <a:rPr dirty="0" sz="2200" spc="-25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: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048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Months rolled on. Bruno had </a:t>
            </a:r>
            <a:r>
              <a:rPr dirty="0" spc="-5"/>
              <a:t>grown </a:t>
            </a:r>
            <a:r>
              <a:rPr dirty="0"/>
              <a:t>in size. </a:t>
            </a:r>
            <a:r>
              <a:rPr dirty="0" spc="-5"/>
              <a:t>He </a:t>
            </a:r>
            <a:r>
              <a:rPr dirty="0"/>
              <a:t>had </a:t>
            </a:r>
            <a:r>
              <a:rPr dirty="0" spc="-5"/>
              <a:t>equalled </a:t>
            </a:r>
            <a:r>
              <a:rPr dirty="0"/>
              <a:t>the </a:t>
            </a:r>
            <a:r>
              <a:rPr dirty="0" spc="-5"/>
              <a:t>two </a:t>
            </a:r>
            <a:r>
              <a:rPr dirty="0"/>
              <a:t>dogs in height. </a:t>
            </a:r>
            <a:r>
              <a:rPr dirty="0" spc="-5"/>
              <a:t>He even </a:t>
            </a:r>
            <a:r>
              <a:rPr dirty="0"/>
              <a:t>looked bigger </a:t>
            </a:r>
            <a:r>
              <a:rPr dirty="0" spc="5"/>
              <a:t> </a:t>
            </a:r>
            <a:r>
              <a:rPr dirty="0"/>
              <a:t>than them. At times, he </a:t>
            </a:r>
            <a:r>
              <a:rPr dirty="0" spc="-5"/>
              <a:t>was playful </a:t>
            </a:r>
            <a:r>
              <a:rPr dirty="0"/>
              <a:t>and mischievous. </a:t>
            </a:r>
            <a:r>
              <a:rPr dirty="0" spc="-5"/>
              <a:t>He was very </a:t>
            </a:r>
            <a:r>
              <a:rPr dirty="0"/>
              <a:t>fond of them all. </a:t>
            </a:r>
            <a:r>
              <a:rPr dirty="0" spc="-5"/>
              <a:t>Above </a:t>
            </a:r>
            <a:r>
              <a:rPr dirty="0"/>
              <a:t>all, he </a:t>
            </a:r>
            <a:r>
              <a:rPr dirty="0" spc="-5"/>
              <a:t>loved </a:t>
            </a:r>
            <a:r>
              <a:rPr dirty="0"/>
              <a:t>the </a:t>
            </a:r>
            <a:r>
              <a:rPr dirty="0" spc="5"/>
              <a:t> </a:t>
            </a:r>
            <a:r>
              <a:rPr dirty="0" spc="-5"/>
              <a:t>author’s wife. </a:t>
            </a:r>
            <a:r>
              <a:rPr dirty="0"/>
              <a:t>She </a:t>
            </a:r>
            <a:r>
              <a:rPr dirty="0" spc="-10"/>
              <a:t>loved </a:t>
            </a:r>
            <a:r>
              <a:rPr dirty="0" spc="-5"/>
              <a:t>him too. </a:t>
            </a:r>
            <a:r>
              <a:rPr dirty="0"/>
              <a:t>She </a:t>
            </a:r>
            <a:r>
              <a:rPr dirty="0" spc="-5"/>
              <a:t>had changed his name </a:t>
            </a:r>
            <a:r>
              <a:rPr dirty="0"/>
              <a:t>from Bruno to Baba. </a:t>
            </a:r>
            <a:r>
              <a:rPr dirty="0" spc="-5"/>
              <a:t>The </a:t>
            </a:r>
            <a:r>
              <a:rPr dirty="0"/>
              <a:t>baby-bear could also </a:t>
            </a:r>
            <a:r>
              <a:rPr dirty="0" spc="-375"/>
              <a:t> </a:t>
            </a:r>
            <a:r>
              <a:rPr dirty="0" spc="-5"/>
              <a:t>do </a:t>
            </a:r>
            <a:r>
              <a:rPr dirty="0"/>
              <a:t>a few tricks. At </a:t>
            </a:r>
            <a:r>
              <a:rPr dirty="0" spc="-5"/>
              <a:t>her command, </a:t>
            </a:r>
            <a:r>
              <a:rPr dirty="0"/>
              <a:t>Baba </a:t>
            </a:r>
            <a:r>
              <a:rPr dirty="0" spc="-5"/>
              <a:t>could </a:t>
            </a:r>
            <a:r>
              <a:rPr dirty="0"/>
              <a:t>“Wrestle” </a:t>
            </a:r>
            <a:r>
              <a:rPr dirty="0" spc="-5"/>
              <a:t>or “box”. He would hold </a:t>
            </a:r>
            <a:r>
              <a:rPr dirty="0"/>
              <a:t>a stick like a </a:t>
            </a:r>
            <a:r>
              <a:rPr dirty="0" spc="-5"/>
              <a:t>‘gun’. </a:t>
            </a:r>
            <a:r>
              <a:rPr dirty="0"/>
              <a:t>But </a:t>
            </a:r>
            <a:r>
              <a:rPr dirty="0" spc="5"/>
              <a:t> </a:t>
            </a:r>
            <a:r>
              <a:rPr dirty="0" spc="-5"/>
              <a:t>because</a:t>
            </a:r>
            <a:r>
              <a:rPr dirty="0" spc="-45"/>
              <a:t> </a:t>
            </a:r>
            <a:r>
              <a:rPr dirty="0" spc="-5"/>
              <a:t>of</a:t>
            </a:r>
            <a:r>
              <a:rPr dirty="0" spc="-15"/>
              <a:t> </a:t>
            </a:r>
            <a:r>
              <a:rPr dirty="0"/>
              <a:t>the</a:t>
            </a:r>
            <a:r>
              <a:rPr dirty="0" spc="-20"/>
              <a:t> </a:t>
            </a:r>
            <a:r>
              <a:rPr dirty="0" spc="-5"/>
              <a:t>tenants’</a:t>
            </a:r>
            <a:r>
              <a:rPr dirty="0" spc="-45"/>
              <a:t> </a:t>
            </a:r>
            <a:r>
              <a:rPr dirty="0" spc="-5"/>
              <a:t>children,</a:t>
            </a:r>
            <a:r>
              <a:rPr dirty="0" spc="-35"/>
              <a:t> </a:t>
            </a:r>
            <a:r>
              <a:rPr dirty="0" spc="-5"/>
              <a:t>he</a:t>
            </a:r>
            <a:r>
              <a:rPr dirty="0" spc="-10"/>
              <a:t> </a:t>
            </a:r>
            <a:r>
              <a:rPr dirty="0" spc="-5"/>
              <a:t>had</a:t>
            </a:r>
            <a:r>
              <a:rPr dirty="0" spc="-20"/>
              <a:t> </a:t>
            </a:r>
            <a:r>
              <a:rPr dirty="0"/>
              <a:t>to</a:t>
            </a:r>
            <a:r>
              <a:rPr dirty="0" spc="-20"/>
              <a:t> </a:t>
            </a:r>
            <a:r>
              <a:rPr dirty="0" spc="-5"/>
              <a:t>be</a:t>
            </a:r>
            <a:r>
              <a:rPr dirty="0" spc="-20"/>
              <a:t> </a:t>
            </a:r>
            <a:r>
              <a:rPr dirty="0" spc="-5"/>
              <a:t>chained</a:t>
            </a:r>
            <a:r>
              <a:rPr dirty="0" spc="-30"/>
              <a:t> </a:t>
            </a:r>
            <a:r>
              <a:rPr dirty="0" spc="-5"/>
              <a:t>most</a:t>
            </a:r>
            <a:r>
              <a:rPr dirty="0" spc="-30"/>
              <a:t> </a:t>
            </a:r>
            <a:r>
              <a:rPr dirty="0" spc="-5"/>
              <a:t>of </a:t>
            </a:r>
            <a:r>
              <a:rPr dirty="0"/>
              <a:t>the</a:t>
            </a:r>
            <a:r>
              <a:rPr dirty="0" spc="-30"/>
              <a:t> </a:t>
            </a:r>
            <a:r>
              <a:rPr dirty="0" spc="-5"/>
              <a:t>time.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40868" y="2589657"/>
            <a:ext cx="8482330" cy="666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400" spc="-5">
                <a:latin typeface="Arial MT"/>
                <a:cs typeface="Arial MT"/>
              </a:rPr>
              <a:t>The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author,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his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son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and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friends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advised </a:t>
            </a:r>
            <a:r>
              <a:rPr dirty="0" sz="1400">
                <a:latin typeface="Arial MT"/>
                <a:cs typeface="Arial MT"/>
              </a:rPr>
              <a:t>her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give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Baba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Zoo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Mysore.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He </a:t>
            </a:r>
            <a:r>
              <a:rPr dirty="0" sz="1400">
                <a:latin typeface="Arial MT"/>
                <a:cs typeface="Arial MT"/>
              </a:rPr>
              <a:t>had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become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very </a:t>
            </a:r>
            <a:r>
              <a:rPr dirty="0" sz="1400">
                <a:latin typeface="Arial MT"/>
                <a:cs typeface="Arial MT"/>
              </a:rPr>
              <a:t>big.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He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couldn’t be kept at home. </a:t>
            </a:r>
            <a:r>
              <a:rPr dirty="0" sz="1400">
                <a:latin typeface="Arial MT"/>
                <a:cs typeface="Arial MT"/>
              </a:rPr>
              <a:t>At </a:t>
            </a:r>
            <a:r>
              <a:rPr dirty="0" sz="1400" spc="-5">
                <a:latin typeface="Arial MT"/>
                <a:cs typeface="Arial MT"/>
              </a:rPr>
              <a:t>last, </a:t>
            </a:r>
            <a:r>
              <a:rPr dirty="0" sz="1400">
                <a:latin typeface="Arial MT"/>
                <a:cs typeface="Arial MT"/>
              </a:rPr>
              <a:t>she </a:t>
            </a:r>
            <a:r>
              <a:rPr dirty="0" sz="1400" spc="-5">
                <a:latin typeface="Arial MT"/>
                <a:cs typeface="Arial MT"/>
              </a:rPr>
              <a:t>consented. </a:t>
            </a:r>
            <a:r>
              <a:rPr dirty="0" sz="1400">
                <a:latin typeface="Arial MT"/>
                <a:cs typeface="Arial MT"/>
              </a:rPr>
              <a:t>A </a:t>
            </a:r>
            <a:r>
              <a:rPr dirty="0" sz="1400" spc="-5">
                <a:latin typeface="Arial MT"/>
                <a:cs typeface="Arial MT"/>
              </a:rPr>
              <a:t>letter </a:t>
            </a:r>
            <a:r>
              <a:rPr dirty="0" sz="1400" spc="-10">
                <a:latin typeface="Arial MT"/>
                <a:cs typeface="Arial MT"/>
              </a:rPr>
              <a:t>was </a:t>
            </a:r>
            <a:r>
              <a:rPr dirty="0" sz="1400" spc="-5">
                <a:latin typeface="Arial MT"/>
                <a:cs typeface="Arial MT"/>
              </a:rPr>
              <a:t>written </a:t>
            </a:r>
            <a:r>
              <a:rPr dirty="0" sz="1400">
                <a:latin typeface="Arial MT"/>
                <a:cs typeface="Arial MT"/>
              </a:rPr>
              <a:t>to the </a:t>
            </a:r>
            <a:r>
              <a:rPr dirty="0" sz="1400" spc="-5">
                <a:latin typeface="Arial MT"/>
                <a:cs typeface="Arial MT"/>
              </a:rPr>
              <a:t>curator of </a:t>
            </a:r>
            <a:r>
              <a:rPr dirty="0" sz="1400">
                <a:latin typeface="Arial MT"/>
                <a:cs typeface="Arial MT"/>
              </a:rPr>
              <a:t>the </a:t>
            </a:r>
            <a:r>
              <a:rPr dirty="0" sz="1400" spc="-5">
                <a:latin typeface="Arial MT"/>
                <a:cs typeface="Arial MT"/>
              </a:rPr>
              <a:t>zoo. The </a:t>
            </a:r>
            <a:r>
              <a:rPr dirty="0" sz="1400">
                <a:latin typeface="Arial MT"/>
                <a:cs typeface="Arial MT"/>
              </a:rPr>
              <a:t>zoo </a:t>
            </a:r>
            <a:r>
              <a:rPr dirty="0" sz="1400" spc="-5">
                <a:latin typeface="Arial MT"/>
                <a:cs typeface="Arial MT"/>
              </a:rPr>
              <a:t>sent </a:t>
            </a:r>
            <a:r>
              <a:rPr dirty="0" sz="1400">
                <a:latin typeface="Arial MT"/>
                <a:cs typeface="Arial MT"/>
              </a:rPr>
              <a:t> 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cage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from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Mysore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lorry. </a:t>
            </a:r>
            <a:r>
              <a:rPr dirty="0" sz="1400">
                <a:latin typeface="Arial MT"/>
                <a:cs typeface="Arial MT"/>
              </a:rPr>
              <a:t>Baba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was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packed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off.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0868" y="3870147"/>
            <a:ext cx="8459470" cy="666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Arial MT"/>
                <a:cs typeface="Arial MT"/>
              </a:rPr>
              <a:t>But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all of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them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missed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Bruno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greatly.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His wife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wept</a:t>
            </a:r>
            <a:r>
              <a:rPr dirty="0" sz="1400">
                <a:latin typeface="Arial MT"/>
                <a:cs typeface="Arial MT"/>
              </a:rPr>
              <a:t> and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was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inconsolable.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For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few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days</a:t>
            </a:r>
            <a:r>
              <a:rPr dirty="0" sz="1400">
                <a:latin typeface="Arial MT"/>
                <a:cs typeface="Arial MT"/>
              </a:rPr>
              <a:t> she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would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not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eat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anything. </a:t>
            </a:r>
            <a:r>
              <a:rPr dirty="0" sz="1400">
                <a:latin typeface="Arial MT"/>
                <a:cs typeface="Arial MT"/>
              </a:rPr>
              <a:t>She </a:t>
            </a:r>
            <a:r>
              <a:rPr dirty="0" sz="1400" spc="-5">
                <a:latin typeface="Arial MT"/>
                <a:cs typeface="Arial MT"/>
              </a:rPr>
              <a:t>wrote </a:t>
            </a:r>
            <a:r>
              <a:rPr dirty="0" sz="1400">
                <a:latin typeface="Arial MT"/>
                <a:cs typeface="Arial MT"/>
              </a:rPr>
              <a:t>a number of letters to the curator of the </a:t>
            </a:r>
            <a:r>
              <a:rPr dirty="0" sz="1400" spc="-5">
                <a:latin typeface="Arial MT"/>
                <a:cs typeface="Arial MT"/>
              </a:rPr>
              <a:t>Zoo. Even </a:t>
            </a:r>
            <a:r>
              <a:rPr dirty="0" sz="1400">
                <a:latin typeface="Arial MT"/>
                <a:cs typeface="Arial MT"/>
              </a:rPr>
              <a:t>Baba </a:t>
            </a:r>
            <a:r>
              <a:rPr dirty="0" sz="1400" spc="-5">
                <a:latin typeface="Arial MT"/>
                <a:cs typeface="Arial MT"/>
              </a:rPr>
              <a:t>was </a:t>
            </a:r>
            <a:r>
              <a:rPr dirty="0" sz="1400">
                <a:latin typeface="Arial MT"/>
                <a:cs typeface="Arial MT"/>
              </a:rPr>
              <a:t>inconsolable there. </a:t>
            </a:r>
            <a:r>
              <a:rPr dirty="0" sz="1400" spc="-5">
                <a:latin typeface="Arial MT"/>
                <a:cs typeface="Arial MT"/>
              </a:rPr>
              <a:t>He </a:t>
            </a:r>
            <a:r>
              <a:rPr dirty="0" sz="1400">
                <a:latin typeface="Arial MT"/>
                <a:cs typeface="Arial MT"/>
              </a:rPr>
              <a:t> refused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food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too.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 last,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took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his</a:t>
            </a:r>
            <a:r>
              <a:rPr dirty="0" sz="1400" spc="-5">
                <a:latin typeface="Arial MT"/>
                <a:cs typeface="Arial MT"/>
              </a:rPr>
              <a:t> wife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Bruno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Baba.</a:t>
            </a:r>
            <a:endParaRPr sz="1400">
              <a:latin typeface="Arial MT"/>
              <a:cs typeface="Arial MT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317746" y="1943354"/>
            <a:ext cx="415925" cy="676275"/>
            <a:chOff x="4317746" y="1943354"/>
            <a:chExt cx="415925" cy="676275"/>
          </a:xfrm>
        </p:grpSpPr>
        <p:sp>
          <p:nvSpPr>
            <p:cNvPr id="9" name="object 9"/>
            <p:cNvSpPr/>
            <p:nvPr/>
          </p:nvSpPr>
          <p:spPr>
            <a:xfrm>
              <a:off x="4330446" y="1956054"/>
              <a:ext cx="390525" cy="650875"/>
            </a:xfrm>
            <a:custGeom>
              <a:avLst/>
              <a:gdLst/>
              <a:ahLst/>
              <a:cxnLst/>
              <a:rect l="l" t="t" r="r" b="b"/>
              <a:pathLst>
                <a:path w="390525" h="650875">
                  <a:moveTo>
                    <a:pt x="292607" y="0"/>
                  </a:moveTo>
                  <a:lnTo>
                    <a:pt x="97536" y="0"/>
                  </a:lnTo>
                  <a:lnTo>
                    <a:pt x="97536" y="455675"/>
                  </a:lnTo>
                  <a:lnTo>
                    <a:pt x="0" y="455675"/>
                  </a:lnTo>
                  <a:lnTo>
                    <a:pt x="195071" y="650747"/>
                  </a:lnTo>
                  <a:lnTo>
                    <a:pt x="390143" y="455675"/>
                  </a:lnTo>
                  <a:lnTo>
                    <a:pt x="292607" y="455675"/>
                  </a:lnTo>
                  <a:lnTo>
                    <a:pt x="292607" y="0"/>
                  </a:lnTo>
                  <a:close/>
                </a:path>
              </a:pathLst>
            </a:custGeom>
            <a:solidFill>
              <a:srgbClr val="FFAB4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4330446" y="1956054"/>
              <a:ext cx="390525" cy="650875"/>
            </a:xfrm>
            <a:custGeom>
              <a:avLst/>
              <a:gdLst/>
              <a:ahLst/>
              <a:cxnLst/>
              <a:rect l="l" t="t" r="r" b="b"/>
              <a:pathLst>
                <a:path w="390525" h="650875">
                  <a:moveTo>
                    <a:pt x="0" y="455675"/>
                  </a:moveTo>
                  <a:lnTo>
                    <a:pt x="97536" y="455675"/>
                  </a:lnTo>
                  <a:lnTo>
                    <a:pt x="97536" y="0"/>
                  </a:lnTo>
                  <a:lnTo>
                    <a:pt x="292607" y="0"/>
                  </a:lnTo>
                  <a:lnTo>
                    <a:pt x="292607" y="455675"/>
                  </a:lnTo>
                  <a:lnTo>
                    <a:pt x="390143" y="455675"/>
                  </a:lnTo>
                  <a:lnTo>
                    <a:pt x="195071" y="650747"/>
                  </a:lnTo>
                  <a:lnTo>
                    <a:pt x="0" y="455675"/>
                  </a:lnTo>
                  <a:close/>
                </a:path>
              </a:pathLst>
            </a:custGeom>
            <a:ln w="25400">
              <a:solidFill>
                <a:srgbClr val="BB7C2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/>
          <p:cNvGrpSpPr/>
          <p:nvPr/>
        </p:nvGrpSpPr>
        <p:grpSpPr>
          <a:xfrm>
            <a:off x="4317746" y="3214370"/>
            <a:ext cx="405130" cy="709930"/>
            <a:chOff x="4317746" y="3214370"/>
            <a:chExt cx="405130" cy="709930"/>
          </a:xfrm>
        </p:grpSpPr>
        <p:sp>
          <p:nvSpPr>
            <p:cNvPr id="12" name="object 12"/>
            <p:cNvSpPr/>
            <p:nvPr/>
          </p:nvSpPr>
          <p:spPr>
            <a:xfrm>
              <a:off x="4330446" y="3227070"/>
              <a:ext cx="379730" cy="684530"/>
            </a:xfrm>
            <a:custGeom>
              <a:avLst/>
              <a:gdLst/>
              <a:ahLst/>
              <a:cxnLst/>
              <a:rect l="l" t="t" r="r" b="b"/>
              <a:pathLst>
                <a:path w="379729" h="684529">
                  <a:moveTo>
                    <a:pt x="284606" y="0"/>
                  </a:moveTo>
                  <a:lnTo>
                    <a:pt x="94868" y="0"/>
                  </a:lnTo>
                  <a:lnTo>
                    <a:pt x="94868" y="494538"/>
                  </a:lnTo>
                  <a:lnTo>
                    <a:pt x="0" y="494538"/>
                  </a:lnTo>
                  <a:lnTo>
                    <a:pt x="189737" y="684276"/>
                  </a:lnTo>
                  <a:lnTo>
                    <a:pt x="379475" y="494538"/>
                  </a:lnTo>
                  <a:lnTo>
                    <a:pt x="284606" y="494538"/>
                  </a:lnTo>
                  <a:lnTo>
                    <a:pt x="284606" y="0"/>
                  </a:lnTo>
                  <a:close/>
                </a:path>
              </a:pathLst>
            </a:custGeom>
            <a:solidFill>
              <a:srgbClr val="FFAB4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4330446" y="3227070"/>
              <a:ext cx="379730" cy="684530"/>
            </a:xfrm>
            <a:custGeom>
              <a:avLst/>
              <a:gdLst/>
              <a:ahLst/>
              <a:cxnLst/>
              <a:rect l="l" t="t" r="r" b="b"/>
              <a:pathLst>
                <a:path w="379729" h="684529">
                  <a:moveTo>
                    <a:pt x="0" y="494538"/>
                  </a:moveTo>
                  <a:lnTo>
                    <a:pt x="94868" y="494538"/>
                  </a:lnTo>
                  <a:lnTo>
                    <a:pt x="94868" y="0"/>
                  </a:lnTo>
                  <a:lnTo>
                    <a:pt x="284606" y="0"/>
                  </a:lnTo>
                  <a:lnTo>
                    <a:pt x="284606" y="494538"/>
                  </a:lnTo>
                  <a:lnTo>
                    <a:pt x="379475" y="494538"/>
                  </a:lnTo>
                  <a:lnTo>
                    <a:pt x="189737" y="684276"/>
                  </a:lnTo>
                  <a:lnTo>
                    <a:pt x="0" y="494538"/>
                  </a:lnTo>
                  <a:close/>
                </a:path>
              </a:pathLst>
            </a:custGeom>
            <a:ln w="25400">
              <a:solidFill>
                <a:srgbClr val="BB7C2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95088" y="3514343"/>
            <a:ext cx="2801112" cy="162915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87640" y="4378452"/>
            <a:ext cx="1232916" cy="61264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06730" y="409143"/>
            <a:ext cx="1486535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Arial"/>
                <a:cs typeface="Arial"/>
              </a:rPr>
              <a:t>The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Story</a:t>
            </a:r>
            <a:r>
              <a:rPr dirty="0" sz="2200" spc="-25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: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0868" y="882141"/>
            <a:ext cx="8390890" cy="34410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254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Arial MT"/>
                <a:cs typeface="Arial MT"/>
              </a:rPr>
              <a:t>Friends had guessed that the bear </a:t>
            </a:r>
            <a:r>
              <a:rPr dirty="0" sz="1400" spc="-5">
                <a:latin typeface="Arial MT"/>
                <a:cs typeface="Arial MT"/>
              </a:rPr>
              <a:t>would </a:t>
            </a:r>
            <a:r>
              <a:rPr dirty="0" sz="1400">
                <a:latin typeface="Arial MT"/>
                <a:cs typeface="Arial MT"/>
              </a:rPr>
              <a:t>not recognise her. But the </a:t>
            </a:r>
            <a:r>
              <a:rPr dirty="0" sz="1400" spc="-5">
                <a:latin typeface="Arial MT"/>
                <a:cs typeface="Arial MT"/>
              </a:rPr>
              <a:t>moment </a:t>
            </a:r>
            <a:r>
              <a:rPr dirty="0" sz="1400">
                <a:latin typeface="Arial MT"/>
                <a:cs typeface="Arial MT"/>
              </a:rPr>
              <a:t>Baba saw her he recognised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her.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He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cried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with </a:t>
            </a:r>
            <a:r>
              <a:rPr dirty="0" sz="1400">
                <a:latin typeface="Arial MT"/>
                <a:cs typeface="Arial MT"/>
              </a:rPr>
              <a:t>happiness.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She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ran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up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him.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She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patted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him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through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bars.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He </a:t>
            </a:r>
            <a:r>
              <a:rPr dirty="0" sz="1400">
                <a:latin typeface="Arial MT"/>
                <a:cs typeface="Arial MT"/>
              </a:rPr>
              <a:t>stood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delight.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She </a:t>
            </a:r>
            <a:r>
              <a:rPr dirty="0" sz="1400" spc="-37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would </a:t>
            </a:r>
            <a:r>
              <a:rPr dirty="0" sz="1400">
                <a:latin typeface="Arial MT"/>
                <a:cs typeface="Arial MT"/>
              </a:rPr>
              <a:t>not </a:t>
            </a:r>
            <a:r>
              <a:rPr dirty="0" sz="1400" spc="-5">
                <a:latin typeface="Arial MT"/>
                <a:cs typeface="Arial MT"/>
              </a:rPr>
              <a:t>leave </a:t>
            </a:r>
            <a:r>
              <a:rPr dirty="0" sz="1400">
                <a:latin typeface="Arial MT"/>
                <a:cs typeface="Arial MT"/>
              </a:rPr>
              <a:t>the cage for 3 hours. She </a:t>
            </a:r>
            <a:r>
              <a:rPr dirty="0" sz="1400" spc="-5">
                <a:latin typeface="Arial MT"/>
                <a:cs typeface="Arial MT"/>
              </a:rPr>
              <a:t>gave </a:t>
            </a:r>
            <a:r>
              <a:rPr dirty="0" sz="1400">
                <a:latin typeface="Arial MT"/>
                <a:cs typeface="Arial MT"/>
              </a:rPr>
              <a:t>him tea, cakes, ice-cream etc. At </a:t>
            </a:r>
            <a:r>
              <a:rPr dirty="0" sz="1400" spc="-5">
                <a:latin typeface="Arial MT"/>
                <a:cs typeface="Arial MT"/>
              </a:rPr>
              <a:t>last, </a:t>
            </a:r>
            <a:r>
              <a:rPr dirty="0" sz="1400">
                <a:latin typeface="Arial MT"/>
                <a:cs typeface="Arial MT"/>
              </a:rPr>
              <a:t>the </a:t>
            </a:r>
            <a:r>
              <a:rPr dirty="0" sz="1400" spc="-5">
                <a:latin typeface="Arial MT"/>
                <a:cs typeface="Arial MT"/>
              </a:rPr>
              <a:t>‘closing time’ </a:t>
            </a:r>
            <a:r>
              <a:rPr dirty="0" sz="1400">
                <a:latin typeface="Arial MT"/>
                <a:cs typeface="Arial MT"/>
              </a:rPr>
              <a:t> came.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They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had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leave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now.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5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00">
              <a:latin typeface="Arial MT"/>
              <a:cs typeface="Arial MT"/>
            </a:endParaRPr>
          </a:p>
          <a:p>
            <a:pPr marL="12700" marR="5080">
              <a:lnSpc>
                <a:spcPct val="100000"/>
              </a:lnSpc>
            </a:pPr>
            <a:r>
              <a:rPr dirty="0" sz="1400" spc="-5">
                <a:latin typeface="Arial MT"/>
                <a:cs typeface="Arial MT"/>
              </a:rPr>
              <a:t>Then,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they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went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 the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superintendent.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She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pleaded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with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tears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 her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eyes.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superintendent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was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5">
                <a:latin typeface="Arial MT"/>
                <a:cs typeface="Arial MT"/>
              </a:rPr>
              <a:t>kind- </a:t>
            </a:r>
            <a:r>
              <a:rPr dirty="0" sz="1400" spc="-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hearted </a:t>
            </a:r>
            <a:r>
              <a:rPr dirty="0" sz="1400" spc="-5">
                <a:latin typeface="Arial MT"/>
                <a:cs typeface="Arial MT"/>
              </a:rPr>
              <a:t>man. He consented. </a:t>
            </a:r>
            <a:r>
              <a:rPr dirty="0" sz="1400">
                <a:latin typeface="Arial MT"/>
                <a:cs typeface="Arial MT"/>
              </a:rPr>
              <a:t>Baba </a:t>
            </a:r>
            <a:r>
              <a:rPr dirty="0" sz="1400" spc="-5">
                <a:latin typeface="Arial MT"/>
                <a:cs typeface="Arial MT"/>
              </a:rPr>
              <a:t>was driven </a:t>
            </a:r>
            <a:r>
              <a:rPr dirty="0" sz="1400">
                <a:latin typeface="Arial MT"/>
                <a:cs typeface="Arial MT"/>
              </a:rPr>
              <a:t>into a </a:t>
            </a:r>
            <a:r>
              <a:rPr dirty="0" sz="1400" spc="-5">
                <a:latin typeface="Arial MT"/>
                <a:cs typeface="Arial MT"/>
              </a:rPr>
              <a:t>small </a:t>
            </a:r>
            <a:r>
              <a:rPr dirty="0" sz="1400">
                <a:latin typeface="Arial MT"/>
                <a:cs typeface="Arial MT"/>
              </a:rPr>
              <a:t>cage. </a:t>
            </a:r>
            <a:r>
              <a:rPr dirty="0" sz="1400" spc="-5">
                <a:latin typeface="Arial MT"/>
                <a:cs typeface="Arial MT"/>
              </a:rPr>
              <a:t>He was </a:t>
            </a:r>
            <a:r>
              <a:rPr dirty="0" sz="1400">
                <a:latin typeface="Arial MT"/>
                <a:cs typeface="Arial MT"/>
              </a:rPr>
              <a:t>hoisted on the top of the car. At 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home, an island </a:t>
            </a:r>
            <a:r>
              <a:rPr dirty="0" sz="1400" spc="-5">
                <a:latin typeface="Arial MT"/>
                <a:cs typeface="Arial MT"/>
              </a:rPr>
              <a:t>was made </a:t>
            </a:r>
            <a:r>
              <a:rPr dirty="0" sz="1400">
                <a:latin typeface="Arial MT"/>
                <a:cs typeface="Arial MT"/>
              </a:rPr>
              <a:t>for Baba. It </a:t>
            </a:r>
            <a:r>
              <a:rPr dirty="0" sz="1400" spc="-5">
                <a:latin typeface="Arial MT"/>
                <a:cs typeface="Arial MT"/>
              </a:rPr>
              <a:t>was twenty </a:t>
            </a:r>
            <a:r>
              <a:rPr dirty="0" sz="1400">
                <a:latin typeface="Arial MT"/>
                <a:cs typeface="Arial MT"/>
              </a:rPr>
              <a:t>feet long and fifteen feet </a:t>
            </a:r>
            <a:r>
              <a:rPr dirty="0" sz="1400" spc="-5">
                <a:latin typeface="Arial MT"/>
                <a:cs typeface="Arial MT"/>
              </a:rPr>
              <a:t>wide. </a:t>
            </a:r>
            <a:r>
              <a:rPr dirty="0" sz="1400">
                <a:latin typeface="Arial MT"/>
                <a:cs typeface="Arial MT"/>
              </a:rPr>
              <a:t>It </a:t>
            </a:r>
            <a:r>
              <a:rPr dirty="0" sz="1400" spc="-5">
                <a:latin typeface="Arial MT"/>
                <a:cs typeface="Arial MT"/>
              </a:rPr>
              <a:t>was </a:t>
            </a:r>
            <a:r>
              <a:rPr dirty="0" sz="1400">
                <a:latin typeface="Arial MT"/>
                <a:cs typeface="Arial MT"/>
              </a:rPr>
              <a:t>surrounded by a 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moat.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It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was</a:t>
            </a:r>
            <a:r>
              <a:rPr dirty="0" sz="1400">
                <a:latin typeface="Arial MT"/>
                <a:cs typeface="Arial MT"/>
              </a:rPr>
              <a:t> six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feet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wide</a:t>
            </a:r>
            <a:r>
              <a:rPr dirty="0" sz="1400">
                <a:latin typeface="Arial MT"/>
                <a:cs typeface="Arial MT"/>
              </a:rPr>
              <a:t> and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seven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feet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deep.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5">
                <a:latin typeface="Arial MT"/>
                <a:cs typeface="Arial MT"/>
              </a:rPr>
              <a:t> wooden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box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was </a:t>
            </a:r>
            <a:r>
              <a:rPr dirty="0" sz="1400">
                <a:latin typeface="Arial MT"/>
                <a:cs typeface="Arial MT"/>
              </a:rPr>
              <a:t>kept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Baba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sleep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night.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Straw </a:t>
            </a:r>
            <a:r>
              <a:rPr dirty="0" sz="1400" spc="-37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was</a:t>
            </a:r>
            <a:r>
              <a:rPr dirty="0" sz="1400">
                <a:latin typeface="Arial MT"/>
                <a:cs typeface="Arial MT"/>
              </a:rPr>
              <a:t> placed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inside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keep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him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warm.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5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00">
              <a:latin typeface="Arial MT"/>
              <a:cs typeface="Arial MT"/>
            </a:endParaRPr>
          </a:p>
          <a:p>
            <a:pPr marL="12700" marR="3261360">
              <a:lnSpc>
                <a:spcPct val="100000"/>
              </a:lnSpc>
            </a:pPr>
            <a:r>
              <a:rPr dirty="0" sz="1400">
                <a:latin typeface="Arial MT"/>
                <a:cs typeface="Arial MT"/>
              </a:rPr>
              <a:t>In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few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days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Baba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was </a:t>
            </a:r>
            <a:r>
              <a:rPr dirty="0" sz="1400">
                <a:latin typeface="Arial MT"/>
                <a:cs typeface="Arial MT"/>
              </a:rPr>
              <a:t>released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island: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was</a:t>
            </a:r>
            <a:r>
              <a:rPr dirty="0" sz="1400">
                <a:latin typeface="Arial MT"/>
                <a:cs typeface="Arial MT"/>
              </a:rPr>
              <a:t> delighted. </a:t>
            </a:r>
            <a:r>
              <a:rPr dirty="0" sz="1400" spc="-37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The author’s wife spent hours sitting there. </a:t>
            </a:r>
            <a:r>
              <a:rPr dirty="0" sz="1400">
                <a:latin typeface="Arial MT"/>
                <a:cs typeface="Arial MT"/>
              </a:rPr>
              <a:t>Baba sat </a:t>
            </a:r>
            <a:r>
              <a:rPr dirty="0" sz="1400" spc="-5">
                <a:latin typeface="Arial MT"/>
                <a:cs typeface="Arial MT"/>
              </a:rPr>
              <a:t>on her lap. </a:t>
            </a:r>
            <a:r>
              <a:rPr dirty="0" sz="1400">
                <a:latin typeface="Arial MT"/>
                <a:cs typeface="Arial MT"/>
              </a:rPr>
              <a:t> Baba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was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fifteen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months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old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and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quite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heavy now.</a:t>
            </a:r>
            <a:endParaRPr sz="1400">
              <a:latin typeface="Arial MT"/>
              <a:cs typeface="Arial MT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297934" y="1574546"/>
            <a:ext cx="414020" cy="678180"/>
            <a:chOff x="4297934" y="1574546"/>
            <a:chExt cx="414020" cy="678180"/>
          </a:xfrm>
        </p:grpSpPr>
        <p:sp>
          <p:nvSpPr>
            <p:cNvPr id="7" name="object 7"/>
            <p:cNvSpPr/>
            <p:nvPr/>
          </p:nvSpPr>
          <p:spPr>
            <a:xfrm>
              <a:off x="4310634" y="1587246"/>
              <a:ext cx="388620" cy="652780"/>
            </a:xfrm>
            <a:custGeom>
              <a:avLst/>
              <a:gdLst/>
              <a:ahLst/>
              <a:cxnLst/>
              <a:rect l="l" t="t" r="r" b="b"/>
              <a:pathLst>
                <a:path w="388620" h="652780">
                  <a:moveTo>
                    <a:pt x="291464" y="0"/>
                  </a:moveTo>
                  <a:lnTo>
                    <a:pt x="97154" y="0"/>
                  </a:lnTo>
                  <a:lnTo>
                    <a:pt x="97154" y="457961"/>
                  </a:lnTo>
                  <a:lnTo>
                    <a:pt x="0" y="457961"/>
                  </a:lnTo>
                  <a:lnTo>
                    <a:pt x="194310" y="652271"/>
                  </a:lnTo>
                  <a:lnTo>
                    <a:pt x="388619" y="457961"/>
                  </a:lnTo>
                  <a:lnTo>
                    <a:pt x="291464" y="457961"/>
                  </a:lnTo>
                  <a:lnTo>
                    <a:pt x="291464" y="0"/>
                  </a:lnTo>
                  <a:close/>
                </a:path>
              </a:pathLst>
            </a:custGeom>
            <a:solidFill>
              <a:srgbClr val="FFAB4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4310634" y="1587246"/>
              <a:ext cx="388620" cy="652780"/>
            </a:xfrm>
            <a:custGeom>
              <a:avLst/>
              <a:gdLst/>
              <a:ahLst/>
              <a:cxnLst/>
              <a:rect l="l" t="t" r="r" b="b"/>
              <a:pathLst>
                <a:path w="388620" h="652780">
                  <a:moveTo>
                    <a:pt x="0" y="457961"/>
                  </a:moveTo>
                  <a:lnTo>
                    <a:pt x="97154" y="457961"/>
                  </a:lnTo>
                  <a:lnTo>
                    <a:pt x="97154" y="0"/>
                  </a:lnTo>
                  <a:lnTo>
                    <a:pt x="291464" y="0"/>
                  </a:lnTo>
                  <a:lnTo>
                    <a:pt x="291464" y="457961"/>
                  </a:lnTo>
                  <a:lnTo>
                    <a:pt x="388619" y="457961"/>
                  </a:lnTo>
                  <a:lnTo>
                    <a:pt x="194310" y="652271"/>
                  </a:lnTo>
                  <a:lnTo>
                    <a:pt x="0" y="457961"/>
                  </a:lnTo>
                  <a:close/>
                </a:path>
              </a:pathLst>
            </a:custGeom>
            <a:ln w="25400">
              <a:solidFill>
                <a:srgbClr val="BB7C2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/>
          <p:cNvGrpSpPr/>
          <p:nvPr/>
        </p:nvGrpSpPr>
        <p:grpSpPr>
          <a:xfrm>
            <a:off x="4297934" y="3025394"/>
            <a:ext cx="403860" cy="708660"/>
            <a:chOff x="4297934" y="3025394"/>
            <a:chExt cx="403860" cy="708660"/>
          </a:xfrm>
        </p:grpSpPr>
        <p:sp>
          <p:nvSpPr>
            <p:cNvPr id="10" name="object 10"/>
            <p:cNvSpPr/>
            <p:nvPr/>
          </p:nvSpPr>
          <p:spPr>
            <a:xfrm>
              <a:off x="4310634" y="3038094"/>
              <a:ext cx="378460" cy="683260"/>
            </a:xfrm>
            <a:custGeom>
              <a:avLst/>
              <a:gdLst/>
              <a:ahLst/>
              <a:cxnLst/>
              <a:rect l="l" t="t" r="r" b="b"/>
              <a:pathLst>
                <a:path w="378460" h="683260">
                  <a:moveTo>
                    <a:pt x="283463" y="0"/>
                  </a:moveTo>
                  <a:lnTo>
                    <a:pt x="94487" y="0"/>
                  </a:lnTo>
                  <a:lnTo>
                    <a:pt x="94487" y="493775"/>
                  </a:lnTo>
                  <a:lnTo>
                    <a:pt x="0" y="493775"/>
                  </a:lnTo>
                  <a:lnTo>
                    <a:pt x="188975" y="682752"/>
                  </a:lnTo>
                  <a:lnTo>
                    <a:pt x="377951" y="493775"/>
                  </a:lnTo>
                  <a:lnTo>
                    <a:pt x="283463" y="493775"/>
                  </a:lnTo>
                  <a:lnTo>
                    <a:pt x="283463" y="0"/>
                  </a:lnTo>
                  <a:close/>
                </a:path>
              </a:pathLst>
            </a:custGeom>
            <a:solidFill>
              <a:srgbClr val="FFAB4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4310634" y="3038094"/>
              <a:ext cx="378460" cy="683260"/>
            </a:xfrm>
            <a:custGeom>
              <a:avLst/>
              <a:gdLst/>
              <a:ahLst/>
              <a:cxnLst/>
              <a:rect l="l" t="t" r="r" b="b"/>
              <a:pathLst>
                <a:path w="378460" h="683260">
                  <a:moveTo>
                    <a:pt x="0" y="493775"/>
                  </a:moveTo>
                  <a:lnTo>
                    <a:pt x="94487" y="493775"/>
                  </a:lnTo>
                  <a:lnTo>
                    <a:pt x="94487" y="0"/>
                  </a:lnTo>
                  <a:lnTo>
                    <a:pt x="283463" y="0"/>
                  </a:lnTo>
                  <a:lnTo>
                    <a:pt x="283463" y="493775"/>
                  </a:lnTo>
                  <a:lnTo>
                    <a:pt x="377951" y="493775"/>
                  </a:lnTo>
                  <a:lnTo>
                    <a:pt x="188975" y="682752"/>
                  </a:lnTo>
                  <a:lnTo>
                    <a:pt x="0" y="493775"/>
                  </a:lnTo>
                  <a:close/>
                </a:path>
              </a:pathLst>
            </a:custGeom>
            <a:ln w="25400">
              <a:solidFill>
                <a:srgbClr val="BB7C2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3999" cy="514349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787640" y="4378452"/>
              <a:ext cx="1232916" cy="612648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51536" y="356361"/>
            <a:ext cx="2790190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Arial"/>
                <a:cs typeface="Arial"/>
              </a:rPr>
              <a:t>DIFFICULT</a:t>
            </a:r>
            <a:r>
              <a:rPr dirty="0" sz="2200" spc="5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WORDS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: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6730" y="848690"/>
            <a:ext cx="6779895" cy="36506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dirty="0" sz="1400">
                <a:latin typeface="Arial MT"/>
                <a:cs typeface="Arial MT"/>
              </a:rPr>
              <a:t>Panting:</a:t>
            </a:r>
            <a:r>
              <a:rPr dirty="0" sz="1400" spc="-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taking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short,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quick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breaths</a:t>
            </a:r>
            <a:endParaRPr sz="14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dirty="0" sz="1400" spc="-5">
                <a:latin typeface="Arial MT"/>
                <a:cs typeface="Arial MT"/>
              </a:rPr>
              <a:t>wantonly: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good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reason</a:t>
            </a:r>
            <a:endParaRPr sz="14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dirty="0" sz="1400" spc="-5">
                <a:latin typeface="Arial MT"/>
                <a:cs typeface="Arial MT"/>
              </a:rPr>
              <a:t>prostrate: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lying</a:t>
            </a:r>
            <a:r>
              <a:rPr dirty="0" sz="1400">
                <a:latin typeface="Arial MT"/>
                <a:cs typeface="Arial MT"/>
              </a:rPr>
              <a:t> on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ground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facing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downwards</a:t>
            </a:r>
            <a:endParaRPr sz="14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dirty="0" sz="1400">
                <a:latin typeface="Arial MT"/>
                <a:cs typeface="Arial MT"/>
              </a:rPr>
              <a:t>scooted:</a:t>
            </a:r>
            <a:r>
              <a:rPr dirty="0" sz="1400" spc="-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ran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away</a:t>
            </a:r>
            <a:endParaRPr sz="14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dirty="0" sz="1400">
                <a:latin typeface="Arial MT"/>
                <a:cs typeface="Arial MT"/>
              </a:rPr>
              <a:t>scruff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of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neck: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take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hold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of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back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of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neck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collar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suddenly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and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roughly</a:t>
            </a:r>
            <a:endParaRPr sz="14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dirty="0" sz="1400">
                <a:latin typeface="Arial MT"/>
                <a:cs typeface="Arial MT"/>
              </a:rPr>
              <a:t>Christened</a:t>
            </a:r>
            <a:r>
              <a:rPr dirty="0" sz="1400" spc="-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it: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named</a:t>
            </a:r>
            <a:r>
              <a:rPr dirty="0" sz="1400" spc="-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it</a:t>
            </a:r>
            <a:endParaRPr sz="14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dirty="0" sz="1400">
                <a:latin typeface="Arial MT"/>
                <a:cs typeface="Arial MT"/>
              </a:rPr>
              <a:t>condiments:</a:t>
            </a:r>
            <a:r>
              <a:rPr dirty="0" sz="1400" spc="-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spices</a:t>
            </a:r>
            <a:endParaRPr sz="14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dirty="0" sz="1400">
                <a:latin typeface="Arial MT"/>
                <a:cs typeface="Arial MT"/>
              </a:rPr>
              <a:t>Relish: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great</a:t>
            </a:r>
            <a:r>
              <a:rPr dirty="0" sz="1400" spc="-5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enjoyment</a:t>
            </a:r>
            <a:endParaRPr sz="14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dirty="0" sz="1400">
                <a:latin typeface="Arial MT"/>
                <a:cs typeface="Arial MT"/>
              </a:rPr>
              <a:t>Floundering:</a:t>
            </a:r>
            <a:r>
              <a:rPr dirty="0" sz="1400" spc="-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struggling</a:t>
            </a:r>
            <a:r>
              <a:rPr dirty="0" sz="1400" spc="-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move</a:t>
            </a:r>
            <a:endParaRPr sz="14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dirty="0" sz="1400" spc="-5">
                <a:latin typeface="Arial MT"/>
                <a:cs typeface="Arial MT"/>
              </a:rPr>
              <a:t>Heaving: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taking</a:t>
            </a:r>
            <a:r>
              <a:rPr dirty="0" sz="1400" spc="-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deep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breaths</a:t>
            </a:r>
            <a:endParaRPr sz="14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dirty="0" sz="1400">
                <a:latin typeface="Arial MT"/>
                <a:cs typeface="Arial MT"/>
              </a:rPr>
              <a:t>Flanks: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side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of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body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between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ribs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and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hips</a:t>
            </a:r>
            <a:endParaRPr sz="14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dirty="0" sz="1400">
                <a:latin typeface="Arial MT"/>
                <a:cs typeface="Arial MT"/>
              </a:rPr>
              <a:t>Gaping:</a:t>
            </a:r>
            <a:r>
              <a:rPr dirty="0" sz="1400" spc="-5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wide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open</a:t>
            </a:r>
            <a:endParaRPr sz="14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dirty="0" sz="1400" spc="-5">
                <a:latin typeface="Arial MT"/>
                <a:cs typeface="Arial MT"/>
              </a:rPr>
              <a:t>Hypodermic: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long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needle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used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give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an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injection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under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skin</a:t>
            </a:r>
            <a:endParaRPr sz="14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dirty="0" sz="1400">
                <a:latin typeface="Arial MT"/>
                <a:cs typeface="Arial MT"/>
              </a:rPr>
              <a:t>Antidote: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medicine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taken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5">
                <a:latin typeface="Arial MT"/>
                <a:cs typeface="Arial MT"/>
              </a:rPr>
              <a:t>given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counteract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particular</a:t>
            </a:r>
            <a:r>
              <a:rPr dirty="0" sz="1400" spc="-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poison</a:t>
            </a:r>
            <a:endParaRPr sz="14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dirty="0" sz="1400" spc="-5">
                <a:latin typeface="Arial MT"/>
                <a:cs typeface="Arial MT"/>
              </a:rPr>
              <a:t>Stertorous:</a:t>
            </a:r>
            <a:r>
              <a:rPr dirty="0" sz="1400" spc="-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noisy</a:t>
            </a:r>
            <a:endParaRPr sz="1400">
              <a:latin typeface="Arial MT"/>
              <a:cs typeface="Arial MT"/>
            </a:endParaRPr>
          </a:p>
          <a:p>
            <a:pPr marL="355600" indent="-342900">
              <a:lnSpc>
                <a:spcPts val="1664"/>
              </a:lnSpc>
              <a:buAutoNum type="arabicPeriod"/>
              <a:tabLst>
                <a:tab pos="355600" algn="l"/>
              </a:tabLst>
            </a:pPr>
            <a:r>
              <a:rPr dirty="0" sz="1400" spc="-5">
                <a:latin typeface="Arial MT"/>
                <a:cs typeface="Arial MT"/>
              </a:rPr>
              <a:t>Disdainfully: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disapprovingly</a:t>
            </a:r>
            <a:endParaRPr sz="1400">
              <a:latin typeface="Arial MT"/>
              <a:cs typeface="Arial MT"/>
            </a:endParaRPr>
          </a:p>
          <a:p>
            <a:pPr marL="355600" indent="-342900">
              <a:lnSpc>
                <a:spcPts val="1664"/>
              </a:lnSpc>
              <a:buAutoNum type="arabicPeriod"/>
              <a:tabLst>
                <a:tab pos="355600" algn="l"/>
              </a:tabLst>
            </a:pPr>
            <a:r>
              <a:rPr dirty="0" sz="1400">
                <a:latin typeface="Arial MT"/>
                <a:cs typeface="Arial MT"/>
              </a:rPr>
              <a:t>Curator: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here,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person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charge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of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the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zoo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6007" y="1630832"/>
            <a:ext cx="7052945" cy="1428115"/>
          </a:xfrm>
          <a:prstGeom prst="rect"/>
        </p:spPr>
        <p:txBody>
          <a:bodyPr wrap="square" lIns="0" tIns="104139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19"/>
              </a:spcBef>
            </a:pPr>
            <a:r>
              <a:rPr dirty="0" sz="4000" spc="-10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dirty="0" sz="4000" spc="-5">
                <a:solidFill>
                  <a:srgbClr val="000000"/>
                </a:solidFill>
                <a:latin typeface="Arial"/>
                <a:cs typeface="Arial"/>
              </a:rPr>
              <a:t> 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25"/>
              </a:spcBef>
            </a:pPr>
            <a:r>
              <a:rPr dirty="0" sz="4000" spc="-5">
                <a:latin typeface="Arial"/>
                <a:cs typeface="Arial"/>
              </a:rPr>
              <a:t>ODM</a:t>
            </a:r>
            <a:r>
              <a:rPr dirty="0" sz="4000" spc="-20">
                <a:latin typeface="Arial"/>
                <a:cs typeface="Arial"/>
              </a:rPr>
              <a:t> </a:t>
            </a:r>
            <a:r>
              <a:rPr dirty="0" sz="4000" spc="-5">
                <a:latin typeface="Arial"/>
                <a:cs typeface="Arial"/>
              </a:rPr>
              <a:t>EDUCATIONAL</a:t>
            </a:r>
            <a:r>
              <a:rPr dirty="0" sz="4000" spc="10">
                <a:latin typeface="Arial"/>
                <a:cs typeface="Arial"/>
              </a:rPr>
              <a:t> </a:t>
            </a:r>
            <a:r>
              <a:rPr dirty="0" sz="4000" spc="-5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terms:created xsi:type="dcterms:W3CDTF">2022-04-01T17:45:48Z</dcterms:created>
  <dcterms:modified xsi:type="dcterms:W3CDTF">2022-04-01T17:45:48Z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2020-09-12T00:00:00Z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2022-04-01T00:00:00Z</vt:filetime>
  </property>
</Properties>
</file>