
<file path=[Content_Types].xml><?xml version="1.0" encoding="utf-8"?>
<Types xmlns="http://schemas.openxmlformats.org/package/2006/content-types">
  <Default Extension="fntdata" ContentType="application/x-fontdata"/>
  <Default Extension="gif" ContentType="image/gif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  <p:sldMasterId id="2147483661" r:id="rId2"/>
  </p:sldMasterIdLst>
  <p:notesMasterIdLst>
    <p:notesMasterId r:id="rId23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24"/>
      <p:bold r:id="rId25"/>
      <p:italic r:id="rId26"/>
      <p:boldItalic r:id="rId27"/>
    </p:embeddedFont>
    <p:embeddedFont>
      <p:font typeface="Playfair Display" panose="00000500000000000000" pitchFamily="2" charset="0"/>
      <p:regular r:id="rId28"/>
      <p:bold r:id="rId29"/>
      <p:italic r:id="rId30"/>
      <p:boldItalic r:id="rId3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32" roundtripDataSignature="AMtx7miftXZIHBCnJpZ+qTl9a/AtpRnlu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9" d="100"/>
          <a:sy n="89" d="100"/>
        </p:scale>
        <p:origin x="846" y="6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font" Target="fonts/font3.fntdata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font" Target="fonts/font2.fntdata"/><Relationship Id="rId33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font" Target="fonts/font1.fntdata"/><Relationship Id="rId32" Type="http://customschemas.google.com/relationships/presentationmetadata" Target="metadata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notesMaster" Target="notesMasters/notesMaster1.xml"/><Relationship Id="rId28" Type="http://schemas.openxmlformats.org/officeDocument/2006/relationships/font" Target="fonts/font5.fntdata"/><Relationship Id="rId36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font" Target="fonts/font8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font" Target="fonts/font4.fntdata"/><Relationship Id="rId30" Type="http://schemas.openxmlformats.org/officeDocument/2006/relationships/font" Target="fonts/font7.fntdata"/><Relationship Id="rId35" Type="http://schemas.openxmlformats.org/officeDocument/2006/relationships/theme" Target="theme/theme1.xml"/><Relationship Id="rId8" Type="http://schemas.openxmlformats.org/officeDocument/2006/relationships/slide" Target="slides/slide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4" name="Google Shape;144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Calibri"/>
                <a:ea typeface="Calibri"/>
                <a:cs typeface="Calibri"/>
                <a:sym typeface="Calibri"/>
              </a:rPr>
              <a:t>Simple machines- levers</a:t>
            </a:r>
            <a:endParaRPr sz="120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Calibri"/>
                <a:ea typeface="Calibri"/>
                <a:cs typeface="Calibri"/>
                <a:sym typeface="Calibri"/>
              </a:rPr>
              <a:t>Draw the pictures of different types of lever</a:t>
            </a:r>
            <a:endParaRPr sz="120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Calibri"/>
                <a:ea typeface="Calibri"/>
                <a:cs typeface="Calibri"/>
                <a:sym typeface="Calibri"/>
              </a:rPr>
              <a:t>Simple machines- the inclined plane, the pulley</a:t>
            </a:r>
            <a:endParaRPr sz="120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Calibri"/>
                <a:ea typeface="Calibri"/>
                <a:cs typeface="Calibri"/>
                <a:sym typeface="Calibri"/>
              </a:rPr>
              <a:t>Mention the names of all the simple machines and write a use of each in our daily life.</a:t>
            </a:r>
            <a:endParaRPr sz="120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Calibri"/>
                <a:ea typeface="Calibri"/>
                <a:cs typeface="Calibri"/>
                <a:sym typeface="Calibri"/>
              </a:rPr>
              <a:t>Simple machine- the wheel and axle, the screw</a:t>
            </a:r>
            <a:endParaRPr sz="120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Calibri"/>
                <a:ea typeface="Calibri"/>
                <a:cs typeface="Calibri"/>
                <a:sym typeface="Calibri"/>
              </a:rPr>
              <a:t>Learn Ch- 9</a:t>
            </a:r>
            <a:endParaRPr sz="120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Calibri"/>
                <a:ea typeface="Calibri"/>
                <a:cs typeface="Calibri"/>
                <a:sym typeface="Calibri"/>
              </a:rPr>
              <a:t>Revision-1</a:t>
            </a:r>
            <a:endParaRPr sz="120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Calibri"/>
                <a:ea typeface="Calibri"/>
                <a:cs typeface="Calibri"/>
                <a:sym typeface="Calibri"/>
              </a:rPr>
              <a:t>Choose the correct answer</a:t>
            </a:r>
            <a:endParaRPr sz="120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Calibri"/>
                <a:ea typeface="Calibri"/>
                <a:cs typeface="Calibri"/>
                <a:sym typeface="Calibri"/>
              </a:rPr>
              <a:t>Answer the following questions</a:t>
            </a:r>
            <a:endParaRPr sz="120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Calibri"/>
                <a:ea typeface="Calibri"/>
                <a:cs typeface="Calibri"/>
                <a:sym typeface="Calibri"/>
              </a:rPr>
              <a:t>Learn Ch- 10</a:t>
            </a:r>
            <a:endParaRPr sz="120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Calibri"/>
                <a:ea typeface="Calibri"/>
                <a:cs typeface="Calibri"/>
                <a:sym typeface="Calibri"/>
              </a:rPr>
              <a:t>Revision-2</a:t>
            </a:r>
            <a:endParaRPr sz="120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Calibri"/>
                <a:ea typeface="Calibri"/>
                <a:cs typeface="Calibri"/>
                <a:sym typeface="Calibri"/>
              </a:rPr>
              <a:t>Do as directed</a:t>
            </a:r>
            <a:endParaRPr sz="120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Calibri"/>
                <a:ea typeface="Calibri"/>
                <a:cs typeface="Calibri"/>
                <a:sym typeface="Calibri"/>
              </a:rPr>
              <a:t>Answer the following questions</a:t>
            </a:r>
            <a:endParaRPr sz="120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Calibri"/>
                <a:ea typeface="Calibri"/>
                <a:cs typeface="Calibri"/>
                <a:sym typeface="Calibri"/>
              </a:rPr>
              <a:t>Learn Ch- 9 &amp; 10</a:t>
            </a:r>
            <a:endParaRPr sz="120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Calibri"/>
                <a:ea typeface="Calibri"/>
                <a:cs typeface="Calibri"/>
                <a:sym typeface="Calibri"/>
              </a:rPr>
              <a:t>Energy</a:t>
            </a:r>
            <a:endParaRPr sz="120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Calibri"/>
                <a:ea typeface="Calibri"/>
                <a:cs typeface="Calibri"/>
                <a:sym typeface="Calibri"/>
              </a:rPr>
              <a:t>Different forms of energy- mechanical energy, solar energy, geothermal energy</a:t>
            </a:r>
            <a:endParaRPr sz="120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Calibri"/>
                <a:ea typeface="Calibri"/>
                <a:cs typeface="Calibri"/>
                <a:sym typeface="Calibri"/>
              </a:rPr>
              <a:t>Do the oral Q&amp; A of page no. 103</a:t>
            </a:r>
            <a:endParaRPr sz="120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Calibri"/>
                <a:ea typeface="Calibri"/>
                <a:cs typeface="Calibri"/>
                <a:sym typeface="Calibri"/>
              </a:rPr>
              <a:t>Different forms of energy- wind energy, hydro power, heat energy</a:t>
            </a:r>
            <a:endParaRPr sz="120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Calibri"/>
                <a:ea typeface="Calibri"/>
                <a:cs typeface="Calibri"/>
                <a:sym typeface="Calibri"/>
              </a:rPr>
              <a:t>Do the questions A, B &amp; C in your notebook</a:t>
            </a:r>
            <a:endParaRPr sz="120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g105fb267a0f_1_17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746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Calibri"/>
              <a:buChar char="●"/>
            </a:pPr>
            <a:endParaRPr sz="23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6" name="Google Shape;256;g105fb267a0f_1_17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Google Shape;263;g105fb267a0f_1_18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746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Calibri"/>
              <a:buChar char="●"/>
            </a:pPr>
            <a:endParaRPr sz="23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4" name="Google Shape;264;g105fb267a0f_1_18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Google Shape;271;g105fb267a0f_1_18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746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Calibri"/>
              <a:buChar char="●"/>
            </a:pPr>
            <a:endParaRPr sz="23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2" name="Google Shape;272;g105fb267a0f_1_18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Google Shape;279;p1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68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Calibri"/>
              <a:buChar char="●"/>
            </a:pPr>
            <a:endParaRPr sz="2200" b="1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0" name="Google Shape;280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Google Shape;286;p1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sz="3000" b="1"/>
          </a:p>
        </p:txBody>
      </p:sp>
      <p:sp>
        <p:nvSpPr>
          <p:cNvPr id="287" name="Google Shape;287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Google Shape;292;p1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4191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3000"/>
              <a:buFont typeface="Calibri"/>
              <a:buAutoNum type="arabicPeriod"/>
            </a:pPr>
            <a:endParaRPr sz="3000" b="1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3" name="Google Shape;293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Google Shape;300;gcfbd7231ae_0_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4191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3000"/>
              <a:buFont typeface="Calibri"/>
              <a:buAutoNum type="arabicPeriod"/>
            </a:pPr>
            <a:endParaRPr sz="3000" b="1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1" name="Google Shape;301;gcfbd7231ae_0_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Google Shape;308;gcfbd7231ae_0_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4191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3000"/>
              <a:buFont typeface="Calibri"/>
              <a:buAutoNum type="arabicPeriod"/>
            </a:pPr>
            <a:endParaRPr sz="3000" b="1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9" name="Google Shape;309;gcfbd7231ae_0_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Google Shape;316;p1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50800" marR="5080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sz="1350">
              <a:solidFill>
                <a:schemeClr val="dk1"/>
              </a:solidFill>
              <a:highlight>
                <a:srgbClr val="EFEFEF"/>
              </a:highlight>
            </a:endParaRPr>
          </a:p>
        </p:txBody>
      </p:sp>
      <p:sp>
        <p:nvSpPr>
          <p:cNvPr id="317" name="Google Shape;317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" name="Google Shape;324;p1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4191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AutoNum type="arabicPeriod"/>
            </a:pPr>
            <a:endParaRPr sz="3000" b="1"/>
          </a:p>
        </p:txBody>
      </p:sp>
      <p:sp>
        <p:nvSpPr>
          <p:cNvPr id="325" name="Google Shape;325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" sz="1200">
                <a:latin typeface="Calibri"/>
                <a:ea typeface="Calibri"/>
                <a:cs typeface="Calibri"/>
                <a:sym typeface="Calibri"/>
              </a:rPr>
              <a:t>Introduction</a:t>
            </a:r>
            <a:endParaRPr sz="120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" sz="1200">
                <a:latin typeface="Calibri"/>
                <a:ea typeface="Calibri"/>
                <a:cs typeface="Calibri"/>
                <a:sym typeface="Calibri"/>
              </a:rPr>
              <a:t>The brain</a:t>
            </a:r>
            <a:endParaRPr sz="120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" sz="1200">
                <a:latin typeface="Calibri"/>
                <a:ea typeface="Calibri"/>
                <a:cs typeface="Calibri"/>
                <a:sym typeface="Calibri"/>
              </a:rPr>
              <a:t>Write the difficult words</a:t>
            </a:r>
            <a:endParaRPr sz="120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" sz="1200">
                <a:latin typeface="Calibri"/>
                <a:ea typeface="Calibri"/>
                <a:cs typeface="Calibri"/>
                <a:sym typeface="Calibri"/>
              </a:rPr>
              <a:t>The spinal cord</a:t>
            </a:r>
            <a:endParaRPr sz="120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" sz="1200">
                <a:latin typeface="Calibri"/>
                <a:ea typeface="Calibri"/>
                <a:cs typeface="Calibri"/>
                <a:sym typeface="Calibri"/>
              </a:rPr>
              <a:t>Nerves</a:t>
            </a:r>
            <a:endParaRPr sz="120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" sz="1200">
                <a:latin typeface="Calibri"/>
                <a:ea typeface="Calibri"/>
                <a:cs typeface="Calibri"/>
                <a:sym typeface="Calibri"/>
              </a:rPr>
              <a:t>Kinds of nerves</a:t>
            </a:r>
            <a:endParaRPr sz="120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" sz="1200">
                <a:latin typeface="Calibri"/>
                <a:ea typeface="Calibri"/>
                <a:cs typeface="Calibri"/>
                <a:sym typeface="Calibri"/>
              </a:rPr>
              <a:t>Draw a labelled diagram of human brain</a:t>
            </a:r>
            <a:endParaRPr sz="120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" sz="1200">
                <a:latin typeface="Calibri"/>
                <a:ea typeface="Calibri"/>
                <a:cs typeface="Calibri"/>
                <a:sym typeface="Calibri"/>
              </a:rPr>
              <a:t>Sense organs- the eyes</a:t>
            </a:r>
            <a:endParaRPr sz="120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" sz="1200">
                <a:latin typeface="Calibri"/>
                <a:ea typeface="Calibri"/>
                <a:cs typeface="Calibri"/>
                <a:sym typeface="Calibri"/>
              </a:rPr>
              <a:t>Do the oral Q&amp; A of page no. 93,</a:t>
            </a:r>
            <a:endParaRPr sz="120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" sz="1200">
                <a:latin typeface="Calibri"/>
                <a:ea typeface="Calibri"/>
                <a:cs typeface="Calibri"/>
                <a:sym typeface="Calibri"/>
              </a:rPr>
              <a:t>Do the questions A, B &amp; C in your notebook</a:t>
            </a:r>
            <a:endParaRPr sz="120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" sz="1200">
                <a:latin typeface="Calibri"/>
                <a:ea typeface="Calibri"/>
                <a:cs typeface="Calibri"/>
                <a:sym typeface="Calibri"/>
              </a:rPr>
              <a:t>Sense organs- the ears, the nose, the tongue, the skin</a:t>
            </a:r>
            <a:endParaRPr sz="120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" sz="1200">
                <a:latin typeface="Calibri"/>
                <a:ea typeface="Calibri"/>
                <a:cs typeface="Calibri"/>
                <a:sym typeface="Calibri"/>
              </a:rPr>
              <a:t>Draw a labelled diagram of human eye</a:t>
            </a:r>
            <a:endParaRPr sz="120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" sz="1200">
                <a:latin typeface="Calibri"/>
                <a:ea typeface="Calibri"/>
                <a:cs typeface="Calibri"/>
                <a:sym typeface="Calibri"/>
              </a:rPr>
              <a:t>Long Q &amp; A</a:t>
            </a:r>
            <a:endParaRPr sz="120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" sz="1200">
                <a:latin typeface="Calibri"/>
                <a:ea typeface="Calibri"/>
                <a:cs typeface="Calibri"/>
                <a:sym typeface="Calibri"/>
              </a:rPr>
              <a:t>Learn the Q &amp; A</a:t>
            </a:r>
            <a:endParaRPr sz="120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" sz="1200">
                <a:latin typeface="Calibri"/>
                <a:ea typeface="Calibri"/>
                <a:cs typeface="Calibri"/>
                <a:sym typeface="Calibri"/>
              </a:rPr>
              <a:t>Activity</a:t>
            </a:r>
            <a:endParaRPr sz="120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" sz="1200">
                <a:latin typeface="Calibri"/>
                <a:ea typeface="Calibri"/>
                <a:cs typeface="Calibri"/>
                <a:sym typeface="Calibri"/>
              </a:rPr>
              <a:t>Class test</a:t>
            </a:r>
            <a:endParaRPr sz="120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sz="3000" b="1"/>
          </a:p>
        </p:txBody>
      </p:sp>
      <p:sp>
        <p:nvSpPr>
          <p:cNvPr id="153" name="Google Shape;153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" name="Google Shape;331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32" name="Google Shape;332;p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gcfbd7231ae_0_10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" sz="1200">
                <a:latin typeface="Calibri"/>
                <a:ea typeface="Calibri"/>
                <a:cs typeface="Calibri"/>
                <a:sym typeface="Calibri"/>
              </a:rPr>
              <a:t>The brain</a:t>
            </a:r>
            <a:endParaRPr sz="120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" sz="1200">
                <a:latin typeface="Calibri"/>
                <a:ea typeface="Calibri"/>
                <a:cs typeface="Calibri"/>
                <a:sym typeface="Calibri"/>
              </a:rPr>
              <a:t>Write the difficult words</a:t>
            </a:r>
            <a:endParaRPr sz="120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" sz="1200">
                <a:latin typeface="Calibri"/>
                <a:ea typeface="Calibri"/>
                <a:cs typeface="Calibri"/>
                <a:sym typeface="Calibri"/>
              </a:rPr>
              <a:t>The spinal cord</a:t>
            </a:r>
            <a:endParaRPr sz="120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" sz="1200">
                <a:latin typeface="Calibri"/>
                <a:ea typeface="Calibri"/>
                <a:cs typeface="Calibri"/>
                <a:sym typeface="Calibri"/>
              </a:rPr>
              <a:t>Nerves</a:t>
            </a:r>
            <a:endParaRPr sz="120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" sz="1200">
                <a:latin typeface="Calibri"/>
                <a:ea typeface="Calibri"/>
                <a:cs typeface="Calibri"/>
                <a:sym typeface="Calibri"/>
              </a:rPr>
              <a:t>Kinds of nerves</a:t>
            </a:r>
            <a:endParaRPr sz="120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" sz="1200">
                <a:latin typeface="Calibri"/>
                <a:ea typeface="Calibri"/>
                <a:cs typeface="Calibri"/>
                <a:sym typeface="Calibri"/>
              </a:rPr>
              <a:t>Draw a labelled diagram of human brain</a:t>
            </a:r>
            <a:endParaRPr sz="120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" sz="1200">
                <a:latin typeface="Calibri"/>
                <a:ea typeface="Calibri"/>
                <a:cs typeface="Calibri"/>
                <a:sym typeface="Calibri"/>
              </a:rPr>
              <a:t>Sense organs- the eyes</a:t>
            </a:r>
            <a:endParaRPr sz="120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" sz="1200">
                <a:latin typeface="Calibri"/>
                <a:ea typeface="Calibri"/>
                <a:cs typeface="Calibri"/>
                <a:sym typeface="Calibri"/>
              </a:rPr>
              <a:t>Do the oral Q&amp; A of page no. 93,</a:t>
            </a:r>
            <a:endParaRPr sz="120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" sz="1200">
                <a:latin typeface="Calibri"/>
                <a:ea typeface="Calibri"/>
                <a:cs typeface="Calibri"/>
                <a:sym typeface="Calibri"/>
              </a:rPr>
              <a:t>Do the questions A, B &amp; C in your notebook</a:t>
            </a:r>
            <a:endParaRPr sz="120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" sz="1200">
                <a:latin typeface="Calibri"/>
                <a:ea typeface="Calibri"/>
                <a:cs typeface="Calibri"/>
                <a:sym typeface="Calibri"/>
              </a:rPr>
              <a:t>Sense organs- the ears, the nose, the tongue, the skin</a:t>
            </a:r>
            <a:endParaRPr sz="120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" sz="1200">
                <a:latin typeface="Calibri"/>
                <a:ea typeface="Calibri"/>
                <a:cs typeface="Calibri"/>
                <a:sym typeface="Calibri"/>
              </a:rPr>
              <a:t>Draw a labelled diagram of human eye</a:t>
            </a:r>
            <a:endParaRPr sz="120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" sz="1200">
                <a:latin typeface="Calibri"/>
                <a:ea typeface="Calibri"/>
                <a:cs typeface="Calibri"/>
                <a:sym typeface="Calibri"/>
              </a:rPr>
              <a:t>Long Q &amp; A</a:t>
            </a:r>
            <a:endParaRPr sz="120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" sz="1200">
                <a:latin typeface="Calibri"/>
                <a:ea typeface="Calibri"/>
                <a:cs typeface="Calibri"/>
                <a:sym typeface="Calibri"/>
              </a:rPr>
              <a:t>Learn the Q &amp; A</a:t>
            </a:r>
            <a:endParaRPr sz="120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" sz="1200">
                <a:latin typeface="Calibri"/>
                <a:ea typeface="Calibri"/>
                <a:cs typeface="Calibri"/>
                <a:sym typeface="Calibri"/>
              </a:rPr>
              <a:t>Activity</a:t>
            </a:r>
            <a:endParaRPr sz="120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" sz="1200">
                <a:latin typeface="Calibri"/>
                <a:ea typeface="Calibri"/>
                <a:cs typeface="Calibri"/>
                <a:sym typeface="Calibri"/>
              </a:rPr>
              <a:t>Class test</a:t>
            </a:r>
            <a:endParaRPr sz="120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sz="3000" b="1"/>
          </a:p>
        </p:txBody>
      </p:sp>
      <p:sp>
        <p:nvSpPr>
          <p:cNvPr id="160" name="Google Shape;160;gcfbd7231ae_0_10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gcfbd7231ae_0_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3" name="Google Shape;173;gcfbd7231ae_0_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g10555b1cf16_2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5" name="Google Shape;185;g10555b1cf16_2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746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Calibri"/>
              <a:buChar char="●"/>
            </a:pPr>
            <a:endParaRPr sz="23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8" name="Google Shape;208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746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Calibri"/>
              <a:buChar char="●"/>
            </a:pPr>
            <a:endParaRPr sz="23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0" name="Google Shape;230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g105fb267a0f_1_16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746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Calibri"/>
              <a:buChar char="●"/>
            </a:pPr>
            <a:endParaRPr sz="23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9" name="Google Shape;239;g105fb267a0f_1_16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g105fb267a0f_1_17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746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Calibri"/>
              <a:buChar char="●"/>
            </a:pPr>
            <a:endParaRPr sz="23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8" name="Google Shape;248;g105fb267a0f_1_17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1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1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33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33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3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3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35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35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7886700" cy="326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175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53" name="Google Shape;53;p35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4" name="Google Shape;54;p35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5" name="Google Shape;55;p35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23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23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7886700" cy="326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175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65" name="Google Shape;65;p23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23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23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2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2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t" anchorCtr="0">
            <a:noAutofit/>
          </a:bodyPr>
          <a:lstStyle>
            <a:lvl1pPr marL="457200" lvl="0" indent="-3175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/>
            </a:lvl1pPr>
            <a:lvl2pPr marL="914400" lvl="1" indent="-29845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Char char="○"/>
              <a:defRPr/>
            </a:lvl2pPr>
            <a:lvl3pPr marL="1371600" lvl="2" indent="-29845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Char char="■"/>
              <a:defRPr/>
            </a:lvl3pPr>
            <a:lvl4pPr marL="1828800" lvl="3" indent="-29845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  <a:defRPr/>
            </a:lvl4pPr>
            <a:lvl5pPr marL="2286000" lvl="4" indent="-29845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Char char="○"/>
              <a:defRPr/>
            </a:lvl5pPr>
            <a:lvl6pPr marL="2743200" lvl="5" indent="-29845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Char char="■"/>
              <a:defRPr/>
            </a:lvl6pPr>
            <a:lvl7pPr marL="3200400" lvl="6" indent="-29845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  <a:defRPr/>
            </a:lvl7pPr>
            <a:lvl8pPr marL="3657600" lvl="7" indent="-29845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Char char="○"/>
              <a:defRPr/>
            </a:lvl8pPr>
            <a:lvl9pPr marL="4114800" lvl="8" indent="-298450" algn="l">
              <a:lnSpc>
                <a:spcPct val="9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71" name="Google Shape;71;p2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36"/>
          <p:cNvSpPr txBox="1">
            <a:spLocks noGrp="1"/>
          </p:cNvSpPr>
          <p:nvPr>
            <p:ph type="title"/>
          </p:nvPr>
        </p:nvSpPr>
        <p:spPr>
          <a:xfrm>
            <a:off x="623888" y="1282304"/>
            <a:ext cx="7886700" cy="213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Calibri"/>
              <a:buNone/>
              <a:defRPr sz="45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36"/>
          <p:cNvSpPr txBox="1">
            <a:spLocks noGrp="1"/>
          </p:cNvSpPr>
          <p:nvPr>
            <p:ph type="body" idx="1"/>
          </p:nvPr>
        </p:nvSpPr>
        <p:spPr>
          <a:xfrm>
            <a:off x="623888" y="3442097"/>
            <a:ext cx="7886700" cy="112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 sz="15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75" name="Google Shape;75;p36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36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36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37"/>
          <p:cNvSpPr txBox="1"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Calibri"/>
              <a:buNone/>
              <a:defRPr sz="45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37"/>
          <p:cNvSpPr txBox="1"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1pPr>
            <a:lvl2pPr lvl="1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2pPr>
            <a:lvl3pPr lvl="2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3pPr>
            <a:lvl4pPr lvl="3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lvl="4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lvl="5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81" name="Google Shape;81;p37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37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37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38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86" name="Google Shape;86;p38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3886200" cy="326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175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87" name="Google Shape;87;p38"/>
          <p:cNvSpPr txBox="1">
            <a:spLocks noGrp="1"/>
          </p:cNvSpPr>
          <p:nvPr>
            <p:ph type="body" idx="2"/>
          </p:nvPr>
        </p:nvSpPr>
        <p:spPr>
          <a:xfrm>
            <a:off x="4629150" y="1369219"/>
            <a:ext cx="3886200" cy="326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175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88" name="Google Shape;88;p38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89" name="Google Shape;89;p38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90" name="Google Shape;90;p38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39"/>
          <p:cNvSpPr txBox="1">
            <a:spLocks noGrp="1"/>
          </p:cNvSpPr>
          <p:nvPr>
            <p:ph type="title"/>
          </p:nvPr>
        </p:nvSpPr>
        <p:spPr>
          <a:xfrm>
            <a:off x="629841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93" name="Google Shape;93;p39"/>
          <p:cNvSpPr txBox="1">
            <a:spLocks noGrp="1"/>
          </p:cNvSpPr>
          <p:nvPr>
            <p:ph type="body" idx="1"/>
          </p:nvPr>
        </p:nvSpPr>
        <p:spPr>
          <a:xfrm>
            <a:off x="629841" y="1260872"/>
            <a:ext cx="3868500" cy="61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1pPr>
            <a:lvl2pPr marL="914400" lvl="1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 b="1"/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 b="1"/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9pPr>
          </a:lstStyle>
          <a:p>
            <a:endParaRPr/>
          </a:p>
        </p:txBody>
      </p:sp>
      <p:sp>
        <p:nvSpPr>
          <p:cNvPr id="94" name="Google Shape;94;p39"/>
          <p:cNvSpPr txBox="1">
            <a:spLocks noGrp="1"/>
          </p:cNvSpPr>
          <p:nvPr>
            <p:ph type="body" idx="2"/>
          </p:nvPr>
        </p:nvSpPr>
        <p:spPr>
          <a:xfrm>
            <a:off x="629841" y="1878806"/>
            <a:ext cx="3868500" cy="2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175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95" name="Google Shape;95;p39"/>
          <p:cNvSpPr txBox="1">
            <a:spLocks noGrp="1"/>
          </p:cNvSpPr>
          <p:nvPr>
            <p:ph type="body" idx="3"/>
          </p:nvPr>
        </p:nvSpPr>
        <p:spPr>
          <a:xfrm>
            <a:off x="4629150" y="1260872"/>
            <a:ext cx="3887400" cy="61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1pPr>
            <a:lvl2pPr marL="914400" lvl="1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 b="1"/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 b="1"/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9pPr>
          </a:lstStyle>
          <a:p>
            <a:endParaRPr/>
          </a:p>
        </p:txBody>
      </p:sp>
      <p:sp>
        <p:nvSpPr>
          <p:cNvPr id="96" name="Google Shape;96;p39"/>
          <p:cNvSpPr txBox="1">
            <a:spLocks noGrp="1"/>
          </p:cNvSpPr>
          <p:nvPr>
            <p:ph type="body" idx="4"/>
          </p:nvPr>
        </p:nvSpPr>
        <p:spPr>
          <a:xfrm>
            <a:off x="4629150" y="1878806"/>
            <a:ext cx="3887400" cy="2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175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97" name="Google Shape;97;p39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98" name="Google Shape;98;p39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99" name="Google Shape;99;p39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40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02" name="Google Shape;102;p40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40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40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25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2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41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07" name="Google Shape;107;p41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08" name="Google Shape;108;p41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42"/>
          <p:cNvSpPr txBox="1">
            <a:spLocks noGrp="1"/>
          </p:cNvSpPr>
          <p:nvPr>
            <p:ph type="title"/>
          </p:nvPr>
        </p:nvSpPr>
        <p:spPr>
          <a:xfrm>
            <a:off x="629841" y="342900"/>
            <a:ext cx="2949000" cy="12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11" name="Google Shape;111;p42"/>
          <p:cNvSpPr txBox="1">
            <a:spLocks noGrp="1"/>
          </p:cNvSpPr>
          <p:nvPr>
            <p:ph type="body" idx="1"/>
          </p:nvPr>
        </p:nvSpPr>
        <p:spPr>
          <a:xfrm>
            <a:off x="3887391" y="740569"/>
            <a:ext cx="4629300" cy="36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810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619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  <a:defRPr sz="2100"/>
            </a:lvl2pPr>
            <a:lvl3pPr marL="1371600" lvl="2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238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4pPr>
            <a:lvl5pPr marL="2286000" lvl="4" indent="-3238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5pPr>
            <a:lvl6pPr marL="2743200" lvl="5" indent="-3238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6pPr>
            <a:lvl7pPr marL="3200400" lvl="6" indent="-3238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7pPr>
            <a:lvl8pPr marL="3657600" lvl="7" indent="-3238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8pPr>
            <a:lvl9pPr marL="4114800" lvl="8" indent="-3238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9pPr>
          </a:lstStyle>
          <a:p>
            <a:endParaRPr/>
          </a:p>
        </p:txBody>
      </p:sp>
      <p:sp>
        <p:nvSpPr>
          <p:cNvPr id="112" name="Google Shape;112;p42"/>
          <p:cNvSpPr txBox="1">
            <a:spLocks noGrp="1"/>
          </p:cNvSpPr>
          <p:nvPr>
            <p:ph type="body" idx="2"/>
          </p:nvPr>
        </p:nvSpPr>
        <p:spPr>
          <a:xfrm>
            <a:off x="629841" y="1543050"/>
            <a:ext cx="2949000" cy="28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marL="914400" lvl="1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9pPr>
          </a:lstStyle>
          <a:p>
            <a:endParaRPr/>
          </a:p>
        </p:txBody>
      </p:sp>
      <p:sp>
        <p:nvSpPr>
          <p:cNvPr id="113" name="Google Shape;113;p42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14" name="Google Shape;114;p42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15" name="Google Shape;115;p42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43"/>
          <p:cNvSpPr txBox="1">
            <a:spLocks noGrp="1"/>
          </p:cNvSpPr>
          <p:nvPr>
            <p:ph type="title"/>
          </p:nvPr>
        </p:nvSpPr>
        <p:spPr>
          <a:xfrm>
            <a:off x="629841" y="342900"/>
            <a:ext cx="2949000" cy="12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18" name="Google Shape;118;p43"/>
          <p:cNvSpPr>
            <a:spLocks noGrp="1"/>
          </p:cNvSpPr>
          <p:nvPr>
            <p:ph type="pic" idx="2"/>
          </p:nvPr>
        </p:nvSpPr>
        <p:spPr>
          <a:xfrm>
            <a:off x="3887391" y="740569"/>
            <a:ext cx="4629300" cy="3655200"/>
          </a:xfrm>
          <a:prstGeom prst="rect">
            <a:avLst/>
          </a:prstGeom>
          <a:noFill/>
          <a:ln>
            <a:noFill/>
          </a:ln>
        </p:spPr>
      </p:sp>
      <p:sp>
        <p:nvSpPr>
          <p:cNvPr id="119" name="Google Shape;119;p43"/>
          <p:cNvSpPr txBox="1">
            <a:spLocks noGrp="1"/>
          </p:cNvSpPr>
          <p:nvPr>
            <p:ph type="body" idx="1"/>
          </p:nvPr>
        </p:nvSpPr>
        <p:spPr>
          <a:xfrm>
            <a:off x="629841" y="1543050"/>
            <a:ext cx="2949000" cy="28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marL="914400" lvl="1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9pPr>
          </a:lstStyle>
          <a:p>
            <a:endParaRPr/>
          </a:p>
        </p:txBody>
      </p:sp>
      <p:sp>
        <p:nvSpPr>
          <p:cNvPr id="120" name="Google Shape;120;p43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21" name="Google Shape;121;p43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22" name="Google Shape;122;p43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44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25" name="Google Shape;125;p44"/>
          <p:cNvSpPr txBox="1">
            <a:spLocks noGrp="1"/>
          </p:cNvSpPr>
          <p:nvPr>
            <p:ph type="body" idx="1"/>
          </p:nvPr>
        </p:nvSpPr>
        <p:spPr>
          <a:xfrm rot="5400000">
            <a:off x="2940300" y="-942431"/>
            <a:ext cx="3263400" cy="788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175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126" name="Google Shape;126;p44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27" name="Google Shape;127;p44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28" name="Google Shape;128;p44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45"/>
          <p:cNvSpPr txBox="1">
            <a:spLocks noGrp="1"/>
          </p:cNvSpPr>
          <p:nvPr>
            <p:ph type="title"/>
          </p:nvPr>
        </p:nvSpPr>
        <p:spPr>
          <a:xfrm rot="5400000">
            <a:off x="5350050" y="1467544"/>
            <a:ext cx="4359000" cy="19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31" name="Google Shape;131;p45"/>
          <p:cNvSpPr txBox="1">
            <a:spLocks noGrp="1"/>
          </p:cNvSpPr>
          <p:nvPr>
            <p:ph type="body" idx="1"/>
          </p:nvPr>
        </p:nvSpPr>
        <p:spPr>
          <a:xfrm rot="5400000">
            <a:off x="1349475" y="-447056"/>
            <a:ext cx="4359000" cy="580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175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132" name="Google Shape;132;p45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33" name="Google Shape;133;p45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34" name="Google Shape;134;p45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gcfbd7231ae_0_95"/>
          <p:cNvSpPr/>
          <p:nvPr/>
        </p:nvSpPr>
        <p:spPr>
          <a:xfrm>
            <a:off x="4572000" y="-75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137" name="Google Shape;137;gcfbd7231ae_0_95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38" name="Google Shape;138;gcfbd7231ae_0_95"/>
          <p:cNvSpPr txBox="1">
            <a:spLocks noGrp="1"/>
          </p:cNvSpPr>
          <p:nvPr>
            <p:ph type="title"/>
          </p:nvPr>
        </p:nvSpPr>
        <p:spPr>
          <a:xfrm>
            <a:off x="265500" y="1081675"/>
            <a:ext cx="4045200" cy="1786200"/>
          </a:xfrm>
          <a:prstGeom prst="rect">
            <a:avLst/>
          </a:prstGeom>
        </p:spPr>
        <p:txBody>
          <a:bodyPr spcFirstLastPara="1" wrap="square" lIns="68575" tIns="34275" rIns="68575" bIns="34275" anchor="b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139" name="Google Shape;139;gcfbd7231ae_0_95"/>
          <p:cNvSpPr txBox="1">
            <a:spLocks noGrp="1"/>
          </p:cNvSpPr>
          <p:nvPr>
            <p:ph type="subTitle" idx="1"/>
          </p:nvPr>
        </p:nvSpPr>
        <p:spPr>
          <a:xfrm>
            <a:off x="265500" y="2921401"/>
            <a:ext cx="4045200" cy="1345500"/>
          </a:xfrm>
          <a:prstGeom prst="rect">
            <a:avLst/>
          </a:prstGeom>
        </p:spPr>
        <p:txBody>
          <a:bodyPr spcFirstLastPara="1" wrap="square" lIns="68575" tIns="34275" rIns="68575" bIns="34275" anchor="t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140" name="Google Shape;140;gcfbd7231ae_0_95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spcFirstLastPara="1" wrap="square" lIns="68575" tIns="34275" rIns="68575" bIns="34275" anchor="ctr" anchorCtr="0">
            <a:normAutofit/>
          </a:bodyPr>
          <a:lstStyle>
            <a:lvl1pPr marL="457200" lvl="0" indent="-361950" rtl="0">
              <a:spcBef>
                <a:spcPts val="800"/>
              </a:spcBef>
              <a:spcAft>
                <a:spcPts val="0"/>
              </a:spcAft>
              <a:buSzPts val="2100"/>
              <a:buChar char="•"/>
              <a:defRPr>
                <a:highlight>
                  <a:schemeClr val="lt1"/>
                </a:highlight>
              </a:defRPr>
            </a:lvl1pPr>
            <a:lvl2pPr marL="914400" lvl="1" indent="-342900" rtl="0">
              <a:spcBef>
                <a:spcPts val="400"/>
              </a:spcBef>
              <a:spcAft>
                <a:spcPts val="0"/>
              </a:spcAft>
              <a:buSzPts val="1800"/>
              <a:buChar char="•"/>
              <a:defRPr>
                <a:highlight>
                  <a:schemeClr val="lt1"/>
                </a:highlight>
              </a:defRPr>
            </a:lvl2pPr>
            <a:lvl3pPr marL="1371600" lvl="2" indent="-323850" rtl="0">
              <a:spcBef>
                <a:spcPts val="400"/>
              </a:spcBef>
              <a:spcAft>
                <a:spcPts val="0"/>
              </a:spcAft>
              <a:buSzPts val="1500"/>
              <a:buChar char="•"/>
              <a:defRPr>
                <a:highlight>
                  <a:schemeClr val="lt1"/>
                </a:highlight>
              </a:defRPr>
            </a:lvl3pPr>
            <a:lvl4pPr marL="1828800" lvl="3" indent="-317500" rtl="0">
              <a:spcBef>
                <a:spcPts val="400"/>
              </a:spcBef>
              <a:spcAft>
                <a:spcPts val="0"/>
              </a:spcAft>
              <a:buSzPts val="1400"/>
              <a:buChar char="•"/>
              <a:defRPr>
                <a:highlight>
                  <a:schemeClr val="lt1"/>
                </a:highlight>
              </a:defRPr>
            </a:lvl4pPr>
            <a:lvl5pPr marL="2286000" lvl="4" indent="-317500" rtl="0">
              <a:spcBef>
                <a:spcPts val="400"/>
              </a:spcBef>
              <a:spcAft>
                <a:spcPts val="0"/>
              </a:spcAft>
              <a:buSzPts val="1400"/>
              <a:buChar char="•"/>
              <a:defRPr>
                <a:highlight>
                  <a:schemeClr val="lt1"/>
                </a:highlight>
              </a:defRPr>
            </a:lvl5pPr>
            <a:lvl6pPr marL="2743200" lvl="5" indent="-317500" rtl="0">
              <a:spcBef>
                <a:spcPts val="400"/>
              </a:spcBef>
              <a:spcAft>
                <a:spcPts val="0"/>
              </a:spcAft>
              <a:buSzPts val="1400"/>
              <a:buChar char="•"/>
              <a:defRPr>
                <a:highlight>
                  <a:schemeClr val="lt1"/>
                </a:highlight>
              </a:defRPr>
            </a:lvl6pPr>
            <a:lvl7pPr marL="3200400" lvl="6" indent="-317500" rtl="0">
              <a:spcBef>
                <a:spcPts val="400"/>
              </a:spcBef>
              <a:spcAft>
                <a:spcPts val="0"/>
              </a:spcAft>
              <a:buSzPts val="1400"/>
              <a:buChar char="•"/>
              <a:defRPr>
                <a:highlight>
                  <a:schemeClr val="lt1"/>
                </a:highlight>
              </a:defRPr>
            </a:lvl7pPr>
            <a:lvl8pPr marL="3657600" lvl="7" indent="-317500" rtl="0">
              <a:spcBef>
                <a:spcPts val="400"/>
              </a:spcBef>
              <a:spcAft>
                <a:spcPts val="0"/>
              </a:spcAft>
              <a:buSzPts val="1400"/>
              <a:buChar char="•"/>
              <a:defRPr>
                <a:highlight>
                  <a:schemeClr val="lt1"/>
                </a:highlight>
              </a:defRPr>
            </a:lvl8pPr>
            <a:lvl9pPr marL="4114800" lvl="8" indent="-317500" rtl="0">
              <a:spcBef>
                <a:spcPts val="400"/>
              </a:spcBef>
              <a:spcAft>
                <a:spcPts val="0"/>
              </a:spcAft>
              <a:buSzPts val="1400"/>
              <a:buChar char="•"/>
              <a:defRPr>
                <a:highlight>
                  <a:schemeClr val="lt1"/>
                </a:highlight>
              </a:defRPr>
            </a:lvl9pPr>
          </a:lstStyle>
          <a:p>
            <a:endParaRPr/>
          </a:p>
        </p:txBody>
      </p:sp>
      <p:sp>
        <p:nvSpPr>
          <p:cNvPr id="141" name="Google Shape;141;gcfbd7231ae_0_95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68575" tIns="34275" rIns="68575" bIns="3427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2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26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2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2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2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27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2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2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2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29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29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2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30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3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31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" name="Google Shape;37;p31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31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31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3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32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3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2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p20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p2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22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8" name="Google Shape;58;p22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7886700" cy="326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marR="0" lvl="0" indent="-3619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9" name="Google Shape;59;p22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0" name="Google Shape;60;p22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1" name="Google Shape;61;p22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  <p:sldLayoutId id="2147483674" r:id="rId13"/>
  </p:sldLayoutIdLst>
  <mc:AlternateContent xmlns:mc="http://schemas.openxmlformats.org/markup-compatibility/2006" xmlns:p14="http://schemas.microsoft.com/office/powerpoint/2010/main">
    <mc:Choice Requires="p14">
      <p:transition spd="slow">
        <p:fade thruBlk="1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dontchangethislink.peardeckmagic.zone?eyJ0eXBlIjoiZ29vZ2xlLXNsaWRlcy1hZGRvbi1yZXNwb25zZS1mb290ZXIiLCJsYXN0RWRpdGVkQnkiOiIxMDI5MTQxOTIyMzQ0NDUzOTE5NDEiLCJwcmVzZW50YXRpb25JZCI6IjE2dk1nMDdQMlRlZmQ4d1VlRXNKMzhDS3FjelRFemlLaUhseER5UmNPcHNrIiwiY29udGVudElkIjoiY3VzdG9tLXJlc3BvbnNlLW11bHRpcGxlQ2hvaWNlIiwic2xpZGVJZCI6InAiLCJjb250ZW50SW5zdGFuY2VJZCI6IjE2dk1nMDdQMlRlZmQ4d1VlRXNKMzhDS3FjelRFemlLaUhseER5UmNPcHNrLzM0N2ZiMDhiLTEyYWUtNDY1Yy1hMzk3LTdkYzg2NGJmMjU3NCJ9pearId=magic-pear-metadata-identifier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1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3.gi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.png"/><Relationship Id="rId4" Type="http://schemas.openxmlformats.org/officeDocument/2006/relationships/hyperlink" Target="http://dontchangethislink.peardeckmagic.zone?eyJ0eXBlIjoiZ29vZ2xlLXNsaWRlcy1hZGRvbi1yZXNwb25zZS1mb290ZXIiLCJsYXN0RWRpdGVkQnkiOiIxMDI5MTQxOTIyMzQ0NDUzOTE5NDEiLCJwcmVzZW50YXRpb25JZCI6IjE2dk1nMDdQMlRlZmQ4d1VlRXNKMzhDS3FjelRFemlLaUhseER5UmNPcHNrIiwiY29udGVudElkIjoiY3VzdG9tLXJlc3BvbnNlLWZyZWVoYW5kRHJhd2luZyIsInNsaWRlSWQiOiJnZGQwYWEyNzM4N18xMF85MyIsImNvbnRlbnRJbnN0YW5jZUlkIjoiMTZ2TWcwN1AyVGVmZDh3VWVFc0ozOENLcWN6VEV6aUtpSGx4RHlSY09wc2svYmMzOTExMjYtYWQ5OS00OGRjLWE4ZWEtZGIxOTE3YTY5ZmE3In0=pearId=magic-pear-metadata-identifier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dontchangethislink.peardeckmagic.zone?eyJ0eXBlIjoiZ29vZ2xlLXNsaWRlcy1hZGRvbi1yZXNwb25zZS1mb290ZXIiLCJsYXN0RWRpdGVkQnkiOiIxMDI5MTQxOTIyMzQ0NDUzOTE5NDEiLCJwcmVzZW50YXRpb25JZCI6IjE2dk1nMDdQMlRlZmQ4d1VlRXNKMzhDS3FjelRFemlLaUhseER5UmNPcHNrIiwiY29udGVudElkIjoiY3VzdG9tLXJlc3BvbnNlLWZyZWVoYW5kRHJhd2luZyIsInNsaWRlSWQiOiJnZGQwYWEyNzM4N18xMF85MyIsImNvbnRlbnRJbnN0YW5jZUlkIjoiMTZ2TWcwN1AyVGVmZDh3VWVFc0ozOENLcWN6VEV6aUtpSGx4RHlSY09wc2svYmMzOTExMjYtYWQ5OS00OGRjLWE4ZWEtZGIxOTE3YTY5ZmE3In0=pearId=magic-pear-metadata-identifier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dontchangethislink.peardeckmagic.zone?eyJ0eXBlIjoiZ29vZ2xlLXNsaWRlcy1hZGRvbi1yZXNwb25zZS1mb290ZXIiLCJsYXN0RWRpdGVkQnkiOiIxMDI5MTQxOTIyMzQ0NDUzOTE5NDEiLCJwcmVzZW50YXRpb25JZCI6IjE2dk1nMDdQMlRlZmQ4d1VlRXNKMzhDS3FjelRFemlLaUhseER5UmNPcHNrIiwiY29udGVudElkIjoiY3VzdG9tLXJlc3BvbnNlLWZyZWVoYW5kRHJhd2luZyIsInNsaWRlSWQiOiJnZGQwYWEyNzM4N18xMF85MyIsImNvbnRlbnRJbnN0YW5jZUlkIjoiMTZ2TWcwN1AyVGVmZDh3VWVFc0ozOENLcWN6VEV6aUtpSGx4RHlSY09wc2svYmMzOTExMjYtYWQ5OS00OGRjLWE4ZWEtZGIxOTE3YTY5ZmE3In0=pearId=magic-pear-metadata-identifier" TargetMode="Externa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dontchangethislink.peardeckmagic.zone?eyJ0eXBlIjoiZ29vZ2xlLXNsaWRlcy1hZGRvbi1yZXNwb25zZS1mb290ZXIiLCJsYXN0RWRpdGVkQnkiOiIxMDI5MTQxOTIyMzQ0NDUzOTE5NDEiLCJwcmVzZW50YXRpb25JZCI6IjE2dk1nMDdQMlRlZmQ4d1VlRXNKMzhDS3FjelRFemlLaUhseER5UmNPcHNrIiwiY29udGVudElkIjoiY3VzdG9tLXJlc3BvbnNlLWZyZWVoYW5kRHJhd2luZyIsInNsaWRlSWQiOiJnZGQwYWEyNzM4N18xMF85MyIsImNvbnRlbnRJbnN0YW5jZUlkIjoiMTZ2TWcwN1AyVGVmZDh3VWVFc0ozOENLcWN6VEV6aUtpSGx4RHlSY09wc2svYmMzOTExMjYtYWQ5OS00OGRjLWE4ZWEtZGIxOTE3YTY5ZmE3In0=pearId=magic-pear-metadata-identifier" TargetMode="Externa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dontchangethislink.peardeckmagic.zone?eyJ0eXBlIjoiZ29vZ2xlLXNsaWRlcy1hZGRvbi1yZXNwb25zZS1mb290ZXIiLCJsYXN0RWRpdGVkQnkiOiIxMDI5MTQxOTIyMzQ0NDUzOTE5NDEiLCJwcmVzZW50YXRpb25JZCI6IjE2dk1nMDdQMlRlZmQ4d1VlRXNKMzhDS3FjelRFemlLaUhseER5UmNPcHNrIiwiY29udGVudElkIjoiY3VzdG9tLXJlc3BvbnNlLWZyZWVSZXNwb25zZS10ZXh0Iiwic2xpZGVJZCI6ImdkZThmOWJiYTA2XzBfMiIsImNvbnRlbnRJbnN0YW5jZUlkIjoiMTZ2TWcwN1AyVGVmZDh3VWVFc0ozOENLcWN6VEV6aUtpSGx4RHlSY09wc2svOWZlOWRiNWQtMGUwNS00Yzk4LTk5MmItNjI5NTNmNWEzMTEwIn0=pearId=magic-pear-metadata-identifier" TargetMode="Externa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11.gif"/><Relationship Id="rId4" Type="http://schemas.openxmlformats.org/officeDocument/2006/relationships/image" Target="../media/image10.gif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image" Target="../media/image12.gif"/><Relationship Id="rId7" Type="http://schemas.openxmlformats.org/officeDocument/2006/relationships/image" Target="../media/image16.gi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5.gif"/><Relationship Id="rId5" Type="http://schemas.openxmlformats.org/officeDocument/2006/relationships/image" Target="../media/image14.gif"/><Relationship Id="rId4" Type="http://schemas.openxmlformats.org/officeDocument/2006/relationships/image" Target="../media/image13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0.gif"/><Relationship Id="rId4" Type="http://schemas.openxmlformats.org/officeDocument/2006/relationships/image" Target="../media/image19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1">
            <a:hlinkClick r:id="rId3"/>
          </p:cNvPr>
          <p:cNvSpPr/>
          <p:nvPr/>
        </p:nvSpPr>
        <p:spPr>
          <a:xfrm>
            <a:off x="0" y="5207000"/>
            <a:ext cx="12600" cy="1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7" name="Google Shape;147;p1"/>
          <p:cNvSpPr txBox="1"/>
          <p:nvPr/>
        </p:nvSpPr>
        <p:spPr>
          <a:xfrm>
            <a:off x="114400" y="277575"/>
            <a:ext cx="8443800" cy="94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100"/>
              <a:buFont typeface="Arial"/>
              <a:buNone/>
            </a:pPr>
            <a:r>
              <a:rPr lang="en" sz="3500" b="1" i="0" u="none" strike="noStrike" cap="none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35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8" name="Google Shape;148;p1"/>
          <p:cNvSpPr txBox="1"/>
          <p:nvPr/>
        </p:nvSpPr>
        <p:spPr>
          <a:xfrm>
            <a:off x="579875" y="1339125"/>
            <a:ext cx="7687800" cy="245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" sz="2300" b="1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SESSION NO.: </a:t>
            </a:r>
            <a:r>
              <a:rPr lang="en" sz="2300" b="1" dirty="0">
                <a:latin typeface="Calibri"/>
                <a:ea typeface="Calibri"/>
                <a:cs typeface="Calibri"/>
                <a:sym typeface="Calibri"/>
              </a:rPr>
              <a:t>1</a:t>
            </a:r>
            <a:endParaRPr sz="2300" b="1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" sz="2300" b="1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CLASS: 5</a:t>
            </a:r>
            <a:endParaRPr sz="2300" b="1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" sz="2300" b="1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SUBJECT: SCIENCE</a:t>
            </a:r>
            <a:endParaRPr sz="2300" b="1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" sz="2300" b="1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CHAPTER NUMBER: 1</a:t>
            </a:r>
            <a:r>
              <a:rPr lang="en" sz="2300" b="1" dirty="0">
                <a:latin typeface="Calibri"/>
                <a:ea typeface="Calibri"/>
                <a:cs typeface="Calibri"/>
                <a:sym typeface="Calibri"/>
              </a:rPr>
              <a:t>1</a:t>
            </a:r>
            <a:endParaRPr sz="2300" b="1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" sz="2300" b="1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CHAPTER NAME: </a:t>
            </a:r>
            <a:r>
              <a:rPr lang="en" sz="2300" b="1" dirty="0">
                <a:latin typeface="Calibri"/>
                <a:ea typeface="Calibri"/>
                <a:cs typeface="Calibri"/>
                <a:sym typeface="Calibri"/>
              </a:rPr>
              <a:t>FORCE AND ENERGY</a:t>
            </a:r>
            <a:endParaRPr sz="2300" b="1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" sz="2300" b="1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SUB TOPIC: INTRODUCTION, </a:t>
            </a:r>
            <a:r>
              <a:rPr lang="en" sz="2300" b="1" dirty="0">
                <a:latin typeface="Calibri"/>
                <a:ea typeface="Calibri"/>
                <a:cs typeface="Calibri"/>
                <a:sym typeface="Calibri"/>
              </a:rPr>
              <a:t>FORCE, EFFECTS OF FORCE, TYPES OF FORCE</a:t>
            </a:r>
            <a:endParaRPr sz="2300" b="1" dirty="0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49" name="Google Shape;149;p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2600" y="4339175"/>
            <a:ext cx="9144100" cy="844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0" name="Google Shape;150;p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880725" y="56450"/>
            <a:ext cx="1200150" cy="561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g105fb267a0f_1_177"/>
          <p:cNvSpPr txBox="1">
            <a:spLocks noGrp="1"/>
          </p:cNvSpPr>
          <p:nvPr>
            <p:ph type="body" idx="1"/>
          </p:nvPr>
        </p:nvSpPr>
        <p:spPr>
          <a:xfrm>
            <a:off x="247650" y="1190525"/>
            <a:ext cx="8681400" cy="346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457200" lvl="0" indent="-3746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00"/>
              <a:buChar char="•"/>
            </a:pPr>
            <a:r>
              <a:rPr lang="en" sz="2300" b="1"/>
              <a:t>The force that allows some materials to return to its original shape after being stretched or compressed is called the elastic force.</a:t>
            </a:r>
            <a:endParaRPr sz="2300" b="1"/>
          </a:p>
          <a:p>
            <a:pPr marL="457200" lvl="0" indent="-3746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00"/>
              <a:buChar char="•"/>
            </a:pPr>
            <a:r>
              <a:rPr lang="en" sz="2300" b="1"/>
              <a:t>E.g.: stretched rubber band regains its shape when the force is removed.</a:t>
            </a:r>
            <a:endParaRPr sz="2300" b="1"/>
          </a:p>
        </p:txBody>
      </p:sp>
      <p:sp>
        <p:nvSpPr>
          <p:cNvPr id="259" name="Google Shape;259;g105fb267a0f_1_177"/>
          <p:cNvSpPr txBox="1">
            <a:spLocks noGrp="1"/>
          </p:cNvSpPr>
          <p:nvPr>
            <p:ph type="title"/>
          </p:nvPr>
        </p:nvSpPr>
        <p:spPr>
          <a:xfrm>
            <a:off x="628650" y="345281"/>
            <a:ext cx="7886700" cy="6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" sz="3000" b="1">
                <a:solidFill>
                  <a:srgbClr val="FF0000"/>
                </a:solidFill>
              </a:rPr>
              <a:t>ELASTIC FORCE</a:t>
            </a:r>
            <a:endParaRPr sz="3000" b="1">
              <a:solidFill>
                <a:srgbClr val="FF0000"/>
              </a:solidFill>
            </a:endParaRPr>
          </a:p>
        </p:txBody>
      </p:sp>
      <p:pic>
        <p:nvPicPr>
          <p:cNvPr id="260" name="Google Shape;260;g105fb267a0f_1_17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880725" y="56450"/>
            <a:ext cx="1200150" cy="561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61" name="Google Shape;261;g105fb267a0f_1_17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006175" y="2772900"/>
            <a:ext cx="4722575" cy="2370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6;g105fb267a0f_1_183"/>
          <p:cNvSpPr txBox="1">
            <a:spLocks noGrp="1"/>
          </p:cNvSpPr>
          <p:nvPr>
            <p:ph type="body" idx="1"/>
          </p:nvPr>
        </p:nvSpPr>
        <p:spPr>
          <a:xfrm>
            <a:off x="247650" y="1190525"/>
            <a:ext cx="8681400" cy="346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457200" lvl="0" indent="-3746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00"/>
              <a:buChar char="•"/>
            </a:pPr>
            <a:r>
              <a:rPr lang="en" sz="2300" b="1"/>
              <a:t>A force that involves contact with another object and which produces a change in state of rest or motion is called mechanical force.</a:t>
            </a:r>
            <a:endParaRPr sz="2300" b="1"/>
          </a:p>
          <a:p>
            <a:pPr marL="457200" lvl="0" indent="-3746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00"/>
              <a:buChar char="•"/>
            </a:pPr>
            <a:r>
              <a:rPr lang="en" sz="2300" b="1"/>
              <a:t>E.g.: a pair of scissors is used to cut something. </a:t>
            </a:r>
            <a:endParaRPr sz="2300" b="1"/>
          </a:p>
        </p:txBody>
      </p:sp>
      <p:sp>
        <p:nvSpPr>
          <p:cNvPr id="267" name="Google Shape;267;g105fb267a0f_1_183"/>
          <p:cNvSpPr txBox="1">
            <a:spLocks noGrp="1"/>
          </p:cNvSpPr>
          <p:nvPr>
            <p:ph type="title"/>
          </p:nvPr>
        </p:nvSpPr>
        <p:spPr>
          <a:xfrm>
            <a:off x="628650" y="345281"/>
            <a:ext cx="7886700" cy="6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" sz="3000" b="1">
                <a:solidFill>
                  <a:srgbClr val="FF0000"/>
                </a:solidFill>
              </a:rPr>
              <a:t>MECHANICAL FORCE</a:t>
            </a:r>
            <a:endParaRPr sz="3000" b="1">
              <a:solidFill>
                <a:srgbClr val="FF0000"/>
              </a:solidFill>
            </a:endParaRPr>
          </a:p>
        </p:txBody>
      </p:sp>
      <p:pic>
        <p:nvPicPr>
          <p:cNvPr id="268" name="Google Shape;268;g105fb267a0f_1_18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880725" y="56450"/>
            <a:ext cx="1200150" cy="561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69" name="Google Shape;269;g105fb267a0f_1_18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494700" y="2828125"/>
            <a:ext cx="3442500" cy="2166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g105fb267a0f_1_189"/>
          <p:cNvSpPr txBox="1">
            <a:spLocks noGrp="1"/>
          </p:cNvSpPr>
          <p:nvPr>
            <p:ph type="body" idx="1"/>
          </p:nvPr>
        </p:nvSpPr>
        <p:spPr>
          <a:xfrm>
            <a:off x="247650" y="1190525"/>
            <a:ext cx="8681400" cy="346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457200" lvl="0" indent="-3746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00"/>
              <a:buChar char="•"/>
            </a:pPr>
            <a:r>
              <a:rPr lang="en" sz="2300" b="1"/>
              <a:t>The upward force exerted by a liquid on an object present in it, is called buoyant force or upthrust.</a:t>
            </a:r>
            <a:endParaRPr sz="2300" b="1"/>
          </a:p>
          <a:p>
            <a:pPr marL="457200" lvl="0" indent="-3746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00"/>
              <a:buChar char="•"/>
            </a:pPr>
            <a:r>
              <a:rPr lang="en" sz="2300" b="1"/>
              <a:t>E.g.: a mug or a block of wood floating on water.</a:t>
            </a:r>
            <a:endParaRPr sz="2300" b="1"/>
          </a:p>
        </p:txBody>
      </p:sp>
      <p:sp>
        <p:nvSpPr>
          <p:cNvPr id="275" name="Google Shape;275;g105fb267a0f_1_189"/>
          <p:cNvSpPr txBox="1">
            <a:spLocks noGrp="1"/>
          </p:cNvSpPr>
          <p:nvPr>
            <p:ph type="title"/>
          </p:nvPr>
        </p:nvSpPr>
        <p:spPr>
          <a:xfrm>
            <a:off x="628650" y="345281"/>
            <a:ext cx="7886700" cy="6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" sz="3000" b="1">
                <a:solidFill>
                  <a:srgbClr val="FF0000"/>
                </a:solidFill>
              </a:rPr>
              <a:t>BUOYANT FORCE</a:t>
            </a:r>
            <a:endParaRPr sz="3000" b="1">
              <a:solidFill>
                <a:srgbClr val="FF0000"/>
              </a:solidFill>
            </a:endParaRPr>
          </a:p>
        </p:txBody>
      </p:sp>
      <p:pic>
        <p:nvPicPr>
          <p:cNvPr id="276" name="Google Shape;276;g105fb267a0f_1_18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880725" y="56450"/>
            <a:ext cx="1200150" cy="561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77" name="Google Shape;277;g105fb267a0f_1_18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056275" y="2495550"/>
            <a:ext cx="5591975" cy="2571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Google Shape;282;p12"/>
          <p:cNvSpPr txBox="1">
            <a:spLocks noGrp="1"/>
          </p:cNvSpPr>
          <p:nvPr>
            <p:ph type="body" idx="1"/>
          </p:nvPr>
        </p:nvSpPr>
        <p:spPr>
          <a:xfrm>
            <a:off x="628650" y="1190525"/>
            <a:ext cx="7886700" cy="346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457200" lvl="0" indent="-368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Char char="•"/>
            </a:pPr>
            <a:r>
              <a:rPr lang="en" sz="2200" b="1"/>
              <a:t>A push or a pull acting on an object is called force.</a:t>
            </a:r>
            <a:endParaRPr sz="2200" b="1"/>
          </a:p>
          <a:p>
            <a:pPr marL="457200" lvl="0" indent="-368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Char char="•"/>
            </a:pPr>
            <a:r>
              <a:rPr lang="en" sz="2200" b="1"/>
              <a:t>Force can: </a:t>
            </a:r>
            <a:endParaRPr sz="2200" b="1"/>
          </a:p>
          <a:p>
            <a:pPr marL="914400" lvl="1" indent="-368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Char char="•"/>
            </a:pPr>
            <a:r>
              <a:rPr lang="en" sz="2200" b="1"/>
              <a:t>move an object.</a:t>
            </a:r>
            <a:endParaRPr sz="2200" b="1"/>
          </a:p>
          <a:p>
            <a:pPr marL="914400" lvl="1" indent="-368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Char char="•"/>
            </a:pPr>
            <a:r>
              <a:rPr lang="en" sz="2200" b="1"/>
              <a:t>stop a moving object.</a:t>
            </a:r>
            <a:endParaRPr sz="2200" b="1"/>
          </a:p>
          <a:p>
            <a:pPr marL="914400" lvl="1" indent="-368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Char char="•"/>
            </a:pPr>
            <a:r>
              <a:rPr lang="en" sz="2200" b="1"/>
              <a:t>change the speed of a moving object. </a:t>
            </a:r>
            <a:endParaRPr sz="2200" b="1"/>
          </a:p>
          <a:p>
            <a:pPr marL="914400" lvl="1" indent="-368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Char char="•"/>
            </a:pPr>
            <a:r>
              <a:rPr lang="en" sz="2200" b="1"/>
              <a:t>change the direction of a moving object.</a:t>
            </a:r>
            <a:endParaRPr sz="2200" b="1"/>
          </a:p>
          <a:p>
            <a:pPr marL="914400" lvl="1" indent="-368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Char char="•"/>
            </a:pPr>
            <a:r>
              <a:rPr lang="en" sz="2200" b="1"/>
              <a:t>change the shape and size of an object.</a:t>
            </a:r>
            <a:endParaRPr sz="2200" b="1"/>
          </a:p>
          <a:p>
            <a:pPr marL="457200" lvl="0" indent="-368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Char char="•"/>
            </a:pPr>
            <a:r>
              <a:rPr lang="en" sz="2200" b="1"/>
              <a:t>Forces are of different types- muscular, gravitational, frictional, elastic, mechanical and buoyant.</a:t>
            </a:r>
            <a:endParaRPr sz="2200" b="1"/>
          </a:p>
        </p:txBody>
      </p:sp>
      <p:sp>
        <p:nvSpPr>
          <p:cNvPr id="283" name="Google Shape;283;p12"/>
          <p:cNvSpPr txBox="1">
            <a:spLocks noGrp="1"/>
          </p:cNvSpPr>
          <p:nvPr>
            <p:ph type="title"/>
          </p:nvPr>
        </p:nvSpPr>
        <p:spPr>
          <a:xfrm>
            <a:off x="628650" y="345281"/>
            <a:ext cx="7886700" cy="6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" sz="3000" b="1">
                <a:solidFill>
                  <a:srgbClr val="FF0000"/>
                </a:solidFill>
              </a:rPr>
              <a:t>SUMMARY</a:t>
            </a:r>
            <a:endParaRPr sz="3000" b="1">
              <a:solidFill>
                <a:srgbClr val="FF0000"/>
              </a:solidFill>
            </a:endParaRPr>
          </a:p>
        </p:txBody>
      </p:sp>
      <p:pic>
        <p:nvPicPr>
          <p:cNvPr id="284" name="Google Shape;284;p1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880725" y="56450"/>
            <a:ext cx="1200150" cy="561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8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8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8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8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8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8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Google Shape;289;p13">
            <a:hlinkClick r:id="rId4"/>
          </p:cNvPr>
          <p:cNvSpPr/>
          <p:nvPr/>
        </p:nvSpPr>
        <p:spPr>
          <a:xfrm>
            <a:off x="0" y="5207000"/>
            <a:ext cx="12600" cy="1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90" name="Google Shape;290;p13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880725" y="56450"/>
            <a:ext cx="1200150" cy="561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Google Shape;295;p15"/>
          <p:cNvSpPr txBox="1">
            <a:spLocks noGrp="1"/>
          </p:cNvSpPr>
          <p:nvPr>
            <p:ph type="body" idx="1"/>
          </p:nvPr>
        </p:nvSpPr>
        <p:spPr>
          <a:xfrm>
            <a:off x="628650" y="3822705"/>
            <a:ext cx="8007300" cy="83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" sz="2300" b="1"/>
              <a:t>Ans: Buoyant force</a:t>
            </a:r>
            <a:endParaRPr sz="2300" b="1"/>
          </a:p>
        </p:txBody>
      </p:sp>
      <p:sp>
        <p:nvSpPr>
          <p:cNvPr id="296" name="Google Shape;296;p15"/>
          <p:cNvSpPr txBox="1">
            <a:spLocks noGrp="1"/>
          </p:cNvSpPr>
          <p:nvPr>
            <p:ph type="title"/>
          </p:nvPr>
        </p:nvSpPr>
        <p:spPr>
          <a:xfrm>
            <a:off x="628650" y="497673"/>
            <a:ext cx="7886700" cy="95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457200" lvl="0" indent="-4191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3000"/>
              <a:buAutoNum type="arabicPeriod"/>
            </a:pPr>
            <a:r>
              <a:rPr lang="en" sz="3000" b="1">
                <a:solidFill>
                  <a:srgbClr val="FF0000"/>
                </a:solidFill>
              </a:rPr>
              <a:t>Which force helps a boat to float on a river? </a:t>
            </a:r>
            <a:endParaRPr sz="3000" b="1">
              <a:solidFill>
                <a:srgbClr val="FF0000"/>
              </a:solidFill>
            </a:endParaRPr>
          </a:p>
        </p:txBody>
      </p:sp>
      <p:sp>
        <p:nvSpPr>
          <p:cNvPr id="297" name="Google Shape;297;p15">
            <a:hlinkClick r:id="rId3"/>
          </p:cNvPr>
          <p:cNvSpPr/>
          <p:nvPr/>
        </p:nvSpPr>
        <p:spPr>
          <a:xfrm>
            <a:off x="0" y="5207000"/>
            <a:ext cx="12600" cy="1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98" name="Google Shape;298;p1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880725" y="56450"/>
            <a:ext cx="1200150" cy="561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Google Shape;303;gcfbd7231ae_0_2"/>
          <p:cNvSpPr txBox="1">
            <a:spLocks noGrp="1"/>
          </p:cNvSpPr>
          <p:nvPr>
            <p:ph type="body" idx="1"/>
          </p:nvPr>
        </p:nvSpPr>
        <p:spPr>
          <a:xfrm>
            <a:off x="628650" y="3822705"/>
            <a:ext cx="8007300" cy="83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" sz="2300" b="1"/>
              <a:t>Ans: Frictional force</a:t>
            </a:r>
            <a:endParaRPr sz="2300" b="1"/>
          </a:p>
        </p:txBody>
      </p:sp>
      <p:sp>
        <p:nvSpPr>
          <p:cNvPr id="304" name="Google Shape;304;gcfbd7231ae_0_2"/>
          <p:cNvSpPr txBox="1">
            <a:spLocks noGrp="1"/>
          </p:cNvSpPr>
          <p:nvPr>
            <p:ph type="title"/>
          </p:nvPr>
        </p:nvSpPr>
        <p:spPr>
          <a:xfrm>
            <a:off x="628650" y="497673"/>
            <a:ext cx="7886700" cy="95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" sz="3000" b="1">
                <a:solidFill>
                  <a:srgbClr val="FF0000"/>
                </a:solidFill>
              </a:rPr>
              <a:t>2. We are able to write on a piece of paper. Which force helps us to do so?</a:t>
            </a:r>
            <a:endParaRPr sz="3000" b="1">
              <a:solidFill>
                <a:srgbClr val="FF0000"/>
              </a:solidFill>
            </a:endParaRPr>
          </a:p>
        </p:txBody>
      </p:sp>
      <p:sp>
        <p:nvSpPr>
          <p:cNvPr id="305" name="Google Shape;305;gcfbd7231ae_0_2">
            <a:hlinkClick r:id="rId3"/>
          </p:cNvPr>
          <p:cNvSpPr/>
          <p:nvPr/>
        </p:nvSpPr>
        <p:spPr>
          <a:xfrm>
            <a:off x="0" y="5207000"/>
            <a:ext cx="12600" cy="1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06" name="Google Shape;306;gcfbd7231ae_0_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880725" y="56450"/>
            <a:ext cx="1200150" cy="561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Google Shape;311;gcfbd7231ae_0_9"/>
          <p:cNvSpPr txBox="1">
            <a:spLocks noGrp="1"/>
          </p:cNvSpPr>
          <p:nvPr>
            <p:ph type="body" idx="1"/>
          </p:nvPr>
        </p:nvSpPr>
        <p:spPr>
          <a:xfrm>
            <a:off x="628650" y="3822705"/>
            <a:ext cx="8007300" cy="83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" sz="2300" b="1"/>
              <a:t>Ans: Because gravitational force of the earth pulls or attracts it downward.</a:t>
            </a:r>
            <a:endParaRPr sz="2300" b="1"/>
          </a:p>
        </p:txBody>
      </p:sp>
      <p:sp>
        <p:nvSpPr>
          <p:cNvPr id="312" name="Google Shape;312;gcfbd7231ae_0_9"/>
          <p:cNvSpPr txBox="1">
            <a:spLocks noGrp="1"/>
          </p:cNvSpPr>
          <p:nvPr>
            <p:ph type="title"/>
          </p:nvPr>
        </p:nvSpPr>
        <p:spPr>
          <a:xfrm>
            <a:off x="628650" y="497673"/>
            <a:ext cx="7886700" cy="95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" sz="3000" b="1">
                <a:solidFill>
                  <a:srgbClr val="FF0000"/>
                </a:solidFill>
              </a:rPr>
              <a:t>3. A ball thrown up ultimately comes down. Why?</a:t>
            </a:r>
            <a:endParaRPr sz="3000" b="1">
              <a:solidFill>
                <a:srgbClr val="FF0000"/>
              </a:solidFill>
            </a:endParaRPr>
          </a:p>
        </p:txBody>
      </p:sp>
      <p:sp>
        <p:nvSpPr>
          <p:cNvPr id="313" name="Google Shape;313;gcfbd7231ae_0_9">
            <a:hlinkClick r:id="rId3"/>
          </p:cNvPr>
          <p:cNvSpPr/>
          <p:nvPr/>
        </p:nvSpPr>
        <p:spPr>
          <a:xfrm>
            <a:off x="0" y="5207000"/>
            <a:ext cx="12600" cy="1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14" name="Google Shape;314;gcfbd7231ae_0_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880725" y="56450"/>
            <a:ext cx="1200150" cy="561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" name="Google Shape;319;p17"/>
          <p:cNvSpPr txBox="1">
            <a:spLocks noGrp="1"/>
          </p:cNvSpPr>
          <p:nvPr>
            <p:ph type="body" idx="1"/>
          </p:nvPr>
        </p:nvSpPr>
        <p:spPr>
          <a:xfrm>
            <a:off x="628650" y="1190530"/>
            <a:ext cx="8007300" cy="58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" sz="2300" b="1"/>
              <a:t>Write the difficult words in your notebook.</a:t>
            </a:r>
            <a:endParaRPr sz="2300" b="1"/>
          </a:p>
        </p:txBody>
      </p:sp>
      <p:sp>
        <p:nvSpPr>
          <p:cNvPr id="320" name="Google Shape;320;p17"/>
          <p:cNvSpPr txBox="1">
            <a:spLocks noGrp="1"/>
          </p:cNvSpPr>
          <p:nvPr>
            <p:ph type="title"/>
          </p:nvPr>
        </p:nvSpPr>
        <p:spPr>
          <a:xfrm>
            <a:off x="628650" y="345281"/>
            <a:ext cx="7886700" cy="6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" sz="3000" b="1">
                <a:solidFill>
                  <a:srgbClr val="FF0000"/>
                </a:solidFill>
              </a:rPr>
              <a:t>HOMEWORK</a:t>
            </a:r>
            <a:endParaRPr sz="3000" b="1">
              <a:solidFill>
                <a:srgbClr val="FF0000"/>
              </a:solidFill>
            </a:endParaRPr>
          </a:p>
        </p:txBody>
      </p:sp>
      <p:sp>
        <p:nvSpPr>
          <p:cNvPr id="321" name="Google Shape;321;p17">
            <a:hlinkClick r:id="rId3"/>
          </p:cNvPr>
          <p:cNvSpPr/>
          <p:nvPr/>
        </p:nvSpPr>
        <p:spPr>
          <a:xfrm>
            <a:off x="0" y="5207000"/>
            <a:ext cx="12600" cy="1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22" name="Google Shape;322;p1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880725" y="56450"/>
            <a:ext cx="1200150" cy="561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Google Shape;327;p18"/>
          <p:cNvSpPr txBox="1">
            <a:spLocks noGrp="1"/>
          </p:cNvSpPr>
          <p:nvPr>
            <p:ph type="body" idx="1"/>
          </p:nvPr>
        </p:nvSpPr>
        <p:spPr>
          <a:xfrm>
            <a:off x="508050" y="1153350"/>
            <a:ext cx="8007300" cy="346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en" sz="2300" b="1"/>
              <a:t>The learner will be able to: </a:t>
            </a:r>
            <a:endParaRPr sz="2300" b="1"/>
          </a:p>
          <a:p>
            <a:pPr marL="457200" lvl="0" indent="-3746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00"/>
              <a:buChar char="•"/>
            </a:pPr>
            <a:r>
              <a:rPr lang="en" sz="2300" b="1"/>
              <a:t>recall what is force and what are the various effects of force.</a:t>
            </a:r>
            <a:endParaRPr sz="2300" b="1"/>
          </a:p>
          <a:p>
            <a:pPr marL="457200" lvl="0" indent="-3746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00"/>
              <a:buChar char="•"/>
            </a:pPr>
            <a:r>
              <a:rPr lang="en" sz="2300" b="1"/>
              <a:t>know different types of forces.</a:t>
            </a:r>
            <a:endParaRPr sz="2300" b="1"/>
          </a:p>
          <a:p>
            <a:pPr marL="457200" lvl="0" indent="-3746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00"/>
              <a:buChar char="•"/>
            </a:pPr>
            <a:r>
              <a:rPr lang="en" sz="2300" b="1"/>
              <a:t>understand the use and importance of force and its effect in real life.</a:t>
            </a:r>
            <a:endParaRPr sz="2300" b="1"/>
          </a:p>
        </p:txBody>
      </p:sp>
      <p:sp>
        <p:nvSpPr>
          <p:cNvPr id="328" name="Google Shape;328;p18"/>
          <p:cNvSpPr txBox="1">
            <a:spLocks noGrp="1"/>
          </p:cNvSpPr>
          <p:nvPr>
            <p:ph type="title"/>
          </p:nvPr>
        </p:nvSpPr>
        <p:spPr>
          <a:xfrm>
            <a:off x="628650" y="345281"/>
            <a:ext cx="7886700" cy="6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" sz="3000" b="1">
                <a:solidFill>
                  <a:srgbClr val="FF0000"/>
                </a:solidFill>
              </a:rPr>
              <a:t>LEARNING OUTCOME</a:t>
            </a:r>
            <a:endParaRPr sz="3000" b="1">
              <a:solidFill>
                <a:srgbClr val="FF0000"/>
              </a:solidFill>
            </a:endParaRPr>
          </a:p>
        </p:txBody>
      </p:sp>
      <p:pic>
        <p:nvPicPr>
          <p:cNvPr id="329" name="Google Shape;329;p1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880725" y="56450"/>
            <a:ext cx="1200150" cy="561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2"/>
          <p:cNvSpPr txBox="1">
            <a:spLocks noGrp="1"/>
          </p:cNvSpPr>
          <p:nvPr>
            <p:ph type="body" idx="1"/>
          </p:nvPr>
        </p:nvSpPr>
        <p:spPr>
          <a:xfrm>
            <a:off x="628650" y="1190531"/>
            <a:ext cx="8007300" cy="346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300" b="1"/>
              <a:t>To enable the learner to: </a:t>
            </a:r>
            <a:endParaRPr sz="2300" b="1"/>
          </a:p>
          <a:p>
            <a:pPr marL="457200" lvl="0" indent="-3746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00"/>
              <a:buChar char="•"/>
            </a:pPr>
            <a:r>
              <a:rPr lang="en" sz="2300" b="1"/>
              <a:t>recall what is force and what are the various effects of force.</a:t>
            </a:r>
            <a:endParaRPr sz="2300" b="1"/>
          </a:p>
          <a:p>
            <a:pPr marL="457200" lvl="0" indent="-3746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00"/>
              <a:buChar char="•"/>
            </a:pPr>
            <a:r>
              <a:rPr lang="en" sz="2300" b="1"/>
              <a:t>know different types of forces.</a:t>
            </a:r>
            <a:endParaRPr sz="2300" b="1"/>
          </a:p>
          <a:p>
            <a:pPr marL="457200" lvl="0" indent="-3746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00"/>
              <a:buChar char="•"/>
            </a:pPr>
            <a:r>
              <a:rPr lang="en" sz="2300" b="1"/>
              <a:t>understand the use and importance of force and its effect in real life.</a:t>
            </a:r>
            <a:endParaRPr sz="2300" b="1"/>
          </a:p>
        </p:txBody>
      </p:sp>
      <p:sp>
        <p:nvSpPr>
          <p:cNvPr id="156" name="Google Shape;156;p2"/>
          <p:cNvSpPr txBox="1">
            <a:spLocks noGrp="1"/>
          </p:cNvSpPr>
          <p:nvPr>
            <p:ph type="title"/>
          </p:nvPr>
        </p:nvSpPr>
        <p:spPr>
          <a:xfrm>
            <a:off x="628650" y="345281"/>
            <a:ext cx="7886700" cy="6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" sz="3000" b="1">
                <a:solidFill>
                  <a:srgbClr val="FF0000"/>
                </a:solidFill>
              </a:rPr>
              <a:t>LEARNING OBJECTIVE</a:t>
            </a:r>
            <a:endParaRPr sz="3000" b="1">
              <a:solidFill>
                <a:srgbClr val="FF0000"/>
              </a:solidFill>
            </a:endParaRPr>
          </a:p>
        </p:txBody>
      </p:sp>
      <p:pic>
        <p:nvPicPr>
          <p:cNvPr id="157" name="Google Shape;157;p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880725" y="56450"/>
            <a:ext cx="1200150" cy="561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" name="Google Shape;334;p19"/>
          <p:cNvSpPr txBox="1"/>
          <p:nvPr/>
        </p:nvSpPr>
        <p:spPr>
          <a:xfrm>
            <a:off x="1609069" y="743500"/>
            <a:ext cx="5850900" cy="356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50" tIns="68550" rIns="68550" bIns="68550" anchor="ctr" anchorCtr="0">
            <a:noAutofit/>
          </a:bodyPr>
          <a:lstStyle/>
          <a:p>
            <a:pPr marL="34290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lang="en" sz="30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THANKING YOU</a:t>
            </a:r>
            <a:endParaRPr sz="30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lang="en" sz="3000" b="1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ODM EDUCATIONAL GROUP</a:t>
            </a:r>
            <a:endParaRPr sz="3000" b="1" i="0" u="none" strike="noStrike" cap="non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35" name="Google Shape;335;p1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880725" y="56450"/>
            <a:ext cx="1200150" cy="561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gcfbd7231ae_0_103"/>
          <p:cNvSpPr txBox="1">
            <a:spLocks noGrp="1"/>
          </p:cNvSpPr>
          <p:nvPr>
            <p:ph type="title"/>
          </p:nvPr>
        </p:nvSpPr>
        <p:spPr>
          <a:xfrm>
            <a:off x="628650" y="345281"/>
            <a:ext cx="7886700" cy="6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" sz="3000" b="1">
                <a:solidFill>
                  <a:srgbClr val="FF0000"/>
                </a:solidFill>
              </a:rPr>
              <a:t>INTRODUCTION</a:t>
            </a:r>
            <a:endParaRPr sz="3000" b="1">
              <a:solidFill>
                <a:srgbClr val="FF0000"/>
              </a:solidFill>
            </a:endParaRPr>
          </a:p>
        </p:txBody>
      </p:sp>
      <p:pic>
        <p:nvPicPr>
          <p:cNvPr id="163" name="Google Shape;163;gcfbd7231ae_0_10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880725" y="56450"/>
            <a:ext cx="1200150" cy="561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64" name="Google Shape;164;gcfbd7231ae_0_10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46200" y="1179438"/>
            <a:ext cx="2299500" cy="1951537"/>
          </a:xfrm>
          <a:prstGeom prst="rect">
            <a:avLst/>
          </a:prstGeom>
          <a:noFill/>
          <a:ln>
            <a:noFill/>
          </a:ln>
        </p:spPr>
      </p:pic>
      <p:pic>
        <p:nvPicPr>
          <p:cNvPr id="165" name="Google Shape;165;gcfbd7231ae_0_10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383125" y="1168100"/>
            <a:ext cx="3565325" cy="1676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6" name="Google Shape;166;gcfbd7231ae_0_10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572775" y="1179450"/>
            <a:ext cx="2619375" cy="2005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7" name="Google Shape;167;gcfbd7231ae_0_103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2572775" y="3352550"/>
            <a:ext cx="2724150" cy="1676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8" name="Google Shape;168;gcfbd7231ae_0_103"/>
          <p:cNvPicPr preferRelativeResize="0"/>
          <p:nvPr/>
        </p:nvPicPr>
        <p:blipFill rotWithShape="1">
          <a:blip r:embed="rId8">
            <a:alphaModFix/>
          </a:blip>
          <a:srcRect b="9403"/>
          <a:stretch/>
        </p:blipFill>
        <p:spPr>
          <a:xfrm>
            <a:off x="105325" y="3310125"/>
            <a:ext cx="2381250" cy="1743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69" name="Google Shape;169;gcfbd7231ae_0_103"/>
          <p:cNvPicPr preferRelativeResize="0"/>
          <p:nvPr/>
        </p:nvPicPr>
        <p:blipFill rotWithShape="1">
          <a:blip r:embed="rId9">
            <a:alphaModFix/>
          </a:blip>
          <a:srcRect b="8900"/>
          <a:stretch/>
        </p:blipFill>
        <p:spPr>
          <a:xfrm>
            <a:off x="5383125" y="2875401"/>
            <a:ext cx="1685925" cy="21535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0" name="Google Shape;170;gcfbd7231ae_0_103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7005775" y="2899650"/>
            <a:ext cx="2138225" cy="21535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gcfbd7231ae_0_1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68575" tIns="68575" rIns="68575" bIns="6857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500" b="1">
                <a:solidFill>
                  <a:srgbClr val="FF0000"/>
                </a:solidFill>
              </a:rPr>
              <a:t>FORCE</a:t>
            </a:r>
            <a:endParaRPr sz="3500" b="1">
              <a:solidFill>
                <a:srgbClr val="FF0000"/>
              </a:solidFill>
            </a:endParaRPr>
          </a:p>
        </p:txBody>
      </p:sp>
      <p:sp>
        <p:nvSpPr>
          <p:cNvPr id="176" name="Google Shape;176;gcfbd7231ae_0_16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68575" tIns="68575" rIns="68575" bIns="68575" anchor="t" anchorCtr="0">
            <a:noAutofit/>
          </a:bodyPr>
          <a:lstStyle/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 b="1"/>
              <a:t>A push or a pull acting on an object is a force.</a:t>
            </a:r>
            <a:endParaRPr b="1"/>
          </a:p>
        </p:txBody>
      </p:sp>
      <p:sp>
        <p:nvSpPr>
          <p:cNvPr id="177" name="Google Shape;177;gcfbd7231ae_0_16"/>
          <p:cNvSpPr txBox="1"/>
          <p:nvPr/>
        </p:nvSpPr>
        <p:spPr>
          <a:xfrm>
            <a:off x="1278125" y="4024200"/>
            <a:ext cx="31554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>
                <a:latin typeface="Calibri"/>
                <a:ea typeface="Calibri"/>
                <a:cs typeface="Calibri"/>
                <a:sym typeface="Calibri"/>
              </a:rPr>
              <a:t>PUSH</a:t>
            </a:r>
            <a:endParaRPr sz="1800" b="1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8" name="Google Shape;178;gcfbd7231ae_0_16"/>
          <p:cNvSpPr txBox="1"/>
          <p:nvPr/>
        </p:nvSpPr>
        <p:spPr>
          <a:xfrm>
            <a:off x="5501250" y="4187350"/>
            <a:ext cx="31554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>
                <a:latin typeface="Calibri"/>
                <a:ea typeface="Calibri"/>
                <a:cs typeface="Calibri"/>
                <a:sym typeface="Calibri"/>
              </a:rPr>
              <a:t>PULL</a:t>
            </a:r>
            <a:endParaRPr sz="1800" b="1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79" name="Google Shape;179;gcfbd7231ae_0_1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880725" y="56450"/>
            <a:ext cx="1200150" cy="561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80" name="Google Shape;180;gcfbd7231ae_0_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312425" y="2249377"/>
            <a:ext cx="3155275" cy="1774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81" name="Google Shape;181;gcfbd7231ae_0_1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452625" y="2037575"/>
            <a:ext cx="3155275" cy="2139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82" name="Google Shape;182;gcfbd7231ae_0_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464825" y="2401777"/>
            <a:ext cx="3155275" cy="1774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g10555b1cf16_2_0"/>
          <p:cNvSpPr txBox="1">
            <a:spLocks noGrp="1"/>
          </p:cNvSpPr>
          <p:nvPr>
            <p:ph type="title"/>
          </p:nvPr>
        </p:nvSpPr>
        <p:spPr>
          <a:xfrm>
            <a:off x="3177450" y="2027125"/>
            <a:ext cx="3398700" cy="572700"/>
          </a:xfrm>
          <a:prstGeom prst="rect">
            <a:avLst/>
          </a:prstGeom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75" tIns="68575" rIns="68575" bIns="6857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rgbClr val="FF0000"/>
                </a:solidFill>
              </a:rPr>
              <a:t>EFFECTS OF FORCE</a:t>
            </a:r>
            <a:endParaRPr b="1">
              <a:solidFill>
                <a:srgbClr val="FF0000"/>
              </a:solidFill>
            </a:endParaRPr>
          </a:p>
        </p:txBody>
      </p:sp>
      <p:cxnSp>
        <p:nvCxnSpPr>
          <p:cNvPr id="188" name="Google Shape;188;g10555b1cf16_2_0"/>
          <p:cNvCxnSpPr>
            <a:endCxn id="189" idx="5"/>
          </p:cNvCxnSpPr>
          <p:nvPr/>
        </p:nvCxnSpPr>
        <p:spPr>
          <a:xfrm rot="10800000">
            <a:off x="3130432" y="1631515"/>
            <a:ext cx="348000" cy="418800"/>
          </a:xfrm>
          <a:prstGeom prst="straightConnector1">
            <a:avLst/>
          </a:prstGeom>
          <a:noFill/>
          <a:ln w="38100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190" name="Google Shape;190;g10555b1cf16_2_0"/>
          <p:cNvCxnSpPr>
            <a:endCxn id="191" idx="1"/>
          </p:cNvCxnSpPr>
          <p:nvPr/>
        </p:nvCxnSpPr>
        <p:spPr>
          <a:xfrm>
            <a:off x="6379568" y="2601022"/>
            <a:ext cx="415800" cy="241200"/>
          </a:xfrm>
          <a:prstGeom prst="straightConnector1">
            <a:avLst/>
          </a:prstGeom>
          <a:noFill/>
          <a:ln w="38100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192" name="Google Shape;192;g10555b1cf16_2_0"/>
          <p:cNvSpPr txBox="1"/>
          <p:nvPr/>
        </p:nvSpPr>
        <p:spPr>
          <a:xfrm>
            <a:off x="390450" y="2683375"/>
            <a:ext cx="2027700" cy="165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000" b="1"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  <p:pic>
        <p:nvPicPr>
          <p:cNvPr id="189" name="Google Shape;189;g10555b1cf16_2_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60650" y="251575"/>
            <a:ext cx="2424900" cy="1616700"/>
          </a:xfrm>
          <a:prstGeom prst="ellipse">
            <a:avLst/>
          </a:prstGeom>
          <a:noFill/>
          <a:ln>
            <a:noFill/>
          </a:ln>
        </p:spPr>
      </p:pic>
      <p:pic>
        <p:nvPicPr>
          <p:cNvPr id="193" name="Google Shape;193;g10555b1cf16_2_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885050" y="411475"/>
            <a:ext cx="2857500" cy="1391100"/>
          </a:xfrm>
          <a:prstGeom prst="ellipse">
            <a:avLst/>
          </a:prstGeom>
          <a:noFill/>
          <a:ln>
            <a:noFill/>
          </a:ln>
        </p:spPr>
      </p:pic>
      <p:pic>
        <p:nvPicPr>
          <p:cNvPr id="191" name="Google Shape;191;g10555b1cf16_2_0"/>
          <p:cNvPicPr preferRelativeResize="0"/>
          <p:nvPr/>
        </p:nvPicPr>
        <p:blipFill rotWithShape="1">
          <a:blip r:embed="rId5">
            <a:alphaModFix/>
          </a:blip>
          <a:srcRect l="30328" t="17898"/>
          <a:stretch/>
        </p:blipFill>
        <p:spPr>
          <a:xfrm>
            <a:off x="6440250" y="2607175"/>
            <a:ext cx="2424900" cy="1605000"/>
          </a:xfrm>
          <a:prstGeom prst="ellipse">
            <a:avLst/>
          </a:prstGeom>
          <a:noFill/>
          <a:ln>
            <a:noFill/>
          </a:ln>
        </p:spPr>
      </p:pic>
      <p:pic>
        <p:nvPicPr>
          <p:cNvPr id="194" name="Google Shape;194;g10555b1cf16_2_0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3409825" y="3070400"/>
            <a:ext cx="2857500" cy="1346700"/>
          </a:xfrm>
          <a:prstGeom prst="ellipse">
            <a:avLst/>
          </a:prstGeom>
          <a:noFill/>
          <a:ln>
            <a:noFill/>
          </a:ln>
        </p:spPr>
      </p:pic>
      <p:cxnSp>
        <p:nvCxnSpPr>
          <p:cNvPr id="195" name="Google Shape;195;g10555b1cf16_2_0"/>
          <p:cNvCxnSpPr>
            <a:endCxn id="196" idx="7"/>
          </p:cNvCxnSpPr>
          <p:nvPr/>
        </p:nvCxnSpPr>
        <p:spPr>
          <a:xfrm flipH="1">
            <a:off x="2861064" y="2578082"/>
            <a:ext cx="484800" cy="168900"/>
          </a:xfrm>
          <a:prstGeom prst="straightConnector1">
            <a:avLst/>
          </a:prstGeom>
          <a:noFill/>
          <a:ln w="38100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197" name="Google Shape;197;g10555b1cf16_2_0"/>
          <p:cNvCxnSpPr>
            <a:stCxn id="187" idx="2"/>
            <a:endCxn id="194" idx="0"/>
          </p:cNvCxnSpPr>
          <p:nvPr/>
        </p:nvCxnSpPr>
        <p:spPr>
          <a:xfrm flipH="1">
            <a:off x="4838700" y="2599825"/>
            <a:ext cx="38100" cy="470700"/>
          </a:xfrm>
          <a:prstGeom prst="straightConnector1">
            <a:avLst/>
          </a:prstGeom>
          <a:noFill/>
          <a:ln w="38100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198" name="Google Shape;198;g10555b1cf16_2_0"/>
          <p:cNvCxnSpPr/>
          <p:nvPr/>
        </p:nvCxnSpPr>
        <p:spPr>
          <a:xfrm rot="10800000" flipH="1">
            <a:off x="6390821" y="1722753"/>
            <a:ext cx="330900" cy="319200"/>
          </a:xfrm>
          <a:prstGeom prst="straightConnector1">
            <a:avLst/>
          </a:prstGeom>
          <a:noFill/>
          <a:ln w="38100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199" name="Google Shape;199;g10555b1cf16_2_0"/>
          <p:cNvSpPr txBox="1"/>
          <p:nvPr/>
        </p:nvSpPr>
        <p:spPr>
          <a:xfrm>
            <a:off x="821200" y="1921375"/>
            <a:ext cx="2130300" cy="40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Force can stop a moving object.</a:t>
            </a:r>
            <a:endParaRPr sz="20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0" name="Google Shape;200;g10555b1cf16_2_0"/>
          <p:cNvSpPr txBox="1"/>
          <p:nvPr/>
        </p:nvSpPr>
        <p:spPr>
          <a:xfrm>
            <a:off x="182550" y="4131175"/>
            <a:ext cx="3163200" cy="40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Force can change the speed of a moving object.</a:t>
            </a:r>
            <a:endParaRPr sz="20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1" name="Google Shape;201;g10555b1cf16_2_0"/>
          <p:cNvSpPr txBox="1"/>
          <p:nvPr/>
        </p:nvSpPr>
        <p:spPr>
          <a:xfrm>
            <a:off x="3189850" y="4569475"/>
            <a:ext cx="3351600" cy="34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Force can change the shape and size of an object. </a:t>
            </a:r>
            <a:endParaRPr sz="20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2" name="Google Shape;202;g10555b1cf16_2_0"/>
          <p:cNvSpPr txBox="1"/>
          <p:nvPr/>
        </p:nvSpPr>
        <p:spPr>
          <a:xfrm>
            <a:off x="6465325" y="4417075"/>
            <a:ext cx="2750700" cy="34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Force can change the direction of a moving  object. </a:t>
            </a:r>
            <a:endParaRPr sz="20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3" name="Google Shape;203;g10555b1cf16_2_0"/>
          <p:cNvSpPr txBox="1"/>
          <p:nvPr/>
        </p:nvSpPr>
        <p:spPr>
          <a:xfrm>
            <a:off x="6617725" y="1902475"/>
            <a:ext cx="2247300" cy="34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Force can move an object. </a:t>
            </a:r>
            <a:endParaRPr sz="20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04" name="Google Shape;204;g10555b1cf16_2_0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737850" y="2478768"/>
            <a:ext cx="2247300" cy="1498200"/>
          </a:xfrm>
          <a:prstGeom prst="ellipse">
            <a:avLst/>
          </a:prstGeom>
          <a:noFill/>
          <a:ln>
            <a:noFill/>
          </a:ln>
        </p:spPr>
      </p:pic>
      <p:pic>
        <p:nvPicPr>
          <p:cNvPr id="205" name="Google Shape;205;g10555b1cf16_2_0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7880725" y="56450"/>
            <a:ext cx="1200150" cy="561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p3"/>
          <p:cNvSpPr txBox="1">
            <a:spLocks noGrp="1"/>
          </p:cNvSpPr>
          <p:nvPr>
            <p:ph type="title"/>
          </p:nvPr>
        </p:nvSpPr>
        <p:spPr>
          <a:xfrm>
            <a:off x="3355100" y="2174075"/>
            <a:ext cx="2801100" cy="694200"/>
          </a:xfrm>
          <a:prstGeom prst="rect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" sz="3000" b="1">
                <a:solidFill>
                  <a:srgbClr val="FF0000"/>
                </a:solidFill>
              </a:rPr>
              <a:t>TYPES OF FORCE</a:t>
            </a:r>
            <a:endParaRPr sz="3000" b="1">
              <a:solidFill>
                <a:srgbClr val="FF0000"/>
              </a:solidFill>
            </a:endParaRPr>
          </a:p>
        </p:txBody>
      </p:sp>
      <p:pic>
        <p:nvPicPr>
          <p:cNvPr id="211" name="Google Shape;211;p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880725" y="56450"/>
            <a:ext cx="1200150" cy="561975"/>
          </a:xfrm>
          <a:prstGeom prst="rect">
            <a:avLst/>
          </a:prstGeom>
          <a:noFill/>
          <a:ln>
            <a:noFill/>
          </a:ln>
        </p:spPr>
      </p:pic>
      <p:sp>
        <p:nvSpPr>
          <p:cNvPr id="212" name="Google Shape;212;p3"/>
          <p:cNvSpPr/>
          <p:nvPr/>
        </p:nvSpPr>
        <p:spPr>
          <a:xfrm>
            <a:off x="4755638" y="4150950"/>
            <a:ext cx="2305500" cy="694200"/>
          </a:xfrm>
          <a:prstGeom prst="ellipse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 b="1">
                <a:latin typeface="Calibri"/>
                <a:ea typeface="Calibri"/>
                <a:cs typeface="Calibri"/>
                <a:sym typeface="Calibri"/>
              </a:rPr>
              <a:t>Buoyant Force</a:t>
            </a:r>
            <a:endParaRPr sz="1700" b="1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3" name="Google Shape;213;p3"/>
          <p:cNvSpPr/>
          <p:nvPr/>
        </p:nvSpPr>
        <p:spPr>
          <a:xfrm>
            <a:off x="6717500" y="2174075"/>
            <a:ext cx="2305500" cy="694200"/>
          </a:xfrm>
          <a:prstGeom prst="ellipse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 b="1">
                <a:latin typeface="Calibri"/>
                <a:ea typeface="Calibri"/>
                <a:cs typeface="Calibri"/>
                <a:sym typeface="Calibri"/>
              </a:rPr>
              <a:t>Elastic Force</a:t>
            </a:r>
            <a:endParaRPr sz="1700" b="1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4" name="Google Shape;214;p3"/>
          <p:cNvSpPr/>
          <p:nvPr/>
        </p:nvSpPr>
        <p:spPr>
          <a:xfrm>
            <a:off x="6287225" y="3389675"/>
            <a:ext cx="2640000" cy="694200"/>
          </a:xfrm>
          <a:prstGeom prst="ellipse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 b="1">
                <a:latin typeface="Calibri"/>
                <a:ea typeface="Calibri"/>
                <a:cs typeface="Calibri"/>
                <a:sym typeface="Calibri"/>
              </a:rPr>
              <a:t>Mechanical Force</a:t>
            </a:r>
            <a:endParaRPr sz="1700" b="1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5" name="Google Shape;215;p3"/>
          <p:cNvSpPr/>
          <p:nvPr/>
        </p:nvSpPr>
        <p:spPr>
          <a:xfrm>
            <a:off x="488300" y="1877550"/>
            <a:ext cx="2305500" cy="694200"/>
          </a:xfrm>
          <a:prstGeom prst="ellipse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 b="1">
                <a:latin typeface="Calibri"/>
                <a:ea typeface="Calibri"/>
                <a:cs typeface="Calibri"/>
                <a:sym typeface="Calibri"/>
              </a:rPr>
              <a:t>Muscular Force</a:t>
            </a:r>
            <a:endParaRPr sz="1700" b="1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6" name="Google Shape;216;p3"/>
          <p:cNvSpPr/>
          <p:nvPr/>
        </p:nvSpPr>
        <p:spPr>
          <a:xfrm>
            <a:off x="5984250" y="839063"/>
            <a:ext cx="2305500" cy="694200"/>
          </a:xfrm>
          <a:prstGeom prst="ellipse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 b="1">
                <a:latin typeface="Calibri"/>
                <a:ea typeface="Calibri"/>
                <a:cs typeface="Calibri"/>
                <a:sym typeface="Calibri"/>
              </a:rPr>
              <a:t>Frictional Force</a:t>
            </a:r>
            <a:endParaRPr sz="1700" b="1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7" name="Google Shape;217;p3"/>
          <p:cNvSpPr/>
          <p:nvPr/>
        </p:nvSpPr>
        <p:spPr>
          <a:xfrm>
            <a:off x="2105863" y="839075"/>
            <a:ext cx="2801100" cy="694200"/>
          </a:xfrm>
          <a:prstGeom prst="ellipse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 b="1">
                <a:latin typeface="Calibri"/>
                <a:ea typeface="Calibri"/>
                <a:cs typeface="Calibri"/>
                <a:sym typeface="Calibri"/>
              </a:rPr>
              <a:t>Gravitational Force</a:t>
            </a:r>
            <a:endParaRPr sz="1700" b="1"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218" name="Google Shape;218;p3"/>
          <p:cNvCxnSpPr>
            <a:stCxn id="210" idx="0"/>
            <a:endCxn id="217" idx="4"/>
          </p:cNvCxnSpPr>
          <p:nvPr/>
        </p:nvCxnSpPr>
        <p:spPr>
          <a:xfrm rot="10800000">
            <a:off x="3506450" y="1533275"/>
            <a:ext cx="1249200" cy="64080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219" name="Google Shape;219;p3"/>
          <p:cNvCxnSpPr>
            <a:stCxn id="210" idx="3"/>
            <a:endCxn id="213" idx="2"/>
          </p:cNvCxnSpPr>
          <p:nvPr/>
        </p:nvCxnSpPr>
        <p:spPr>
          <a:xfrm>
            <a:off x="6156200" y="2521175"/>
            <a:ext cx="561300" cy="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220" name="Google Shape;220;p3"/>
          <p:cNvCxnSpPr>
            <a:stCxn id="210" idx="1"/>
            <a:endCxn id="215" idx="6"/>
          </p:cNvCxnSpPr>
          <p:nvPr/>
        </p:nvCxnSpPr>
        <p:spPr>
          <a:xfrm rot="10800000">
            <a:off x="2793800" y="2224775"/>
            <a:ext cx="561300" cy="29640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221" name="Google Shape;221;p3"/>
          <p:cNvCxnSpPr>
            <a:stCxn id="210" idx="0"/>
            <a:endCxn id="216" idx="3"/>
          </p:cNvCxnSpPr>
          <p:nvPr/>
        </p:nvCxnSpPr>
        <p:spPr>
          <a:xfrm rot="10800000" flipH="1">
            <a:off x="4755650" y="1431575"/>
            <a:ext cx="1566300" cy="74250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222" name="Google Shape;222;p3"/>
          <p:cNvCxnSpPr>
            <a:stCxn id="210" idx="2"/>
            <a:endCxn id="212" idx="0"/>
          </p:cNvCxnSpPr>
          <p:nvPr/>
        </p:nvCxnSpPr>
        <p:spPr>
          <a:xfrm>
            <a:off x="4755650" y="2868275"/>
            <a:ext cx="1152600" cy="128280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223" name="Google Shape;223;p3"/>
          <p:cNvCxnSpPr>
            <a:stCxn id="210" idx="2"/>
            <a:endCxn id="214" idx="0"/>
          </p:cNvCxnSpPr>
          <p:nvPr/>
        </p:nvCxnSpPr>
        <p:spPr>
          <a:xfrm>
            <a:off x="4755650" y="2868275"/>
            <a:ext cx="2851500" cy="52140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224" name="Google Shape;224;p3"/>
          <p:cNvSpPr/>
          <p:nvPr/>
        </p:nvSpPr>
        <p:spPr>
          <a:xfrm>
            <a:off x="2040325" y="3898550"/>
            <a:ext cx="2305500" cy="694200"/>
          </a:xfrm>
          <a:prstGeom prst="ellipse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 b="1">
                <a:latin typeface="Calibri"/>
                <a:ea typeface="Calibri"/>
                <a:cs typeface="Calibri"/>
                <a:sym typeface="Calibri"/>
              </a:rPr>
              <a:t>Magnetic Force</a:t>
            </a:r>
            <a:endParaRPr sz="1700" b="1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5" name="Google Shape;225;p3"/>
          <p:cNvSpPr/>
          <p:nvPr/>
        </p:nvSpPr>
        <p:spPr>
          <a:xfrm>
            <a:off x="275225" y="2929875"/>
            <a:ext cx="2640000" cy="694200"/>
          </a:xfrm>
          <a:prstGeom prst="ellipse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 b="1">
                <a:latin typeface="Calibri"/>
                <a:ea typeface="Calibri"/>
                <a:cs typeface="Calibri"/>
                <a:sym typeface="Calibri"/>
              </a:rPr>
              <a:t>Electrostatic Force</a:t>
            </a:r>
            <a:endParaRPr sz="1700" b="1"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226" name="Google Shape;226;p3"/>
          <p:cNvCxnSpPr>
            <a:stCxn id="210" idx="2"/>
            <a:endCxn id="224" idx="7"/>
          </p:cNvCxnSpPr>
          <p:nvPr/>
        </p:nvCxnSpPr>
        <p:spPr>
          <a:xfrm flipH="1">
            <a:off x="4008050" y="2868275"/>
            <a:ext cx="747600" cy="113190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227" name="Google Shape;227;p3"/>
          <p:cNvCxnSpPr>
            <a:stCxn id="210" idx="2"/>
            <a:endCxn id="225" idx="6"/>
          </p:cNvCxnSpPr>
          <p:nvPr/>
        </p:nvCxnSpPr>
        <p:spPr>
          <a:xfrm flipH="1">
            <a:off x="2915150" y="2868275"/>
            <a:ext cx="1840500" cy="40860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triangle" w="med" len="med"/>
          </a:ln>
        </p:spPr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2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4"/>
          <p:cNvSpPr txBox="1">
            <a:spLocks noGrp="1"/>
          </p:cNvSpPr>
          <p:nvPr>
            <p:ph type="body" idx="1"/>
          </p:nvPr>
        </p:nvSpPr>
        <p:spPr>
          <a:xfrm>
            <a:off x="247650" y="1190525"/>
            <a:ext cx="8681400" cy="346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457200" lvl="0" indent="-3746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00"/>
              <a:buChar char="•"/>
            </a:pPr>
            <a:r>
              <a:rPr lang="en" sz="2300" b="1"/>
              <a:t>The force applied by the muscles of our body is called muscular force.</a:t>
            </a:r>
            <a:endParaRPr sz="2300" b="1"/>
          </a:p>
          <a:p>
            <a:pPr marL="457200" lvl="0" indent="-3746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00"/>
              <a:buChar char="•"/>
            </a:pPr>
            <a:r>
              <a:rPr lang="en" sz="2300" b="1"/>
              <a:t>E.g.: lifting a bag, moving a box, pushing a chair, etc. </a:t>
            </a:r>
            <a:endParaRPr sz="2300" b="1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300" b="1"/>
          </a:p>
        </p:txBody>
      </p:sp>
      <p:sp>
        <p:nvSpPr>
          <p:cNvPr id="233" name="Google Shape;233;p4"/>
          <p:cNvSpPr txBox="1">
            <a:spLocks noGrp="1"/>
          </p:cNvSpPr>
          <p:nvPr>
            <p:ph type="title"/>
          </p:nvPr>
        </p:nvSpPr>
        <p:spPr>
          <a:xfrm>
            <a:off x="628650" y="345281"/>
            <a:ext cx="7886700" cy="6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" sz="3000" b="1">
                <a:solidFill>
                  <a:srgbClr val="FF0000"/>
                </a:solidFill>
              </a:rPr>
              <a:t>MUSCULAR FORCE</a:t>
            </a:r>
            <a:endParaRPr sz="3000" b="1">
              <a:solidFill>
                <a:srgbClr val="FF0000"/>
              </a:solidFill>
            </a:endParaRPr>
          </a:p>
        </p:txBody>
      </p:sp>
      <p:pic>
        <p:nvPicPr>
          <p:cNvPr id="234" name="Google Shape;234;p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880725" y="56450"/>
            <a:ext cx="1200150" cy="561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35" name="Google Shape;235;p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51400" y="2426750"/>
            <a:ext cx="4045000" cy="2557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36" name="Google Shape;236;p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798906" y="2426756"/>
            <a:ext cx="3843125" cy="25574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g105fb267a0f_1_165"/>
          <p:cNvSpPr txBox="1">
            <a:spLocks noGrp="1"/>
          </p:cNvSpPr>
          <p:nvPr>
            <p:ph type="body" idx="1"/>
          </p:nvPr>
        </p:nvSpPr>
        <p:spPr>
          <a:xfrm>
            <a:off x="247650" y="1190525"/>
            <a:ext cx="8681400" cy="346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457200" lvl="0" indent="-3746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00"/>
              <a:buChar char="•"/>
            </a:pPr>
            <a:r>
              <a:rPr lang="en" sz="2300" b="1"/>
              <a:t>The attractive force that exist between any two objects is called gravitational force.</a:t>
            </a:r>
            <a:endParaRPr sz="2300" b="1"/>
          </a:p>
          <a:p>
            <a:pPr marL="457200" lvl="0" indent="-3746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00"/>
              <a:buChar char="•"/>
            </a:pPr>
            <a:r>
              <a:rPr lang="en" sz="2300" b="1"/>
              <a:t>For e.g.: we are able to stay on the ground because of gravitational force.</a:t>
            </a:r>
            <a:endParaRPr sz="2300" b="1"/>
          </a:p>
        </p:txBody>
      </p:sp>
      <p:sp>
        <p:nvSpPr>
          <p:cNvPr id="242" name="Google Shape;242;g105fb267a0f_1_165"/>
          <p:cNvSpPr txBox="1">
            <a:spLocks noGrp="1"/>
          </p:cNvSpPr>
          <p:nvPr>
            <p:ph type="title"/>
          </p:nvPr>
        </p:nvSpPr>
        <p:spPr>
          <a:xfrm>
            <a:off x="628650" y="345281"/>
            <a:ext cx="7886700" cy="6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" sz="3000" b="1">
                <a:solidFill>
                  <a:srgbClr val="FF0000"/>
                </a:solidFill>
              </a:rPr>
              <a:t>GRAVITATIONAL FORCE</a:t>
            </a:r>
            <a:endParaRPr sz="3000" b="1">
              <a:solidFill>
                <a:srgbClr val="FF0000"/>
              </a:solidFill>
            </a:endParaRPr>
          </a:p>
        </p:txBody>
      </p:sp>
      <p:pic>
        <p:nvPicPr>
          <p:cNvPr id="243" name="Google Shape;243;g105fb267a0f_1_16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880725" y="56450"/>
            <a:ext cx="1200150" cy="561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44" name="Google Shape;244;g105fb267a0f_1_165"/>
          <p:cNvPicPr preferRelativeResize="0"/>
          <p:nvPr/>
        </p:nvPicPr>
        <p:blipFill rotWithShape="1">
          <a:blip r:embed="rId4">
            <a:alphaModFix/>
          </a:blip>
          <a:srcRect t="15661"/>
          <a:stretch/>
        </p:blipFill>
        <p:spPr>
          <a:xfrm>
            <a:off x="550200" y="2672325"/>
            <a:ext cx="3415175" cy="2407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45" name="Google Shape;245;g105fb267a0f_1_16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301900" y="2571750"/>
            <a:ext cx="4208550" cy="2525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g105fb267a0f_1_171"/>
          <p:cNvSpPr txBox="1">
            <a:spLocks noGrp="1"/>
          </p:cNvSpPr>
          <p:nvPr>
            <p:ph type="body" idx="1"/>
          </p:nvPr>
        </p:nvSpPr>
        <p:spPr>
          <a:xfrm>
            <a:off x="247650" y="1190525"/>
            <a:ext cx="8681400" cy="346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457200" lvl="0" indent="-3746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00"/>
              <a:buChar char="•"/>
            </a:pPr>
            <a:r>
              <a:rPr lang="en" sz="2300" b="1"/>
              <a:t>The force that opposes the movement of one object over the other is called the frictional force or friction.</a:t>
            </a:r>
            <a:endParaRPr sz="2300" b="1"/>
          </a:p>
          <a:p>
            <a:pPr marL="457200" lvl="0" indent="-3746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00"/>
              <a:buChar char="•"/>
            </a:pPr>
            <a:r>
              <a:rPr lang="en" sz="2300" b="1"/>
              <a:t>E.g.: Slowing down of a moving ball, writing on a paper, holding of objects, walking on the ground, etc.</a:t>
            </a:r>
            <a:endParaRPr sz="2300" b="1"/>
          </a:p>
        </p:txBody>
      </p:sp>
      <p:sp>
        <p:nvSpPr>
          <p:cNvPr id="251" name="Google Shape;251;g105fb267a0f_1_171"/>
          <p:cNvSpPr txBox="1">
            <a:spLocks noGrp="1"/>
          </p:cNvSpPr>
          <p:nvPr>
            <p:ph type="title"/>
          </p:nvPr>
        </p:nvSpPr>
        <p:spPr>
          <a:xfrm>
            <a:off x="628650" y="345281"/>
            <a:ext cx="7886700" cy="6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" sz="3000" b="1">
                <a:solidFill>
                  <a:srgbClr val="FF0000"/>
                </a:solidFill>
              </a:rPr>
              <a:t>FRICTIONAL FORCE</a:t>
            </a:r>
            <a:endParaRPr sz="3000" b="1">
              <a:solidFill>
                <a:srgbClr val="FF0000"/>
              </a:solidFill>
            </a:endParaRPr>
          </a:p>
        </p:txBody>
      </p:sp>
      <p:pic>
        <p:nvPicPr>
          <p:cNvPr id="252" name="Google Shape;252;g105fb267a0f_1_17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880725" y="56450"/>
            <a:ext cx="1200150" cy="561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53" name="Google Shape;253;g105fb267a0f_1_17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286475" y="2774900"/>
            <a:ext cx="4743450" cy="2438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866</Words>
  <Application>Microsoft Office PowerPoint</Application>
  <PresentationFormat>On-screen Show (16:9)</PresentationFormat>
  <Paragraphs>124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20</vt:i4>
      </vt:variant>
    </vt:vector>
  </HeadingPairs>
  <TitlesOfParts>
    <vt:vector size="25" baseType="lpstr">
      <vt:lpstr>Calibri</vt:lpstr>
      <vt:lpstr>Playfair Display</vt:lpstr>
      <vt:lpstr>Arial</vt:lpstr>
      <vt:lpstr>Simple Light</vt:lpstr>
      <vt:lpstr>Office Theme</vt:lpstr>
      <vt:lpstr>PowerPoint Presentation</vt:lpstr>
      <vt:lpstr>LEARNING OBJECTIVE</vt:lpstr>
      <vt:lpstr>INTRODUCTION</vt:lpstr>
      <vt:lpstr>FORCE</vt:lpstr>
      <vt:lpstr>EFFECTS OF FORCE</vt:lpstr>
      <vt:lpstr>TYPES OF FORCE</vt:lpstr>
      <vt:lpstr>MUSCULAR FORCE</vt:lpstr>
      <vt:lpstr>GRAVITATIONAL FORCE</vt:lpstr>
      <vt:lpstr>FRICTIONAL FORCE</vt:lpstr>
      <vt:lpstr>ELASTIC FORCE</vt:lpstr>
      <vt:lpstr>MECHANICAL FORCE</vt:lpstr>
      <vt:lpstr>BUOYANT FORCE</vt:lpstr>
      <vt:lpstr>SUMMARY</vt:lpstr>
      <vt:lpstr>PowerPoint Presentation</vt:lpstr>
      <vt:lpstr>Which force helps a boat to float on a river? </vt:lpstr>
      <vt:lpstr>2. We are able to write on a piece of paper. Which force helps us to do so?</vt:lpstr>
      <vt:lpstr>3. A ball thrown up ultimately comes down. Why?</vt:lpstr>
      <vt:lpstr>HOMEWORK</vt:lpstr>
      <vt:lpstr>LEARNING OUTCOME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Mrutunjay Mohanty</cp:lastModifiedBy>
  <cp:revision>1</cp:revision>
  <dcterms:modified xsi:type="dcterms:W3CDTF">2023-01-20T13:05:06Z</dcterms:modified>
</cp:coreProperties>
</file>