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SQuadR1IdM3MB8s5IP/VeJKBW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846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Different forms of energy- wind energy, hydro power, heat energy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questions A, B &amp; C in your notebook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07f59b05e2_0_1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g107f59b05e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07f59b05e2_0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107f59b05e2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07f59b05e2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g107f59b05e2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260" name="Google Shape;2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0620458e17_0_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10620458e1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084c6209e2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1084c6209e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084c6209e2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alibri"/>
              <a:buAutoNum type="arabicPeriod"/>
            </a:pPr>
            <a:endParaRPr sz="3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1084c6209e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0800" marR="508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350">
              <a:solidFill>
                <a:schemeClr val="dk1"/>
              </a:solidFill>
              <a:highlight>
                <a:srgbClr val="EFEFEF"/>
              </a:highlight>
            </a:endParaRPr>
          </a:p>
        </p:txBody>
      </p:sp>
      <p:sp>
        <p:nvSpPr>
          <p:cNvPr id="290" name="Google Shape;2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8ae516a17_0_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g108ae516a1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Introduction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brain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Write the difficult words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The spinal cord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Nerves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Kinds of nerves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human brain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Sense organs- the eyes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oral Q&amp; A of page no. 93,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Do the questions A, B &amp; C in your notebook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Sense organs- the ears, the nose, the tongue, the skin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Draw a labelled diagram of human eye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Long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Learn the Q &amp; A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Activity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Class test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3000" b="1"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109386e313f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09386e313f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endParaRPr sz="3000" b="1"/>
          </a:p>
        </p:txBody>
      </p:sp>
      <p:sp>
        <p:nvSpPr>
          <p:cNvPr id="312" name="Google Shape;31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fbd7231a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cfbd7231a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0620458f5d_0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Char char="●"/>
            </a:pPr>
            <a:endParaRPr sz="21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10620458f5d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07f59b05e2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107f59b05e2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109386e313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g109386e313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09386e313f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Calibri"/>
              <a:buChar char="●"/>
            </a:pPr>
            <a:endParaRPr sz="23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109386e313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07f59b05e2_0_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107f59b05e2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07f59b05e2_0_1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endParaRPr sz="2200"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g107f59b05e2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3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08ae516a17_0_10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108ae516a17_0_10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g108ae516a17_0_10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108ae516a17_0_10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g108ae516a17_0_10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08ae516a17_0_1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108ae516a17_0_1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2pPr>
            <a:lvl3pPr marL="1371600" lvl="2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3pPr>
            <a:lvl4pPr marL="1828800" lvl="3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4pPr>
            <a:lvl5pPr marL="2286000" lvl="4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5pPr>
            <a:lvl6pPr marL="2743200" lvl="5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■"/>
              <a:defRPr/>
            </a:lvl6pPr>
            <a:lvl7pPr marL="3200400" lvl="6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  <a:defRPr/>
            </a:lvl7pPr>
            <a:lvl8pPr marL="3657600" lvl="7" indent="-29845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  <a:defRPr/>
            </a:lvl8pPr>
            <a:lvl9pPr marL="4114800" lvl="8" indent="-298450" algn="l" rtl="0">
              <a:lnSpc>
                <a:spcPct val="9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71" name="Google Shape;71;g108ae516a17_0_1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08ae516a17_0_114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g108ae516a17_0_11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Google Shape;75;g108ae516a17_0_1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108ae516a17_0_1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108ae516a17_0_1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08ae516a17_0_12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08ae516a17_0_120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g108ae516a17_0_1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08ae516a17_0_1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108ae516a17_0_1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08ae516a17_0_1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108ae516a17_0_12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g108ae516a17_0_12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g108ae516a17_0_1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g108ae516a17_0_1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g108ae516a17_0_1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08ae516a17_0_133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108ae516a17_0_133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4" name="Google Shape;94;g108ae516a17_0_133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g108ae516a17_0_133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96" name="Google Shape;96;g108ae516a17_0_133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g108ae516a17_0_13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108ae516a17_0_1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g108ae516a17_0_1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8ae516a17_0_14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g108ae516a17_0_14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g108ae516a17_0_14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g108ae516a17_0_1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8ae516a17_0_1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108ae516a17_0_1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g108ae516a17_0_1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8ae516a17_0_15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g108ae516a17_0_15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12" name="Google Shape;112;g108ae516a17_0_15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3" name="Google Shape;113;g108ae516a17_0_1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108ae516a17_0_1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g108ae516a17_0_1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8ae516a17_0_15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g108ae516a17_0_15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g108ae516a17_0_15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0" name="Google Shape;120;g108ae516a17_0_15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108ae516a17_0_15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g108ae516a17_0_1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8ae516a17_0_16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g108ae516a17_0_165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g108ae516a17_0_16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108ae516a17_0_16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g108ae516a17_0_16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8ae516a17_0_171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g108ae516a17_0_171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g108ae516a17_0_17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108ae516a17_0_17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g108ae516a17_0_17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08ae516a17_0_177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" name="Google Shape;137;g108ae516a17_0_17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8" name="Google Shape;138;g108ae516a17_0_177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39" name="Google Shape;139;g108ae516a17_0_177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0" name="Google Shape;140;g108ae516a17_0_17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100"/>
              <a:buChar char="•"/>
              <a:defRPr>
                <a:highlight>
                  <a:schemeClr val="lt1"/>
                </a:highlight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>
                <a:highlight>
                  <a:schemeClr val="lt1"/>
                </a:highlight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>
                <a:highlight>
                  <a:schemeClr val="lt1"/>
                </a:highlight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141" name="Google Shape;141;g108ae516a17_0_17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8ae516a17_0_9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g108ae516a17_0_98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g108ae516a17_0_9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g108ae516a17_0_9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g108ae516a17_0_9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>
        <p:fade thruBlk="1"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11bHRpcGxlQ2hvaWNlIiwic2xpZGVJZCI6InAiLCJjb250ZW50SW5zdGFuY2VJZCI6IjE2dk1nMDdQMlRlZmQ4d1VlRXNKMzhDS3FjelRFemlLaUhseER5UmNPcHNrLzM0N2ZiMDhiLTEyYWUtNDY1Yy1hMzk3LTdkYzg2NGJmMjU3NCJ9pearId=magic-pear-metadata-identifi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oYW5kRHJhd2luZyIsInNsaWRlSWQiOiJnZGQwYWEyNzM4N18xMF85MyIsImNvbnRlbnRJbnN0YW5jZUlkIjoiMTZ2TWcwN1AyVGVmZDh3VWVFc0ozOENLcWN6VEV6aUtpSGx4RHlSY09wc2svYmMzOTExMjYtYWQ5OS00OGRjLWE4ZWEtZGIxOTE3YTY5ZmE3In0=pearId=magic-pear-metadata-identifier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dontchangethislink.peardeckmagic.zone?eyJ0eXBlIjoiZ29vZ2xlLXNsaWRlcy1hZGRvbi1yZXNwb25zZS1mb290ZXIiLCJsYXN0RWRpdGVkQnkiOiIxMDI5MTQxOTIyMzQ0NDUzOTE5NDEiLCJwcmVzZW50YXRpb25JZCI6IjE2dk1nMDdQMlRlZmQ4d1VlRXNKMzhDS3FjelRFemlLaUhseER5UmNPcHNrIiwiY29udGVudElkIjoiY3VzdG9tLXJlc3BvbnNlLWZyZWVSZXNwb25zZS10ZXh0Iiwic2xpZGVJZCI6ImdkZThmOWJiYTA2XzBfMiIsImNvbnRlbnRJbnN0YW5jZUlkIjoiMTZ2TWcwN1AyVGVmZDh3VWVFc0ozOENLcWN6VEV6aUtpSGx4RHlSY09wc2svOWZlOWRiNWQtMGUwNS00Yzk4LTk5MmItNjI5NTNmNWEzMTEwIn0=pearId=magic-pear-metadata-identifier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 txBox="1"/>
          <p:nvPr/>
        </p:nvSpPr>
        <p:spPr>
          <a:xfrm>
            <a:off x="114400" y="277575"/>
            <a:ext cx="84438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</a:pPr>
            <a:endParaRPr sz="35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"/>
          <p:cNvSpPr txBox="1"/>
          <p:nvPr/>
        </p:nvSpPr>
        <p:spPr>
          <a:xfrm>
            <a:off x="579875" y="1339125"/>
            <a:ext cx="7687800" cy="245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SESSION NO.: 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8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CLASS: 5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SUBJECT: SCIENCE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NUMBER: 11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CHAPTER NAME: FORCE AND ENERGY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 TOPIC: ENERGY, DIFFERENT FORMS OF ENERGY- 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WATER </a:t>
            </a: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ENERGY, 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MECHANICAL </a:t>
            </a: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ENERGY, </a:t>
            </a:r>
            <a:r>
              <a:rPr lang="en" sz="2300" b="1" dirty="0">
                <a:latin typeface="Calibri"/>
                <a:ea typeface="Calibri"/>
                <a:cs typeface="Calibri"/>
                <a:sym typeface="Calibri"/>
              </a:rPr>
              <a:t>HEAT </a:t>
            </a:r>
            <a:r>
              <a:rPr lang="en" sz="23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ENERGY</a:t>
            </a:r>
            <a:endParaRPr sz="23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600" y="4339175"/>
            <a:ext cx="9144100" cy="84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107f59b05e2_0_169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The energy which is posed by an object due to its position is called potential energy. 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For example- water that is behind a dam, a raised weight, a book on a table before it falls, etc. are examples of potential energy.</a:t>
            </a:r>
            <a:endParaRPr b="1"/>
          </a:p>
        </p:txBody>
      </p:sp>
      <p:sp>
        <p:nvSpPr>
          <p:cNvPr id="227" name="Google Shape;227;g107f59b05e2_0_169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POTENTIAL ENERGY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28" name="Google Shape;228;g107f59b05e2_0_1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107f59b05e2_0_169"/>
          <p:cNvPicPr preferRelativeResize="0"/>
          <p:nvPr/>
        </p:nvPicPr>
        <p:blipFill rotWithShape="1">
          <a:blip r:embed="rId4">
            <a:alphaModFix/>
          </a:blip>
          <a:srcRect r="57083"/>
          <a:stretch/>
        </p:blipFill>
        <p:spPr>
          <a:xfrm>
            <a:off x="267105" y="2655575"/>
            <a:ext cx="2348025" cy="22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g107f59b05e2_0_1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17529" y="2779404"/>
            <a:ext cx="3346175" cy="222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g107f59b05e2_0_169"/>
          <p:cNvPicPr preferRelativeResize="0"/>
          <p:nvPr/>
        </p:nvPicPr>
        <p:blipFill rotWithShape="1">
          <a:blip r:embed="rId6">
            <a:alphaModFix/>
          </a:blip>
          <a:srcRect r="53277"/>
          <a:stretch/>
        </p:blipFill>
        <p:spPr>
          <a:xfrm>
            <a:off x="6366100" y="2803450"/>
            <a:ext cx="2458400" cy="217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7f59b05e2_0_175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The energy which is posed by an object to its motion is called kinetic energy. 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For example- a falling ball, a moving car, a moving cycle, etc. are examples of kinetic energy. </a:t>
            </a:r>
            <a:endParaRPr b="1"/>
          </a:p>
        </p:txBody>
      </p:sp>
      <p:sp>
        <p:nvSpPr>
          <p:cNvPr id="237" name="Google Shape;237;g107f59b05e2_0_175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KINETIC ENERGY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38" name="Google Shape;238;g107f59b05e2_0_1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107f59b05e2_0_175"/>
          <p:cNvPicPr preferRelativeResize="0"/>
          <p:nvPr/>
        </p:nvPicPr>
        <p:blipFill rotWithShape="1">
          <a:blip r:embed="rId4">
            <a:alphaModFix/>
          </a:blip>
          <a:srcRect l="43595"/>
          <a:stretch/>
        </p:blipFill>
        <p:spPr>
          <a:xfrm>
            <a:off x="17422" y="2705150"/>
            <a:ext cx="3085950" cy="22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g107f59b05e2_0_175"/>
          <p:cNvPicPr preferRelativeResize="0"/>
          <p:nvPr/>
        </p:nvPicPr>
        <p:blipFill rotWithShape="1">
          <a:blip r:embed="rId5">
            <a:alphaModFix/>
          </a:blip>
          <a:srcRect l="49606"/>
          <a:stretch/>
        </p:blipFill>
        <p:spPr>
          <a:xfrm>
            <a:off x="2855650" y="2812725"/>
            <a:ext cx="3242175" cy="217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07f59b05e2_0_175"/>
          <p:cNvPicPr preferRelativeResize="0"/>
          <p:nvPr/>
        </p:nvPicPr>
        <p:blipFill rotWithShape="1">
          <a:blip r:embed="rId6">
            <a:alphaModFix/>
          </a:blip>
          <a:srcRect l="37043"/>
          <a:stretch/>
        </p:blipFill>
        <p:spPr>
          <a:xfrm>
            <a:off x="6097825" y="2498200"/>
            <a:ext cx="2626750" cy="257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Heat is a form of energy. 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It is used for cooking our food, boiling water, etc. 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Heat energy comes from burning of fuels like coal, kerosene, petrol etc. </a:t>
            </a:r>
            <a:endParaRPr b="1"/>
          </a:p>
        </p:txBody>
      </p:sp>
      <p:sp>
        <p:nvSpPr>
          <p:cNvPr id="247" name="Google Shape;247;p1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HEAT ENERGY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48" name="Google Shape;24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50" y="2668375"/>
            <a:ext cx="3829050" cy="227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9600" y="2647950"/>
            <a:ext cx="4215325" cy="227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07f59b05e2_0_87"/>
          <p:cNvSpPr txBox="1">
            <a:spLocks noGrp="1"/>
          </p:cNvSpPr>
          <p:nvPr>
            <p:ph type="body" idx="1"/>
          </p:nvPr>
        </p:nvSpPr>
        <p:spPr>
          <a:xfrm>
            <a:off x="628650" y="9619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Energy is the ability to do work.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The energy that we get from water is known as hydro energy.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There are different forms of energy. 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They are: </a:t>
            </a:r>
            <a:endParaRPr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2100" b="1"/>
              <a:t>Mechanical energy </a:t>
            </a:r>
            <a:endParaRPr sz="2100"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2100" b="1"/>
              <a:t>Heat energy</a:t>
            </a:r>
            <a:endParaRPr sz="2100"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2100" b="1"/>
              <a:t>Light energy </a:t>
            </a:r>
            <a:endParaRPr sz="2100"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2100" b="1"/>
              <a:t>Sound energy </a:t>
            </a:r>
            <a:endParaRPr sz="2100"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2100" b="1"/>
              <a:t>Electrical energy </a:t>
            </a:r>
            <a:endParaRPr sz="2100"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Mechanical energy can either be kinetic energy or potential energy.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Heat energy is used to keep our planet warm and do various other works.</a:t>
            </a:r>
            <a:endParaRPr b="1"/>
          </a:p>
        </p:txBody>
      </p:sp>
      <p:sp>
        <p:nvSpPr>
          <p:cNvPr id="256" name="Google Shape;256;g107f59b05e2_0_87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SUMMARY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57" name="Google Shape;257;g107f59b05e2_0_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3">
            <a:hlinkClick r:id="rId4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10620458e17_0_19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Potential </a:t>
            </a:r>
            <a:endParaRPr sz="2300" b="1"/>
          </a:p>
        </p:txBody>
      </p:sp>
      <p:sp>
        <p:nvSpPr>
          <p:cNvPr id="269" name="Google Shape;269;g10620458e17_0_19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419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AutoNum type="arabicPeriod"/>
            </a:pPr>
            <a:r>
              <a:rPr lang="en" sz="3000" b="1">
                <a:solidFill>
                  <a:srgbClr val="FF0000"/>
                </a:solidFill>
              </a:rPr>
              <a:t>A stretched rubber band possesses ____________ energy.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70" name="Google Shape;270;g10620458e17_0_19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10620458e17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084c6209e2_0_1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Water energy</a:t>
            </a:r>
            <a:endParaRPr sz="2300" b="1"/>
          </a:p>
        </p:txBody>
      </p:sp>
      <p:sp>
        <p:nvSpPr>
          <p:cNvPr id="277" name="Google Shape;277;g1084c6209e2_0_1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2. _____________ is one of the oldest sources of energy.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78" name="Google Shape;278;g1084c6209e2_0_1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9" name="Google Shape;279;g1084c6209e2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084c6209e2_0_8"/>
          <p:cNvSpPr txBox="1">
            <a:spLocks noGrp="1"/>
          </p:cNvSpPr>
          <p:nvPr>
            <p:ph type="body" idx="1"/>
          </p:nvPr>
        </p:nvSpPr>
        <p:spPr>
          <a:xfrm>
            <a:off x="628650" y="3822705"/>
            <a:ext cx="80073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300" b="1"/>
              <a:t>Ans: Kinetic</a:t>
            </a:r>
            <a:endParaRPr sz="2300" b="1"/>
          </a:p>
        </p:txBody>
      </p:sp>
      <p:sp>
        <p:nvSpPr>
          <p:cNvPr id="285" name="Google Shape;285;g1084c6209e2_0_8"/>
          <p:cNvSpPr txBox="1">
            <a:spLocks noGrp="1"/>
          </p:cNvSpPr>
          <p:nvPr>
            <p:ph type="title"/>
          </p:nvPr>
        </p:nvSpPr>
        <p:spPr>
          <a:xfrm>
            <a:off x="628650" y="497673"/>
            <a:ext cx="7886700" cy="95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3. A running cycle possess __________ energy.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86" name="Google Shape;286;g1084c6209e2_0_8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g1084c6209e2_0_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7"/>
          <p:cNvSpPr txBox="1">
            <a:spLocks noGrp="1"/>
          </p:cNvSpPr>
          <p:nvPr>
            <p:ph type="body" idx="1"/>
          </p:nvPr>
        </p:nvSpPr>
        <p:spPr>
          <a:xfrm>
            <a:off x="628650" y="1190530"/>
            <a:ext cx="8007300" cy="5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Do the questions A, B &amp; C in your notebook.</a:t>
            </a:r>
            <a:endParaRPr sz="2300" b="1"/>
          </a:p>
        </p:txBody>
      </p:sp>
      <p:sp>
        <p:nvSpPr>
          <p:cNvPr id="293" name="Google Shape;293;p17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HOMEWORK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294" name="Google Shape;294;p17">
            <a:hlinkClick r:id="rId3"/>
          </p:cNvPr>
          <p:cNvSpPr/>
          <p:nvPr/>
        </p:nvSpPr>
        <p:spPr>
          <a:xfrm>
            <a:off x="0" y="5207000"/>
            <a:ext cx="12600" cy="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08ae516a17_0_92"/>
          <p:cNvSpPr txBox="1">
            <a:spLocks noGrp="1"/>
          </p:cNvSpPr>
          <p:nvPr>
            <p:ph type="body" idx="1"/>
          </p:nvPr>
        </p:nvSpPr>
        <p:spPr>
          <a:xfrm>
            <a:off x="628650" y="5809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b="1"/>
              <a:t>Name the different types of forces. </a:t>
            </a:r>
            <a:endParaRPr sz="1800"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Ans: </a:t>
            </a: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</a:rPr>
              <a:t>The different types of forces are: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11430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lphaLcPeriod"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</a:rPr>
              <a:t>muscular force 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11430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lphaLcPeriod" startAt="2"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</a:rPr>
              <a:t>gravitational force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11430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lphaLcPeriod" startAt="3"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</a:rPr>
              <a:t>frictional force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11430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lphaLcPeriod" startAt="4"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</a:rPr>
              <a:t>elastic force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11430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lphaLcPeriod" startAt="5"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</a:rPr>
              <a:t>mechanical force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11430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AutoNum type="alphaLcPeriod" startAt="6"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</a:rPr>
              <a:t>buoyant force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highlight>
                  <a:srgbClr val="FFFFFF"/>
                </a:highlight>
              </a:rPr>
              <a:t>2. </a:t>
            </a:r>
            <a:r>
              <a:rPr lang="en" sz="1800" b="1"/>
              <a:t>What are simple machines? 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</a:rPr>
              <a:t>Ans: Tools that make our work easier, faster and with less force are called simple machines. They have only few simple parts.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/>
              <a:t>3. Why is geothermal energy referred to as a renewable source of energy? 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Ans: </a:t>
            </a:r>
            <a:r>
              <a:rPr lang="en" sz="1800" b="1">
                <a:solidFill>
                  <a:srgbClr val="FF0000"/>
                </a:solidFill>
                <a:highlight>
                  <a:srgbClr val="FFFFFF"/>
                </a:highlight>
              </a:rPr>
              <a:t>Geothermal energy is referred to as a renewable source of energy because the heat is continuously produced inside the earth. </a:t>
            </a:r>
            <a:endParaRPr sz="1800" b="1">
              <a:solidFill>
                <a:srgbClr val="FF0000"/>
              </a:solidFill>
              <a:highlight>
                <a:srgbClr val="FFFFFF"/>
              </a:highlight>
            </a:endParaRPr>
          </a:p>
        </p:txBody>
      </p:sp>
      <p:sp>
        <p:nvSpPr>
          <p:cNvPr id="301" name="Google Shape;301;g108ae516a17_0_92"/>
          <p:cNvSpPr txBox="1">
            <a:spLocks noGrp="1"/>
          </p:cNvSpPr>
          <p:nvPr>
            <p:ph type="title"/>
          </p:nvPr>
        </p:nvSpPr>
        <p:spPr>
          <a:xfrm>
            <a:off x="628650" y="-35719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600" b="1">
                <a:solidFill>
                  <a:srgbClr val="FF0000"/>
                </a:solidFill>
              </a:rPr>
              <a:t>D. Write short answers.</a:t>
            </a:r>
            <a:endParaRPr sz="2600" b="1">
              <a:solidFill>
                <a:srgbClr val="FF0000"/>
              </a:solidFill>
            </a:endParaRPr>
          </a:p>
        </p:txBody>
      </p:sp>
      <p:pic>
        <p:nvPicPr>
          <p:cNvPr id="302" name="Google Shape;302;g108ae516a17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body" idx="1"/>
          </p:nvPr>
        </p:nvSpPr>
        <p:spPr>
          <a:xfrm>
            <a:off x="628650" y="1190531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b="1"/>
              <a:t>To enable the learner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about energy.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identify the types of energy.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the importance of energy in real life.</a:t>
            </a:r>
            <a:endParaRPr sz="2300" b="1"/>
          </a:p>
        </p:txBody>
      </p:sp>
      <p:sp>
        <p:nvSpPr>
          <p:cNvPr id="156" name="Google Shape;156;p2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OBJECTIVE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57" name="Google Shape;15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09386e313f_0_33"/>
          <p:cNvSpPr txBox="1">
            <a:spLocks noGrp="1"/>
          </p:cNvSpPr>
          <p:nvPr>
            <p:ph type="body" idx="1"/>
          </p:nvPr>
        </p:nvSpPr>
        <p:spPr>
          <a:xfrm>
            <a:off x="628650" y="809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4. From where does most of the heat energy come? 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Ans: Most of the heat energy comes from the sun and from the burning of fuels like coal, kerosene and petrol. 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5. Name four different forms of energy. </a:t>
            </a:r>
            <a:endParaRPr sz="18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0000"/>
                </a:solidFill>
              </a:rPr>
              <a:t>Ans: The four different forms of energy are: 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0000"/>
                </a:solidFill>
              </a:rPr>
              <a:t>heat energy 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0000"/>
                </a:solidFill>
              </a:rPr>
              <a:t>light energy 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>
                <a:solidFill>
                  <a:srgbClr val="FF0000"/>
                </a:solidFill>
              </a:rPr>
              <a:t>sound energy </a:t>
            </a:r>
            <a:endParaRPr sz="1800" b="1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0000"/>
                </a:solidFill>
              </a:rPr>
              <a:t>electrical energy </a:t>
            </a:r>
            <a:endParaRPr sz="1800" b="1">
              <a:solidFill>
                <a:srgbClr val="FF0000"/>
              </a:solidFill>
            </a:endParaRPr>
          </a:p>
        </p:txBody>
      </p:sp>
      <p:sp>
        <p:nvSpPr>
          <p:cNvPr id="308" name="Google Shape;308;g109386e313f_0_33"/>
          <p:cNvSpPr txBox="1">
            <a:spLocks noGrp="1"/>
          </p:cNvSpPr>
          <p:nvPr>
            <p:ph type="title"/>
          </p:nvPr>
        </p:nvSpPr>
        <p:spPr>
          <a:xfrm>
            <a:off x="628650" y="1928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600" b="1">
                <a:solidFill>
                  <a:srgbClr val="FF0000"/>
                </a:solidFill>
              </a:rPr>
              <a:t>D. Write short answers.</a:t>
            </a:r>
            <a:endParaRPr sz="2600" b="1">
              <a:solidFill>
                <a:srgbClr val="FF0000"/>
              </a:solidFill>
            </a:endParaRPr>
          </a:p>
        </p:txBody>
      </p:sp>
      <p:pic>
        <p:nvPicPr>
          <p:cNvPr id="309" name="Google Shape;309;g109386e313f_0_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8"/>
          <p:cNvSpPr txBox="1">
            <a:spLocks noGrp="1"/>
          </p:cNvSpPr>
          <p:nvPr>
            <p:ph type="body" idx="1"/>
          </p:nvPr>
        </p:nvSpPr>
        <p:spPr>
          <a:xfrm>
            <a:off x="508050" y="1153350"/>
            <a:ext cx="80073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" sz="2300" b="1"/>
              <a:t>The learner will be able to: 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about energy.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identify the types of energy.</a:t>
            </a:r>
            <a:endParaRPr sz="2300" b="1"/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b="1"/>
              <a:t>understand the importance of energy in real life.</a:t>
            </a:r>
            <a:endParaRPr sz="2300" b="1"/>
          </a:p>
        </p:txBody>
      </p:sp>
      <p:sp>
        <p:nvSpPr>
          <p:cNvPr id="315" name="Google Shape;315;p18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LEARNING OUTCOME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316" name="Google Shape;31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9"/>
          <p:cNvSpPr txBox="1"/>
          <p:nvPr/>
        </p:nvSpPr>
        <p:spPr>
          <a:xfrm>
            <a:off x="1609069" y="743500"/>
            <a:ext cx="5850900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3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3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cfbd7231ae_0_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1">
                <a:solidFill>
                  <a:srgbClr val="FF0000"/>
                </a:solidFill>
              </a:rPr>
              <a:t>LET’S RECAP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163" name="Google Shape;163;gcfbd7231ae_0_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Name them:</a:t>
            </a:r>
            <a:endParaRPr b="1"/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100" b="1"/>
              <a:t>The energy that we get from the sun.</a:t>
            </a:r>
            <a:endParaRPr sz="2100" b="1"/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100" b="1"/>
              <a:t>The energy from the hot interior of the earth. </a:t>
            </a:r>
            <a:endParaRPr sz="2100" b="1"/>
          </a:p>
          <a:p>
            <a:pPr marL="1371600" lvl="1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2100" b="1"/>
              <a:t>A renewable source of energy.</a:t>
            </a:r>
            <a:endParaRPr sz="2100"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What do you mean by renewable source of energy?</a:t>
            </a:r>
            <a:endParaRPr b="1"/>
          </a:p>
        </p:txBody>
      </p:sp>
      <p:pic>
        <p:nvPicPr>
          <p:cNvPr id="164" name="Google Shape;164;gcfbd7231ae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0620458f5d_0_11"/>
          <p:cNvSpPr txBox="1">
            <a:spLocks noGrp="1"/>
          </p:cNvSpPr>
          <p:nvPr>
            <p:ph type="body" idx="1"/>
          </p:nvPr>
        </p:nvSpPr>
        <p:spPr>
          <a:xfrm>
            <a:off x="247650" y="1190525"/>
            <a:ext cx="86814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Energy is the ability to do work. </a:t>
            </a:r>
            <a:endParaRPr b="1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 b="1"/>
              <a:t>Energy is everywhere in nature: sunlight, water, wind, plants and animals. </a:t>
            </a:r>
            <a:endParaRPr b="1"/>
          </a:p>
        </p:txBody>
      </p:sp>
      <p:sp>
        <p:nvSpPr>
          <p:cNvPr id="170" name="Google Shape;170;g10620458f5d_0_11"/>
          <p:cNvSpPr txBox="1">
            <a:spLocks noGrp="1"/>
          </p:cNvSpPr>
          <p:nvPr>
            <p:ph type="title"/>
          </p:nvPr>
        </p:nvSpPr>
        <p:spPr>
          <a:xfrm>
            <a:off x="359425" y="345275"/>
            <a:ext cx="81558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ENERGY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71" name="Google Shape;171;g10620458f5d_0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g10620458f5d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5850" y="2204486"/>
            <a:ext cx="5553525" cy="29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07f59b05e2_0_21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It is another one important renewable sources of energy for generating power </a:t>
            </a:r>
            <a:endParaRPr b="1"/>
          </a:p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It is one of the oldest sources of energy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/>
          </a:p>
        </p:txBody>
      </p:sp>
      <p:sp>
        <p:nvSpPr>
          <p:cNvPr id="178" name="Google Shape;178;g107f59b05e2_0_21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3000" b="1">
                <a:solidFill>
                  <a:srgbClr val="FF0000"/>
                </a:solidFill>
              </a:rPr>
              <a:t>WATER ENERGY/ HYDRO ENERGY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179" name="Google Shape;179;g107f59b05e2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g107f59b05e2_0_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18150" y="3016388"/>
            <a:ext cx="2790825" cy="16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g107f59b05e2_0_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39700" y="3300475"/>
            <a:ext cx="2343150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09386e313f_0_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lang="en" sz="3000" b="1">
                <a:solidFill>
                  <a:srgbClr val="FF0000"/>
                </a:solidFill>
              </a:rPr>
              <a:t>DIFFERENT FORMS OF ENERGY</a:t>
            </a:r>
            <a:endParaRPr sz="3000" b="1">
              <a:solidFill>
                <a:srgbClr val="FF0000"/>
              </a:solidFill>
            </a:endParaRPr>
          </a:p>
        </p:txBody>
      </p:sp>
      <p:sp>
        <p:nvSpPr>
          <p:cNvPr id="187" name="Google Shape;187;g109386e313f_0_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Mechanical energy 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Heat energy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Light energy 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Sound energy </a:t>
            </a:r>
            <a:endParaRPr b="1"/>
          </a:p>
          <a:p>
            <a:pPr marL="4572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b="1"/>
              <a:t>Electrical energy </a:t>
            </a:r>
            <a:endParaRPr b="1"/>
          </a:p>
        </p:txBody>
      </p:sp>
      <p:pic>
        <p:nvPicPr>
          <p:cNvPr id="188" name="Google Shape;188;g109386e313f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09386e313f_0_7"/>
          <p:cNvSpPr txBox="1">
            <a:spLocks noGrp="1"/>
          </p:cNvSpPr>
          <p:nvPr>
            <p:ph type="title"/>
          </p:nvPr>
        </p:nvSpPr>
        <p:spPr>
          <a:xfrm>
            <a:off x="2962150" y="2402675"/>
            <a:ext cx="3054300" cy="694200"/>
          </a:xfrm>
          <a:prstGeom prst="rect">
            <a:avLst/>
          </a:pr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2700" b="1">
                <a:solidFill>
                  <a:srgbClr val="FF0000"/>
                </a:solidFill>
              </a:rPr>
              <a:t>FORMS OF ENERGY</a:t>
            </a:r>
            <a:endParaRPr sz="2700" b="1">
              <a:solidFill>
                <a:srgbClr val="FF0000"/>
              </a:solidFill>
            </a:endParaRPr>
          </a:p>
        </p:txBody>
      </p:sp>
      <p:pic>
        <p:nvPicPr>
          <p:cNvPr id="194" name="Google Shape;194;g109386e313f_0_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g109386e313f_0_7"/>
          <p:cNvSpPr/>
          <p:nvPr/>
        </p:nvSpPr>
        <p:spPr>
          <a:xfrm>
            <a:off x="6488950" y="2224650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Light energy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109386e313f_0_7"/>
          <p:cNvSpPr/>
          <p:nvPr/>
        </p:nvSpPr>
        <p:spPr>
          <a:xfrm>
            <a:off x="5316325" y="3980675"/>
            <a:ext cx="26400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energy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109386e313f_0_7"/>
          <p:cNvSpPr/>
          <p:nvPr/>
        </p:nvSpPr>
        <p:spPr>
          <a:xfrm>
            <a:off x="4410100" y="745438"/>
            <a:ext cx="23055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Heat energy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g109386e313f_0_7"/>
          <p:cNvSpPr/>
          <p:nvPr/>
        </p:nvSpPr>
        <p:spPr>
          <a:xfrm>
            <a:off x="625463" y="1154425"/>
            <a:ext cx="28011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Mechanical energy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g109386e313f_0_7"/>
          <p:cNvCxnSpPr>
            <a:stCxn id="193" idx="0"/>
            <a:endCxn id="198" idx="4"/>
          </p:cNvCxnSpPr>
          <p:nvPr/>
        </p:nvCxnSpPr>
        <p:spPr>
          <a:xfrm rot="10800000">
            <a:off x="2026000" y="1848575"/>
            <a:ext cx="2463300" cy="5541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0" name="Google Shape;200;g109386e313f_0_7"/>
          <p:cNvCxnSpPr>
            <a:stCxn id="193" idx="3"/>
            <a:endCxn id="195" idx="2"/>
          </p:cNvCxnSpPr>
          <p:nvPr/>
        </p:nvCxnSpPr>
        <p:spPr>
          <a:xfrm rot="10800000" flipH="1">
            <a:off x="6016450" y="2571875"/>
            <a:ext cx="472500" cy="177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1" name="Google Shape;201;g109386e313f_0_7"/>
          <p:cNvCxnSpPr>
            <a:stCxn id="193" idx="0"/>
            <a:endCxn id="197" idx="3"/>
          </p:cNvCxnSpPr>
          <p:nvPr/>
        </p:nvCxnSpPr>
        <p:spPr>
          <a:xfrm rot="10800000" flipH="1">
            <a:off x="4489300" y="1337975"/>
            <a:ext cx="258300" cy="1064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2" name="Google Shape;202;g109386e313f_0_7"/>
          <p:cNvCxnSpPr>
            <a:stCxn id="193" idx="2"/>
            <a:endCxn id="196" idx="0"/>
          </p:cNvCxnSpPr>
          <p:nvPr/>
        </p:nvCxnSpPr>
        <p:spPr>
          <a:xfrm>
            <a:off x="4489300" y="3096875"/>
            <a:ext cx="2147100" cy="88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03" name="Google Shape;203;g109386e313f_0_7"/>
          <p:cNvSpPr/>
          <p:nvPr/>
        </p:nvSpPr>
        <p:spPr>
          <a:xfrm>
            <a:off x="1183200" y="3980675"/>
            <a:ext cx="2640000" cy="694200"/>
          </a:xfrm>
          <a:prstGeom prst="ellips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7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Electrical energy</a:t>
            </a:r>
            <a:endParaRPr sz="17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04" name="Google Shape;204;g109386e313f_0_7"/>
          <p:cNvCxnSpPr>
            <a:stCxn id="193" idx="2"/>
            <a:endCxn id="203" idx="0"/>
          </p:cNvCxnSpPr>
          <p:nvPr/>
        </p:nvCxnSpPr>
        <p:spPr>
          <a:xfrm flipH="1">
            <a:off x="2503300" y="3096875"/>
            <a:ext cx="1986000" cy="88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07f59b05e2_0_27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The energy which is posed by an object due to its motion or due to its position is called mechanical energy.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b="1"/>
          </a:p>
        </p:txBody>
      </p:sp>
      <p:sp>
        <p:nvSpPr>
          <p:cNvPr id="210" name="Google Shape;210;g107f59b05e2_0_27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MECHANICAL ENERGY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11" name="Google Shape;211;g107f59b05e2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g107f59b05e2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66050" y="2246975"/>
            <a:ext cx="4852112" cy="2408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07f59b05e2_0_181"/>
          <p:cNvSpPr txBox="1">
            <a:spLocks noGrp="1"/>
          </p:cNvSpPr>
          <p:nvPr>
            <p:ph type="body" idx="1"/>
          </p:nvPr>
        </p:nvSpPr>
        <p:spPr>
          <a:xfrm>
            <a:off x="628650" y="1190525"/>
            <a:ext cx="7886700" cy="3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/>
              <a:t>Mechanical energy can be either kinetic energy or potential energy. </a:t>
            </a:r>
            <a:endParaRPr b="1"/>
          </a:p>
        </p:txBody>
      </p:sp>
      <p:sp>
        <p:nvSpPr>
          <p:cNvPr id="218" name="Google Shape;218;g107f59b05e2_0_181"/>
          <p:cNvSpPr txBox="1">
            <a:spLocks noGrp="1"/>
          </p:cNvSpPr>
          <p:nvPr>
            <p:ph type="title"/>
          </p:nvPr>
        </p:nvSpPr>
        <p:spPr>
          <a:xfrm>
            <a:off x="628650" y="345281"/>
            <a:ext cx="7886700" cy="6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 b="1">
                <a:solidFill>
                  <a:srgbClr val="FF0000"/>
                </a:solidFill>
              </a:rPr>
              <a:t>TYPES OF MECHANICAL ENERGY</a:t>
            </a:r>
            <a:endParaRPr sz="3000" b="1">
              <a:solidFill>
                <a:srgbClr val="FF0000"/>
              </a:solidFill>
            </a:endParaRPr>
          </a:p>
        </p:txBody>
      </p:sp>
      <p:pic>
        <p:nvPicPr>
          <p:cNvPr id="219" name="Google Shape;219;g107f59b05e2_0_1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0725" y="56450"/>
            <a:ext cx="120015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07f59b05e2_0_1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233" y="2119725"/>
            <a:ext cx="2715825" cy="285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07f59b05e2_0_1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0300" y="2393874"/>
            <a:ext cx="5001775" cy="233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On-screen Show (16:9)</PresentationFormat>
  <Paragraphs>116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Simple Light</vt:lpstr>
      <vt:lpstr>Office Theme</vt:lpstr>
      <vt:lpstr>PowerPoint Presentation</vt:lpstr>
      <vt:lpstr>LEARNING OBJECTIVE</vt:lpstr>
      <vt:lpstr>LET’S RECAP</vt:lpstr>
      <vt:lpstr>ENERGY</vt:lpstr>
      <vt:lpstr>WATER ENERGY/ HYDRO ENERGY</vt:lpstr>
      <vt:lpstr>DIFFERENT FORMS OF ENERGY</vt:lpstr>
      <vt:lpstr>FORMS OF ENERGY</vt:lpstr>
      <vt:lpstr>MECHANICAL ENERGY</vt:lpstr>
      <vt:lpstr>TYPES OF MECHANICAL ENERGY</vt:lpstr>
      <vt:lpstr>POTENTIAL ENERGY</vt:lpstr>
      <vt:lpstr>KINETIC ENERGY</vt:lpstr>
      <vt:lpstr>HEAT ENERGY</vt:lpstr>
      <vt:lpstr>SUMMARY</vt:lpstr>
      <vt:lpstr>PowerPoint Presentation</vt:lpstr>
      <vt:lpstr>A stretched rubber band possesses ____________ energy.</vt:lpstr>
      <vt:lpstr>2. _____________ is one of the oldest sources of energy.</vt:lpstr>
      <vt:lpstr>3. A running cycle possess __________ energy.</vt:lpstr>
      <vt:lpstr>HOMEWORK</vt:lpstr>
      <vt:lpstr>D. Write short answers.</vt:lpstr>
      <vt:lpstr>D. Write short answers.</vt:lpstr>
      <vt:lpstr>LEARNING OUTCOME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Mrutunjay Mohanty</cp:lastModifiedBy>
  <cp:revision>1</cp:revision>
  <dcterms:modified xsi:type="dcterms:W3CDTF">2023-01-20T13:07:46Z</dcterms:modified>
</cp:coreProperties>
</file>