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1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25" roundtripDataSignature="AMtx7mjXCreiqePoQGxhc5Uq7BLG5SJS4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9" d="100"/>
          <a:sy n="89" d="100"/>
        </p:scale>
        <p:origin x="846" y="6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44" name="Google Shape;14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Different forms of energy- wind energy, hydro power, heat energy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Do the questions A, B &amp; C in your notebook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107f59b05e2_0_8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endParaRPr sz="2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2" name="Google Shape;222;g107f59b05e2_0_8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1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3000" b="1"/>
          </a:p>
        </p:txBody>
      </p:sp>
      <p:sp>
        <p:nvSpPr>
          <p:cNvPr id="229" name="Google Shape;229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10620458e17_0_19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30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g10620458e17_0_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g1084c6209e2_0_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30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3" name="Google Shape;243;g1084c6209e2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g1084c6209e2_0_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3000" b="1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1" name="Google Shape;251;g1084c6209e2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p1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50800" marR="5080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1350">
              <a:solidFill>
                <a:schemeClr val="dk1"/>
              </a:solidFill>
              <a:highlight>
                <a:srgbClr val="EFEFEF"/>
              </a:highlight>
            </a:endParaRPr>
          </a:p>
        </p:txBody>
      </p:sp>
      <p:sp>
        <p:nvSpPr>
          <p:cNvPr id="259" name="Google Shape;259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10b3ad733fc_0_4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endParaRPr sz="2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g10b3ad733fc_0_4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1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4191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AutoNum type="arabicPeriod"/>
            </a:pPr>
            <a:endParaRPr sz="3000" b="1"/>
          </a:p>
        </p:txBody>
      </p:sp>
      <p:sp>
        <p:nvSpPr>
          <p:cNvPr id="274" name="Google Shape;274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1" name="Google Shape;281;p1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Introduction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The brain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Write the difficult words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The spinal cord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Nerves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Kinds of nerves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Draw a labelled diagram of human brain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Sense organs- the eyes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Do the oral Q&amp; A of page no. 93,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Do the questions A, B &amp; C in your notebook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Sense organs- the ears, the nose, the tongue, the skin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Draw a labelled diagram of human eye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Long Q &amp; A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Learn the Q &amp; A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Activity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1200">
                <a:latin typeface="Calibri"/>
                <a:ea typeface="Calibri"/>
                <a:cs typeface="Calibri"/>
                <a:sym typeface="Calibri"/>
              </a:rPr>
              <a:t>Class test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sz="3000" b="1"/>
          </a:p>
        </p:txBody>
      </p:sp>
      <p:sp>
        <p:nvSpPr>
          <p:cNvPr id="153" name="Google Shape;153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cfbd7231ae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60" name="Google Shape;160;gcfbd7231ae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g10620458f5d_0_1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Char char="●"/>
            </a:pPr>
            <a:endParaRPr sz="21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g10620458f5d_0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g109386e313f_0_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300"/>
              <a:buFont typeface="Calibri"/>
              <a:buChar char="●"/>
            </a:pPr>
            <a:endParaRPr sz="23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g109386e313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g107f59b05e2_0_4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endParaRPr sz="2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1" name="Google Shape;191;g107f59b05e2_0_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Google Shape;198;g107f59b05e2_0_5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endParaRPr sz="2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9" name="Google Shape;199;g107f59b05e2_0_5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g107f59b05e2_0_6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endParaRPr sz="2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7" name="Google Shape;207;g107f59b05e2_0_6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107f59b05e2_0_68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●"/>
            </a:pPr>
            <a:endParaRPr sz="2200" b="1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5" name="Google Shape;215;g107f59b05e2_0_68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1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1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33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33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3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35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35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53" name="Google Shape;53;p3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3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3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23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3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65" name="Google Shape;65;p2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2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>
            <a:lvl1pPr marL="457200" lvl="0" indent="-31750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Char char="●"/>
              <a:defRPr/>
            </a:lvl1pPr>
            <a:lvl2pPr marL="914400" lvl="1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2pPr>
            <a:lvl3pPr marL="1371600" lvl="2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  <a:defRPr/>
            </a:lvl3pPr>
            <a:lvl4pPr marL="1828800" lvl="3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  <a:defRPr/>
            </a:lvl4pPr>
            <a:lvl5pPr marL="2286000" lvl="4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5pPr>
            <a:lvl6pPr marL="2743200" lvl="5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■"/>
              <a:defRPr/>
            </a:lvl6pPr>
            <a:lvl7pPr marL="3200400" lvl="6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●"/>
              <a:defRPr/>
            </a:lvl7pPr>
            <a:lvl8pPr marL="3657600" lvl="7" indent="-298450" algn="l">
              <a:lnSpc>
                <a:spcPct val="90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Char char="○"/>
              <a:defRPr/>
            </a:lvl8pPr>
            <a:lvl9pPr marL="4114800" lvl="8" indent="-298450" algn="l">
              <a:lnSpc>
                <a:spcPct val="90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71" name="Google Shape;71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900"/>
              <a:buFont typeface="Calibri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6"/>
          <p:cNvSpPr txBox="1">
            <a:spLocks noGrp="1"/>
          </p:cNvSpPr>
          <p:nvPr>
            <p:ph type="title"/>
          </p:nvPr>
        </p:nvSpPr>
        <p:spPr>
          <a:xfrm>
            <a:off x="623888" y="1282304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36"/>
          <p:cNvSpPr txBox="1">
            <a:spLocks noGrp="1"/>
          </p:cNvSpPr>
          <p:nvPr>
            <p:ph type="body" idx="1"/>
          </p:nvPr>
        </p:nvSpPr>
        <p:spPr>
          <a:xfrm>
            <a:off x="623888" y="3442097"/>
            <a:ext cx="7886700" cy="112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75" name="Google Shape;75;p36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36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36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7"/>
          <p:cNvSpPr txBox="1"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37"/>
          <p:cNvSpPr txBox="1"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81" name="Google Shape;81;p37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37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37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38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6" name="Google Shape;86;p38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7" name="Google Shape;87;p38"/>
          <p:cNvSpPr txBox="1">
            <a:spLocks noGrp="1"/>
          </p:cNvSpPr>
          <p:nvPr>
            <p:ph type="body" idx="2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88" name="Google Shape;88;p38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89" name="Google Shape;89;p38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38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9"/>
          <p:cNvSpPr txBox="1">
            <a:spLocks noGrp="1"/>
          </p:cNvSpPr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3" name="Google Shape;93;p39"/>
          <p:cNvSpPr txBox="1">
            <a:spLocks noGrp="1"/>
          </p:cNvSpPr>
          <p:nvPr>
            <p:ph type="body" idx="1"/>
          </p:nvPr>
        </p:nvSpPr>
        <p:spPr>
          <a:xfrm>
            <a:off x="629841" y="1260872"/>
            <a:ext cx="38685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94" name="Google Shape;94;p39"/>
          <p:cNvSpPr txBox="1">
            <a:spLocks noGrp="1"/>
          </p:cNvSpPr>
          <p:nvPr>
            <p:ph type="body" idx="2"/>
          </p:nvPr>
        </p:nvSpPr>
        <p:spPr>
          <a:xfrm>
            <a:off x="629841" y="1878806"/>
            <a:ext cx="38685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5" name="Google Shape;95;p39"/>
          <p:cNvSpPr txBox="1">
            <a:spLocks noGrp="1"/>
          </p:cNvSpPr>
          <p:nvPr>
            <p:ph type="body" idx="3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 b="1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96" name="Google Shape;96;p39"/>
          <p:cNvSpPr txBox="1">
            <a:spLocks noGrp="1"/>
          </p:cNvSpPr>
          <p:nvPr>
            <p:ph type="body" idx="4"/>
          </p:nvPr>
        </p:nvSpPr>
        <p:spPr>
          <a:xfrm>
            <a:off x="4629150" y="1878806"/>
            <a:ext cx="3887400" cy="2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97" name="Google Shape;97;p39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8" name="Google Shape;98;p39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99" name="Google Shape;99;p39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0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2" name="Google Shape;102;p40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3" name="Google Shape;103;p40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40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5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1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7" name="Google Shape;107;p41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08" name="Google Shape;108;p41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42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1" name="Google Shape;111;p42"/>
          <p:cNvSpPr txBox="1">
            <a:spLocks noGrp="1"/>
          </p:cNvSpPr>
          <p:nvPr>
            <p:ph type="body" idx="1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112" name="Google Shape;112;p42"/>
          <p:cNvSpPr txBox="1">
            <a:spLocks noGrp="1"/>
          </p:cNvSpPr>
          <p:nvPr>
            <p:ph type="body" idx="2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13" name="Google Shape;113;p4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4" name="Google Shape;114;p4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5" name="Google Shape;115;p4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3"/>
          <p:cNvSpPr txBox="1">
            <a:spLocks noGrp="1"/>
          </p:cNvSpPr>
          <p:nvPr>
            <p:ph type="title"/>
          </p:nvPr>
        </p:nvSpPr>
        <p:spPr>
          <a:xfrm>
            <a:off x="629841" y="342900"/>
            <a:ext cx="2949000" cy="1200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18" name="Google Shape;118;p43"/>
          <p:cNvSpPr>
            <a:spLocks noGrp="1"/>
          </p:cNvSpPr>
          <p:nvPr>
            <p:ph type="pic" idx="2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19" name="Google Shape;119;p43"/>
          <p:cNvSpPr txBox="1">
            <a:spLocks noGrp="1"/>
          </p:cNvSpPr>
          <p:nvPr>
            <p:ph type="body" idx="1"/>
          </p:nvPr>
        </p:nvSpPr>
        <p:spPr>
          <a:xfrm>
            <a:off x="629841" y="1543050"/>
            <a:ext cx="2949000" cy="28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marL="1371600" lvl="2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marL="2286000" lvl="4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marL="2743200" lvl="5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marL="3200400" lvl="6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marL="3657600" lvl="7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marL="4114800" lvl="8" indent="-228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>
            <a:endParaRPr/>
          </a:p>
        </p:txBody>
      </p:sp>
      <p:sp>
        <p:nvSpPr>
          <p:cNvPr id="120" name="Google Shape;120;p43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43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2" name="Google Shape;122;p43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44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5" name="Google Shape;125;p44"/>
          <p:cNvSpPr txBox="1">
            <a:spLocks noGrp="1"/>
          </p:cNvSpPr>
          <p:nvPr>
            <p:ph type="body" idx="1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26" name="Google Shape;126;p44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7" name="Google Shape;127;p44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44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5"/>
          <p:cNvSpPr txBox="1">
            <a:spLocks noGrp="1"/>
          </p:cNvSpPr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1" name="Google Shape;131;p45"/>
          <p:cNvSpPr txBox="1">
            <a:spLocks noGrp="1"/>
          </p:cNvSpPr>
          <p:nvPr>
            <p:ph type="body" idx="1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lvl="0" indent="-3175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marL="914400" lvl="1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marL="1371600" lvl="2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>
            <a:endParaRPr/>
          </a:p>
        </p:txBody>
      </p:sp>
      <p:sp>
        <p:nvSpPr>
          <p:cNvPr id="132" name="Google Shape;132;p45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3" name="Google Shape;133;p45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45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cfbd7231ae_0_95"/>
          <p:cNvSpPr/>
          <p:nvPr/>
        </p:nvSpPr>
        <p:spPr>
          <a:xfrm>
            <a:off x="4572000" y="-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7" name="Google Shape;137;gcfbd7231ae_0_95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8" name="Google Shape;138;gcfbd7231ae_0_95"/>
          <p:cNvSpPr txBox="1">
            <a:spLocks noGrp="1"/>
          </p:cNvSpPr>
          <p:nvPr>
            <p:ph type="title"/>
          </p:nvPr>
        </p:nvSpPr>
        <p:spPr>
          <a:xfrm>
            <a:off x="265500" y="1081675"/>
            <a:ext cx="4045200" cy="178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9" name="Google Shape;139;gcfbd7231ae_0_95"/>
          <p:cNvSpPr txBox="1">
            <a:spLocks noGrp="1"/>
          </p:cNvSpPr>
          <p:nvPr>
            <p:ph type="subTitle" idx="1"/>
          </p:nvPr>
        </p:nvSpPr>
        <p:spPr>
          <a:xfrm>
            <a:off x="265500" y="2921401"/>
            <a:ext cx="4045200" cy="134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80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140" name="Google Shape;140;gcfbd7231ae_0_95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L="457200" lvl="0" indent="-36195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SzPts val="2100"/>
              <a:buChar char="•"/>
              <a:defRPr>
                <a:highlight>
                  <a:schemeClr val="lt1"/>
                </a:highlight>
              </a:defRPr>
            </a:lvl1pPr>
            <a:lvl2pPr marL="914400" lvl="1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•"/>
              <a:defRPr>
                <a:highlight>
                  <a:schemeClr val="lt1"/>
                </a:highlight>
              </a:defRPr>
            </a:lvl2pPr>
            <a:lvl3pPr marL="1371600" lvl="2" indent="-32385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500"/>
              <a:buChar char="•"/>
              <a:defRPr>
                <a:highlight>
                  <a:schemeClr val="lt1"/>
                </a:highlight>
              </a:defRPr>
            </a:lvl3pPr>
            <a:lvl4pPr marL="1828800" lvl="3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4pPr>
            <a:lvl5pPr marL="2286000" lvl="4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5pPr>
            <a:lvl6pPr marL="2743200" lvl="5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6pPr>
            <a:lvl7pPr marL="3200400" lvl="6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7pPr>
            <a:lvl8pPr marL="3657600" lvl="7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8pPr>
            <a:lvl9pPr marL="4114800" lvl="8" indent="-3175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400"/>
              <a:buChar char="•"/>
              <a:defRPr>
                <a:highlight>
                  <a:schemeClr val="lt1"/>
                </a:highlight>
              </a:defRPr>
            </a:lvl9pPr>
          </a:lstStyle>
          <a:p>
            <a:endParaRPr/>
          </a:p>
        </p:txBody>
      </p:sp>
      <p:sp>
        <p:nvSpPr>
          <p:cNvPr id="141" name="Google Shape;141;gcfbd7231ae_0_95"/>
          <p:cNvSpPr txBox="1">
            <a:spLocks noGrp="1"/>
          </p:cNvSpPr>
          <p:nvPr>
            <p:ph type="sldNum" idx="12"/>
          </p:nvPr>
        </p:nvSpPr>
        <p:spPr>
          <a:xfrm>
            <a:off x="8497999" y="468875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2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2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2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2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2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27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2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8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2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9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29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2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30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3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31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31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31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31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3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32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3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2"/>
          <p:cNvSpPr txBox="1">
            <a:spLocks noGrp="1"/>
          </p:cNvSpPr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8" name="Google Shape;58;p22"/>
          <p:cNvSpPr txBox="1">
            <a:spLocks noGrp="1"/>
          </p:cNvSpPr>
          <p:nvPr>
            <p:ph type="body" idx="1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750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9" name="Google Shape;59;p22"/>
          <p:cNvSpPr txBox="1">
            <a:spLocks noGrp="1"/>
          </p:cNvSpPr>
          <p:nvPr>
            <p:ph type="dt" idx="10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0" name="Google Shape;60;p22"/>
          <p:cNvSpPr txBox="1">
            <a:spLocks noGrp="1"/>
          </p:cNvSpPr>
          <p:nvPr>
            <p:ph type="ftr" idx="11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sz="1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1" name="Google Shape;61;p22"/>
          <p:cNvSpPr txBox="1">
            <a:spLocks noGrp="1"/>
          </p:cNvSpPr>
          <p:nvPr>
            <p:ph type="sldNum" idx="12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mc:AlternateContent xmlns:mc="http://schemas.openxmlformats.org/markup-compatibility/2006" xmlns:p14="http://schemas.microsoft.com/office/powerpoint/2010/main">
    <mc:Choice Requires="p14">
      <p:transition spd="slow">
        <p:fade thruBlk="1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11bHRpcGxlQ2hvaWNlIiwic2xpZGVJZCI6InAiLCJjb250ZW50SW5zdGFuY2VJZCI6IjE2dk1nMDdQMlRlZmQ4d1VlRXNKMzhDS3FjelRFemlLaUhseER5UmNPcHNrLzM0N2ZiMDhiLTEyYWUtNDY1Yy1hMzk3LTdkYzg2NGJmMjU3NCJ9pearId=magic-pear-metadata-identifier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ZyZWVoYW5kRHJhd2luZyIsInNsaWRlSWQiOiJnZGQwYWEyNzM4N18xMF85MyIsImNvbnRlbnRJbnN0YW5jZUlkIjoiMTZ2TWcwN1AyVGVmZDh3VWVFc0ozOENLcWN6VEV6aUtpSGx4RHlSY09wc2svYmMzOTExMjYtYWQ5OS00OGRjLWE4ZWEtZGIxOTE3YTY5ZmE3In0=pearId=magic-pear-metadata-identifier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ZyZWVoYW5kRHJhd2luZyIsInNsaWRlSWQiOiJnZGQwYWEyNzM4N18xMF85MyIsImNvbnRlbnRJbnN0YW5jZUlkIjoiMTZ2TWcwN1AyVGVmZDh3VWVFc0ozOENLcWN6VEV6aUtpSGx4RHlSY09wc2svYmMzOTExMjYtYWQ5OS00OGRjLWE4ZWEtZGIxOTE3YTY5ZmE3In0=pearId=magic-pear-metadata-identifier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ZyZWVoYW5kRHJhd2luZyIsInNsaWRlSWQiOiJnZGQwYWEyNzM4N18xMF85MyIsImNvbnRlbnRJbnN0YW5jZUlkIjoiMTZ2TWcwN1AyVGVmZDh3VWVFc0ozOENLcWN6VEV6aUtpSGx4RHlSY09wc2svYmMzOTExMjYtYWQ5OS00OGRjLWE4ZWEtZGIxOTE3YTY5ZmE3In0=pearId=magic-pear-metadata-identifier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ZyZWVoYW5kRHJhd2luZyIsInNsaWRlSWQiOiJnZGQwYWEyNzM4N18xMF85MyIsImNvbnRlbnRJbnN0YW5jZUlkIjoiMTZ2TWcwN1AyVGVmZDh3VWVFc0ozOENLcWN6VEV6aUtpSGx4RHlSY09wc2svYmMzOTExMjYtYWQ5OS00OGRjLWE4ZWEtZGIxOTE3YTY5ZmE3In0=pearId=magic-pear-metadata-identifier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dontchangethislink.peardeckmagic.zone?eyJ0eXBlIjoiZ29vZ2xlLXNsaWRlcy1hZGRvbi1yZXNwb25zZS1mb290ZXIiLCJsYXN0RWRpdGVkQnkiOiIxMDI5MTQxOTIyMzQ0NDUzOTE5NDEiLCJwcmVzZW50YXRpb25JZCI6IjE2dk1nMDdQMlRlZmQ4d1VlRXNKMzhDS3FjelRFemlLaUhseER5UmNPcHNrIiwiY29udGVudElkIjoiY3VzdG9tLXJlc3BvbnNlLWZyZWVSZXNwb25zZS10ZXh0Iiwic2xpZGVJZCI6ImdkZThmOWJiYTA2XzBfMiIsImNvbnRlbnRJbnN0YW5jZUlkIjoiMTZ2TWcwN1AyVGVmZDh3VWVFc0ozOENLcWN6VEV6aUtpSGx4RHlSY09wc2svOWZlOWRiNWQtMGUwNS00Yzk4LTk5MmItNjI5NTNmNWEzMTEwIn0=pearId=magic-pear-metadata-identifier" TargetMode="Externa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7" name="Google Shape;147;p1"/>
          <p:cNvSpPr txBox="1"/>
          <p:nvPr/>
        </p:nvSpPr>
        <p:spPr>
          <a:xfrm>
            <a:off x="114400" y="277575"/>
            <a:ext cx="8443800" cy="94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5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3500" b="0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1"/>
          <p:cNvSpPr txBox="1"/>
          <p:nvPr/>
        </p:nvSpPr>
        <p:spPr>
          <a:xfrm>
            <a:off x="579875" y="1339125"/>
            <a:ext cx="7687800" cy="2454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91400" rIns="91400" bIns="91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SESSION NO.: 9</a:t>
            </a:r>
            <a:endParaRPr sz="23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CLASS: 5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SUBJECT: SCIENCE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NUMBER: 11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CHAPTER NAME: FORCE AND ENERGY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SUB TOPIC: DIFFERENT FORMS OF ENERGY- LIGHT ENERGY, SOUND ENERGY, ELECTRICAL ENERGY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 b="1" i="0" u="none" strike="noStrike" cap="none" dirty="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LAW OF CONSERVATION OF ENERGY</a:t>
            </a:r>
            <a:endParaRPr sz="2300" b="1" i="0" u="none" strike="noStrike" cap="none" dirty="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49" name="Google Shape;149;p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2600" y="4339175"/>
            <a:ext cx="9144100" cy="844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50" name="Google Shape;150;p1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g107f59b05e2_0_87"/>
          <p:cNvSpPr txBox="1">
            <a:spLocks noGrp="1"/>
          </p:cNvSpPr>
          <p:nvPr>
            <p:ph type="body" idx="1"/>
          </p:nvPr>
        </p:nvSpPr>
        <p:spPr>
          <a:xfrm>
            <a:off x="628650" y="1190525"/>
            <a:ext cx="78867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•"/>
            </a:pPr>
            <a:r>
              <a:rPr lang="en" sz="2200" b="1"/>
              <a:t>We get light energy from various sources like the sun, bulbs, tube lights and burning candle.</a:t>
            </a:r>
            <a:endParaRPr sz="2200" b="1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•"/>
            </a:pPr>
            <a:r>
              <a:rPr lang="en" sz="2200" b="1"/>
              <a:t> sound is produced by the vibration of an object.</a:t>
            </a:r>
            <a:endParaRPr sz="2200" b="1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•"/>
            </a:pPr>
            <a:r>
              <a:rPr lang="en" sz="2200" b="1"/>
              <a:t> electrical energy is the energy produced by the movement of electrical charges.</a:t>
            </a:r>
            <a:endParaRPr sz="2200" b="1"/>
          </a:p>
          <a:p>
            <a:pPr marL="457200" lvl="0" indent="-3683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200"/>
              <a:buFont typeface="Calibri"/>
              <a:buChar char="•"/>
            </a:pPr>
            <a:r>
              <a:rPr lang="en" sz="2200" b="1"/>
              <a:t>According to the law of conservation of energy energy can neither be created nor destroyed but it always changes from one kind to another.</a:t>
            </a:r>
            <a:endParaRPr sz="2200" b="1">
              <a:solidFill>
                <a:srgbClr val="000000"/>
              </a:solidFill>
            </a:endParaRPr>
          </a:p>
        </p:txBody>
      </p:sp>
      <p:sp>
        <p:nvSpPr>
          <p:cNvPr id="225" name="Google Shape;225;g107f59b05e2_0_87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SUMMARY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226" name="Google Shape;226;g107f59b05e2_0_8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13">
            <a:hlinkClick r:id="rId4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32" name="Google Shape;232;p13"/>
          <p:cNvPicPr preferRelativeResize="0"/>
          <p:nvPr/>
        </p:nvPicPr>
        <p:blipFill rotWithShape="1">
          <a:blip r:embed="rId5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10620458e17_0_19"/>
          <p:cNvSpPr txBox="1">
            <a:spLocks noGrp="1"/>
          </p:cNvSpPr>
          <p:nvPr>
            <p:ph type="body" idx="1"/>
          </p:nvPr>
        </p:nvSpPr>
        <p:spPr>
          <a:xfrm>
            <a:off x="628650" y="3822705"/>
            <a:ext cx="8007300" cy="8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300" b="1"/>
              <a:t>Ans: Energy can neither be created nor destroyed.</a:t>
            </a:r>
            <a:endParaRPr sz="2300" b="1"/>
          </a:p>
        </p:txBody>
      </p:sp>
      <p:sp>
        <p:nvSpPr>
          <p:cNvPr id="238" name="Google Shape;238;g10620458e17_0_19"/>
          <p:cNvSpPr txBox="1">
            <a:spLocks noGrp="1"/>
          </p:cNvSpPr>
          <p:nvPr>
            <p:ph type="title"/>
          </p:nvPr>
        </p:nvSpPr>
        <p:spPr>
          <a:xfrm>
            <a:off x="628650" y="497673"/>
            <a:ext cx="78867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457200" lvl="0" indent="-4191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000"/>
              <a:buFont typeface="Calibri"/>
              <a:buAutoNum type="arabicPeriod"/>
            </a:pPr>
            <a:r>
              <a:rPr lang="en" sz="3000" b="1">
                <a:solidFill>
                  <a:srgbClr val="FF0000"/>
                </a:solidFill>
              </a:rPr>
              <a:t>What is the law of conservation of energy?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239" name="Google Shape;239;g10620458e17_0_19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0" name="Google Shape;240;g10620458e17_0_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1084c6209e2_0_1"/>
          <p:cNvSpPr txBox="1">
            <a:spLocks noGrp="1"/>
          </p:cNvSpPr>
          <p:nvPr>
            <p:ph type="body" idx="1"/>
          </p:nvPr>
        </p:nvSpPr>
        <p:spPr>
          <a:xfrm>
            <a:off x="628650" y="3822705"/>
            <a:ext cx="8007300" cy="8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300" b="1"/>
              <a:t>Ans: Electrical energy</a:t>
            </a:r>
            <a:endParaRPr sz="2300" b="1"/>
          </a:p>
        </p:txBody>
      </p:sp>
      <p:sp>
        <p:nvSpPr>
          <p:cNvPr id="246" name="Google Shape;246;g1084c6209e2_0_1"/>
          <p:cNvSpPr txBox="1">
            <a:spLocks noGrp="1"/>
          </p:cNvSpPr>
          <p:nvPr>
            <p:ph type="title"/>
          </p:nvPr>
        </p:nvSpPr>
        <p:spPr>
          <a:xfrm>
            <a:off x="628650" y="497673"/>
            <a:ext cx="78867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3000" b="1">
                <a:solidFill>
                  <a:srgbClr val="FF0000"/>
                </a:solidFill>
              </a:rPr>
              <a:t>2. Which energy is used by washing machines televisions, computers, etc. to run?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247" name="Google Shape;247;g1084c6209e2_0_1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48" name="Google Shape;248;g1084c6209e2_0_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g1084c6209e2_0_8"/>
          <p:cNvSpPr txBox="1">
            <a:spLocks noGrp="1"/>
          </p:cNvSpPr>
          <p:nvPr>
            <p:ph type="body" idx="1"/>
          </p:nvPr>
        </p:nvSpPr>
        <p:spPr>
          <a:xfrm>
            <a:off x="628650" y="3822705"/>
            <a:ext cx="8007300" cy="833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300" b="1"/>
              <a:t>Ans: Sound is produced by the vibration of an object.</a:t>
            </a:r>
            <a:endParaRPr sz="2300" b="1"/>
          </a:p>
        </p:txBody>
      </p:sp>
      <p:sp>
        <p:nvSpPr>
          <p:cNvPr id="254" name="Google Shape;254;g1084c6209e2_0_8"/>
          <p:cNvSpPr txBox="1">
            <a:spLocks noGrp="1"/>
          </p:cNvSpPr>
          <p:nvPr>
            <p:ph type="title"/>
          </p:nvPr>
        </p:nvSpPr>
        <p:spPr>
          <a:xfrm>
            <a:off x="628650" y="497673"/>
            <a:ext cx="7886700" cy="950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rPr lang="en" sz="3000" b="1">
                <a:solidFill>
                  <a:srgbClr val="FF0000"/>
                </a:solidFill>
              </a:rPr>
              <a:t>3. How is sound produced?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255" name="Google Shape;255;g1084c6209e2_0_8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56" name="Google Shape;256;g1084c6209e2_0_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7"/>
          <p:cNvSpPr txBox="1">
            <a:spLocks noGrp="1"/>
          </p:cNvSpPr>
          <p:nvPr>
            <p:ph type="body" idx="1"/>
          </p:nvPr>
        </p:nvSpPr>
        <p:spPr>
          <a:xfrm>
            <a:off x="628650" y="1190530"/>
            <a:ext cx="8007300" cy="58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 b="1"/>
              <a:t>Make a list of different forms of energy and write a use of each.</a:t>
            </a:r>
            <a:endParaRPr sz="2300" b="1"/>
          </a:p>
        </p:txBody>
      </p:sp>
      <p:sp>
        <p:nvSpPr>
          <p:cNvPr id="262" name="Google Shape;262;p17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HOMEWORK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263" name="Google Shape;263;p17">
            <a:hlinkClick r:id="rId3"/>
          </p:cNvPr>
          <p:cNvSpPr/>
          <p:nvPr/>
        </p:nvSpPr>
        <p:spPr>
          <a:xfrm>
            <a:off x="0" y="5207000"/>
            <a:ext cx="12600" cy="1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64" name="Google Shape;264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g10b3ad733fc_0_4"/>
          <p:cNvSpPr txBox="1">
            <a:spLocks noGrp="1"/>
          </p:cNvSpPr>
          <p:nvPr>
            <p:ph type="body" idx="1"/>
          </p:nvPr>
        </p:nvSpPr>
        <p:spPr>
          <a:xfrm>
            <a:off x="628650" y="885725"/>
            <a:ext cx="78867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000"/>
              <a:buAutoNum type="arabicPeriod"/>
            </a:pPr>
            <a:r>
              <a:rPr lang="en" sz="2000" b="1">
                <a:solidFill>
                  <a:srgbClr val="FF0000"/>
                </a:solidFill>
                <a:highlight>
                  <a:srgbClr val="FFFFFF"/>
                </a:highlight>
              </a:rPr>
              <a:t>What is a lever? On what basis are levers classified?  </a:t>
            </a:r>
            <a:endParaRPr sz="2000" b="1">
              <a:solidFill>
                <a:srgbClr val="FF0000"/>
              </a:solidFill>
              <a:highlight>
                <a:srgbClr val="FFFFFF"/>
              </a:highlight>
            </a:endParaRPr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 b="1">
                <a:solidFill>
                  <a:srgbClr val="FF0000"/>
                </a:solidFill>
                <a:highlight>
                  <a:srgbClr val="FFFFFF"/>
                </a:highlight>
              </a:rPr>
              <a:t>Ans: </a:t>
            </a:r>
            <a:r>
              <a:rPr lang="en" sz="2000" b="1"/>
              <a:t>A lever is a rigid rod arranged in such a manner that it can move freely around a fixed point.  </a:t>
            </a:r>
            <a:endParaRPr sz="2000" b="1"/>
          </a:p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000" b="1"/>
              <a:t>Levers can be classified on the basis of the position of the fulcrum, the load and the effort. </a:t>
            </a:r>
            <a:endParaRPr sz="2000" b="1"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•"/>
            </a:pPr>
            <a:r>
              <a:rPr lang="en" sz="2000" b="1"/>
              <a:t>When the fulcrum is in between the load and the effort, it is a first-class lever. </a:t>
            </a:r>
            <a:endParaRPr sz="2000" b="1"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•"/>
            </a:pPr>
            <a:r>
              <a:rPr lang="en" sz="2000" b="1"/>
              <a:t>When the load is in between the fulcrum and the effort, it is called a second-class lever. </a:t>
            </a:r>
            <a:endParaRPr sz="2000" b="1"/>
          </a:p>
          <a:p>
            <a:pPr marL="457200" lvl="0" indent="-3556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2000"/>
              <a:buFont typeface="Calibri"/>
              <a:buChar char="•"/>
            </a:pPr>
            <a:r>
              <a:rPr lang="en" sz="2000" b="1"/>
              <a:t>When the effort is in between the fulcrum and the load, it is a third-class lever. </a:t>
            </a:r>
            <a:endParaRPr sz="2000" b="1">
              <a:solidFill>
                <a:srgbClr val="FF0000"/>
              </a:solidFill>
              <a:highlight>
                <a:srgbClr val="FFFFFF"/>
              </a:highlight>
            </a:endParaRPr>
          </a:p>
        </p:txBody>
      </p:sp>
      <p:sp>
        <p:nvSpPr>
          <p:cNvPr id="270" name="Google Shape;270;g10b3ad733fc_0_4"/>
          <p:cNvSpPr txBox="1">
            <a:spLocks noGrp="1"/>
          </p:cNvSpPr>
          <p:nvPr>
            <p:ph type="title"/>
          </p:nvPr>
        </p:nvSpPr>
        <p:spPr>
          <a:xfrm>
            <a:off x="628650" y="1928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600" b="1">
                <a:solidFill>
                  <a:srgbClr val="FF0000"/>
                </a:solidFill>
              </a:rPr>
              <a:t>E. Answer these questions.</a:t>
            </a:r>
            <a:endParaRPr sz="2600" b="1">
              <a:solidFill>
                <a:srgbClr val="FF0000"/>
              </a:solidFill>
            </a:endParaRPr>
          </a:p>
        </p:txBody>
      </p:sp>
      <p:pic>
        <p:nvPicPr>
          <p:cNvPr id="271" name="Google Shape;271;g10b3ad733fc_0_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6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p18"/>
          <p:cNvSpPr txBox="1">
            <a:spLocks noGrp="1"/>
          </p:cNvSpPr>
          <p:nvPr>
            <p:ph type="body" idx="1"/>
          </p:nvPr>
        </p:nvSpPr>
        <p:spPr>
          <a:xfrm>
            <a:off x="508050" y="1153350"/>
            <a:ext cx="80073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lang="en" sz="2300" b="1"/>
              <a:t>The learner will be able to: 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understand about energy.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identify the types of energy.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understand the importance of energy in real life.</a:t>
            </a:r>
            <a:endParaRPr sz="2300" b="1"/>
          </a:p>
        </p:txBody>
      </p:sp>
      <p:sp>
        <p:nvSpPr>
          <p:cNvPr id="277" name="Google Shape;277;p18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LEARNING OUTCOME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278" name="Google Shape;278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19"/>
          <p:cNvSpPr txBox="1"/>
          <p:nvPr/>
        </p:nvSpPr>
        <p:spPr>
          <a:xfrm>
            <a:off x="1609069" y="743500"/>
            <a:ext cx="58509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50" tIns="68550" rIns="68550" bIns="68550" anchor="ctr" anchorCtr="0">
            <a:noAutofit/>
          </a:bodyPr>
          <a:lstStyle/>
          <a:p>
            <a:pPr marL="3429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3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3429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lang="en" sz="3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3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1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84" name="Google Shape;284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"/>
          <p:cNvSpPr txBox="1">
            <a:spLocks noGrp="1"/>
          </p:cNvSpPr>
          <p:nvPr>
            <p:ph type="body" idx="1"/>
          </p:nvPr>
        </p:nvSpPr>
        <p:spPr>
          <a:xfrm>
            <a:off x="628650" y="1190531"/>
            <a:ext cx="80073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300" b="1"/>
              <a:t>To enable the learner to: 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understand about energy.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identify the types of energy.</a:t>
            </a:r>
            <a:endParaRPr sz="2300" b="1"/>
          </a:p>
          <a:p>
            <a:pPr marL="457200" lvl="0" indent="-3746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300"/>
              <a:buChar char="•"/>
            </a:pPr>
            <a:r>
              <a:rPr lang="en" sz="2300" b="1"/>
              <a:t>understand the importance of energy in real life.</a:t>
            </a:r>
            <a:endParaRPr sz="2300" b="1"/>
          </a:p>
        </p:txBody>
      </p:sp>
      <p:sp>
        <p:nvSpPr>
          <p:cNvPr id="156" name="Google Shape;156;p2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LEARNING OBJECTIVE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157" name="Google Shape;157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gcfbd7231ae_0_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</a:pPr>
            <a:r>
              <a:rPr lang="en" sz="3000" b="1">
                <a:solidFill>
                  <a:srgbClr val="FF0000"/>
                </a:solidFill>
              </a:rPr>
              <a:t>LET’S RECAP</a:t>
            </a:r>
            <a:endParaRPr sz="3000" b="1">
              <a:solidFill>
                <a:srgbClr val="FF0000"/>
              </a:solidFill>
            </a:endParaRPr>
          </a:p>
        </p:txBody>
      </p:sp>
      <p:sp>
        <p:nvSpPr>
          <p:cNvPr id="163" name="Google Shape;163;gcfbd7231ae_0_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68575" rIns="68575" bIns="68575" anchor="t" anchorCtr="0">
            <a:noAutofit/>
          </a:bodyPr>
          <a:lstStyle/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Name them:</a:t>
            </a:r>
            <a:endParaRPr b="1"/>
          </a:p>
          <a:p>
            <a:pPr marL="914400" lvl="1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2100" b="1"/>
              <a:t>The energy that we get from the sun.</a:t>
            </a:r>
            <a:endParaRPr sz="2100" b="1"/>
          </a:p>
          <a:p>
            <a:pPr marL="914400" lvl="1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2100" b="1"/>
              <a:t>The energy from the hot interior of the earth. </a:t>
            </a:r>
            <a:endParaRPr sz="2100" b="1"/>
          </a:p>
          <a:p>
            <a:pPr marL="914400" lvl="1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en" sz="2100" b="1"/>
              <a:t>A renewable source of energy.</a:t>
            </a:r>
            <a:endParaRPr sz="2100" b="1"/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What do you mean by renewable source of energy?</a:t>
            </a:r>
            <a:endParaRPr b="1"/>
          </a:p>
          <a:p>
            <a:pPr marL="457200" lvl="0" indent="-3175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</a:pPr>
            <a:r>
              <a:rPr lang="en" b="1"/>
              <a:t>How is electricity produced from water?</a:t>
            </a:r>
            <a:endParaRPr b="1"/>
          </a:p>
        </p:txBody>
      </p:sp>
      <p:pic>
        <p:nvPicPr>
          <p:cNvPr id="164" name="Google Shape;164;gcfbd7231ae_0_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0620458f5d_0_11"/>
          <p:cNvSpPr txBox="1">
            <a:spLocks noGrp="1"/>
          </p:cNvSpPr>
          <p:nvPr>
            <p:ph type="body" idx="1"/>
          </p:nvPr>
        </p:nvSpPr>
        <p:spPr>
          <a:xfrm>
            <a:off x="247650" y="1190525"/>
            <a:ext cx="86814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b="1"/>
              <a:t>Energy is the ability to do work. </a:t>
            </a:r>
            <a:endParaRPr b="1"/>
          </a:p>
          <a:p>
            <a:pPr marL="457200" lvl="0" indent="-3175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Char char="•"/>
            </a:pPr>
            <a:r>
              <a:rPr lang="en" b="1"/>
              <a:t>Energy is everywhere in nature: sunlight, water, wind, plants and animals. </a:t>
            </a:r>
            <a:endParaRPr b="1"/>
          </a:p>
        </p:txBody>
      </p:sp>
      <p:sp>
        <p:nvSpPr>
          <p:cNvPr id="170" name="Google Shape;170;g10620458f5d_0_11"/>
          <p:cNvSpPr txBox="1">
            <a:spLocks noGrp="1"/>
          </p:cNvSpPr>
          <p:nvPr>
            <p:ph type="title"/>
          </p:nvPr>
        </p:nvSpPr>
        <p:spPr>
          <a:xfrm>
            <a:off x="359425" y="345275"/>
            <a:ext cx="81558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ENERGY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171" name="Google Shape;171;g10620458f5d_0_1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72" name="Google Shape;172;g10620458f5d_0_1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885850" y="2204486"/>
            <a:ext cx="5553525" cy="2939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109386e313f_0_7"/>
          <p:cNvSpPr txBox="1">
            <a:spLocks noGrp="1"/>
          </p:cNvSpPr>
          <p:nvPr>
            <p:ph type="title"/>
          </p:nvPr>
        </p:nvSpPr>
        <p:spPr>
          <a:xfrm>
            <a:off x="2962150" y="2402675"/>
            <a:ext cx="3054300" cy="694200"/>
          </a:xfrm>
          <a:prstGeom prst="rect">
            <a:avLst/>
          </a:prstGeom>
          <a:noFill/>
          <a:ln w="1905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2700" b="1">
                <a:solidFill>
                  <a:srgbClr val="FF0000"/>
                </a:solidFill>
              </a:rPr>
              <a:t>FORMS OF ENERGY</a:t>
            </a:r>
            <a:endParaRPr sz="2700" b="1">
              <a:solidFill>
                <a:srgbClr val="FF0000"/>
              </a:solidFill>
            </a:endParaRPr>
          </a:p>
        </p:txBody>
      </p:sp>
      <p:pic>
        <p:nvPicPr>
          <p:cNvPr id="178" name="Google Shape;178;g109386e313f_0_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  <p:sp>
        <p:nvSpPr>
          <p:cNvPr id="179" name="Google Shape;179;g109386e313f_0_7"/>
          <p:cNvSpPr/>
          <p:nvPr/>
        </p:nvSpPr>
        <p:spPr>
          <a:xfrm>
            <a:off x="6488950" y="2224650"/>
            <a:ext cx="2305500" cy="6942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Light energy</a:t>
            </a:r>
            <a:endParaRPr sz="17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g109386e313f_0_7"/>
          <p:cNvSpPr/>
          <p:nvPr/>
        </p:nvSpPr>
        <p:spPr>
          <a:xfrm>
            <a:off x="5316325" y="3980675"/>
            <a:ext cx="2640000" cy="6942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Arial"/>
              <a:buNone/>
            </a:pPr>
            <a:r>
              <a:rPr lang="en" sz="17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Sound energy</a:t>
            </a:r>
            <a:endParaRPr sz="17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g109386e313f_0_7"/>
          <p:cNvSpPr/>
          <p:nvPr/>
        </p:nvSpPr>
        <p:spPr>
          <a:xfrm>
            <a:off x="4410100" y="745438"/>
            <a:ext cx="2305500" cy="6942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Heat energy</a:t>
            </a:r>
            <a:endParaRPr sz="17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2" name="Google Shape;182;g109386e313f_0_7"/>
          <p:cNvSpPr/>
          <p:nvPr/>
        </p:nvSpPr>
        <p:spPr>
          <a:xfrm>
            <a:off x="625463" y="1154425"/>
            <a:ext cx="2801100" cy="6942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Mechanical energy</a:t>
            </a:r>
            <a:endParaRPr sz="17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3" name="Google Shape;183;g109386e313f_0_7"/>
          <p:cNvCxnSpPr>
            <a:stCxn id="177" idx="0"/>
            <a:endCxn id="182" idx="4"/>
          </p:cNvCxnSpPr>
          <p:nvPr/>
        </p:nvCxnSpPr>
        <p:spPr>
          <a:xfrm rot="10800000">
            <a:off x="2026000" y="1848575"/>
            <a:ext cx="2463300" cy="5541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4" name="Google Shape;184;g109386e313f_0_7"/>
          <p:cNvCxnSpPr>
            <a:stCxn id="177" idx="3"/>
            <a:endCxn id="179" idx="2"/>
          </p:cNvCxnSpPr>
          <p:nvPr/>
        </p:nvCxnSpPr>
        <p:spPr>
          <a:xfrm rot="10800000" flipH="1">
            <a:off x="6016450" y="2571875"/>
            <a:ext cx="472500" cy="1779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5" name="Google Shape;185;g109386e313f_0_7"/>
          <p:cNvCxnSpPr>
            <a:stCxn id="177" idx="0"/>
            <a:endCxn id="181" idx="3"/>
          </p:cNvCxnSpPr>
          <p:nvPr/>
        </p:nvCxnSpPr>
        <p:spPr>
          <a:xfrm rot="10800000" flipH="1">
            <a:off x="4489300" y="1337975"/>
            <a:ext cx="258300" cy="10647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cxnSp>
        <p:nvCxnSpPr>
          <p:cNvPr id="186" name="Google Shape;186;g109386e313f_0_7"/>
          <p:cNvCxnSpPr>
            <a:stCxn id="177" idx="2"/>
            <a:endCxn id="180" idx="0"/>
          </p:cNvCxnSpPr>
          <p:nvPr/>
        </p:nvCxnSpPr>
        <p:spPr>
          <a:xfrm>
            <a:off x="4489300" y="3096875"/>
            <a:ext cx="2147100" cy="883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  <p:sp>
        <p:nvSpPr>
          <p:cNvPr id="187" name="Google Shape;187;g109386e313f_0_7"/>
          <p:cNvSpPr/>
          <p:nvPr/>
        </p:nvSpPr>
        <p:spPr>
          <a:xfrm>
            <a:off x="1183200" y="3980675"/>
            <a:ext cx="2640000" cy="694200"/>
          </a:xfrm>
          <a:prstGeom prst="ellipse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00"/>
              <a:buFont typeface="Arial"/>
              <a:buNone/>
            </a:pPr>
            <a:r>
              <a:rPr lang="en" sz="1700" b="1" i="0" u="none" strike="noStrike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Electrical energy</a:t>
            </a:r>
            <a:endParaRPr sz="1700" b="1" i="0" u="none" strike="noStrike" cap="non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188" name="Google Shape;188;g109386e313f_0_7"/>
          <p:cNvCxnSpPr>
            <a:stCxn id="177" idx="2"/>
            <a:endCxn id="187" idx="0"/>
          </p:cNvCxnSpPr>
          <p:nvPr/>
        </p:nvCxnSpPr>
        <p:spPr>
          <a:xfrm flipH="1">
            <a:off x="2503300" y="3096875"/>
            <a:ext cx="1986000" cy="883800"/>
          </a:xfrm>
          <a:prstGeom prst="straightConnector1">
            <a:avLst/>
          </a:prstGeom>
          <a:noFill/>
          <a:ln w="19050" cap="flat" cmpd="sng">
            <a:solidFill>
              <a:schemeClr val="dk1"/>
            </a:solidFill>
            <a:prstDash val="solid"/>
            <a:round/>
            <a:headEnd type="none" w="sm" len="sm"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" name="Google Shape;193;g107f59b05e2_0_47"/>
          <p:cNvSpPr txBox="1">
            <a:spLocks noGrp="1"/>
          </p:cNvSpPr>
          <p:nvPr>
            <p:ph type="body" idx="1"/>
          </p:nvPr>
        </p:nvSpPr>
        <p:spPr>
          <a:xfrm>
            <a:off x="628650" y="1190525"/>
            <a:ext cx="78867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Light is also a form of energy. </a:t>
            </a:r>
            <a:endParaRPr b="1"/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We naturally get light energy from the sun. </a:t>
            </a:r>
            <a:endParaRPr b="1"/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Artificial sources of light energy are bulbs, tube lights, burning candle, etc. </a:t>
            </a:r>
            <a:endParaRPr b="1"/>
          </a:p>
        </p:txBody>
      </p:sp>
      <p:sp>
        <p:nvSpPr>
          <p:cNvPr id="194" name="Google Shape;194;g107f59b05e2_0_47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LIGHT ENERGY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195" name="Google Shape;195;g107f59b05e2_0_4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96" name="Google Shape;196;g107f59b05e2_0_4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346150" y="2705575"/>
            <a:ext cx="4229100" cy="12382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g107f59b05e2_0_53"/>
          <p:cNvSpPr txBox="1">
            <a:spLocks noGrp="1"/>
          </p:cNvSpPr>
          <p:nvPr>
            <p:ph type="body" idx="1"/>
          </p:nvPr>
        </p:nvSpPr>
        <p:spPr>
          <a:xfrm>
            <a:off x="628650" y="1190525"/>
            <a:ext cx="78867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Sound is a form of energy. </a:t>
            </a:r>
            <a:endParaRPr b="1"/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It is produced by the vibration of an object. </a:t>
            </a:r>
            <a:endParaRPr b="1"/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Some sources of sound energy are music system, musical instruments, radio, etc. </a:t>
            </a:r>
            <a:endParaRPr b="1"/>
          </a:p>
        </p:txBody>
      </p:sp>
      <p:sp>
        <p:nvSpPr>
          <p:cNvPr id="202" name="Google Shape;202;g107f59b05e2_0_53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SOUND ENERGY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203" name="Google Shape;203;g107f59b05e2_0_5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04" name="Google Shape;204;g107f59b05e2_0_5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3387225" y="2571750"/>
            <a:ext cx="2914650" cy="1285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107f59b05e2_0_62"/>
          <p:cNvSpPr txBox="1">
            <a:spLocks noGrp="1"/>
          </p:cNvSpPr>
          <p:nvPr>
            <p:ph type="body" idx="1"/>
          </p:nvPr>
        </p:nvSpPr>
        <p:spPr>
          <a:xfrm>
            <a:off x="628650" y="1190525"/>
            <a:ext cx="78867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Electrical energy is the movement of electrical charges. </a:t>
            </a:r>
            <a:endParaRPr b="1"/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electrical charges moving through a wire is called electricity. </a:t>
            </a:r>
            <a:endParaRPr b="1"/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Electricity helps in working of many appliances-like computers, washing machines, television, bulbs, fans, etc. </a:t>
            </a:r>
            <a:endParaRPr b="1"/>
          </a:p>
        </p:txBody>
      </p:sp>
      <p:sp>
        <p:nvSpPr>
          <p:cNvPr id="210" name="Google Shape;210;g107f59b05e2_0_62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ELECTRICAL ENERGY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211" name="Google Shape;211;g107f59b05e2_0_6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12" name="Google Shape;212;g107f59b05e2_0_6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2445300" y="3179450"/>
            <a:ext cx="3657600" cy="1476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0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0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g107f59b05e2_0_68"/>
          <p:cNvSpPr txBox="1">
            <a:spLocks noGrp="1"/>
          </p:cNvSpPr>
          <p:nvPr>
            <p:ph type="body" idx="1"/>
          </p:nvPr>
        </p:nvSpPr>
        <p:spPr>
          <a:xfrm>
            <a:off x="628650" y="1190525"/>
            <a:ext cx="7886700" cy="346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t" anchorCtr="0">
            <a:noAutofit/>
          </a:bodyPr>
          <a:lstStyle/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Energy can neither be created nor destroyed. </a:t>
            </a:r>
            <a:endParaRPr b="1"/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Energy just changes from one form to another. </a:t>
            </a:r>
            <a:endParaRPr b="1"/>
          </a:p>
          <a:p>
            <a:pPr marL="457200" lvl="0" indent="-3619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Char char="•"/>
            </a:pPr>
            <a:r>
              <a:rPr lang="en" b="1"/>
              <a:t>The total energy of an object never decreases or increases. </a:t>
            </a:r>
            <a:endParaRPr b="1"/>
          </a:p>
        </p:txBody>
      </p:sp>
      <p:sp>
        <p:nvSpPr>
          <p:cNvPr id="218" name="Google Shape;218;g107f59b05e2_0_68"/>
          <p:cNvSpPr txBox="1">
            <a:spLocks noGrp="1"/>
          </p:cNvSpPr>
          <p:nvPr>
            <p:ph type="title"/>
          </p:nvPr>
        </p:nvSpPr>
        <p:spPr>
          <a:xfrm>
            <a:off x="628650" y="345281"/>
            <a:ext cx="7886700" cy="6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68575" tIns="34275" rIns="68575" bIns="34275" anchor="ctr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" sz="3000" b="1">
                <a:solidFill>
                  <a:srgbClr val="FF0000"/>
                </a:solidFill>
              </a:rPr>
              <a:t>LAW OF CONSERVATION OF ENERGY</a:t>
            </a:r>
            <a:endParaRPr sz="3000" b="1">
              <a:solidFill>
                <a:srgbClr val="FF0000"/>
              </a:solidFill>
            </a:endParaRPr>
          </a:p>
        </p:txBody>
      </p:sp>
      <p:pic>
        <p:nvPicPr>
          <p:cNvPr id="219" name="Google Shape;219;g107f59b05e2_0_6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880725" y="56450"/>
            <a:ext cx="1200150" cy="5619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696</Words>
  <Application>Microsoft Office PowerPoint</Application>
  <PresentationFormat>On-screen Show (16:9)</PresentationFormat>
  <Paragraphs>90</Paragraphs>
  <Slides>18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Simple Light</vt:lpstr>
      <vt:lpstr>Office Theme</vt:lpstr>
      <vt:lpstr>PowerPoint Presentation</vt:lpstr>
      <vt:lpstr>LEARNING OBJECTIVE</vt:lpstr>
      <vt:lpstr>LET’S RECAP</vt:lpstr>
      <vt:lpstr>ENERGY</vt:lpstr>
      <vt:lpstr>FORMS OF ENERGY</vt:lpstr>
      <vt:lpstr>LIGHT ENERGY</vt:lpstr>
      <vt:lpstr>SOUND ENERGY</vt:lpstr>
      <vt:lpstr>ELECTRICAL ENERGY</vt:lpstr>
      <vt:lpstr>LAW OF CONSERVATION OF ENERGY</vt:lpstr>
      <vt:lpstr>SUMMARY</vt:lpstr>
      <vt:lpstr>PowerPoint Presentation</vt:lpstr>
      <vt:lpstr>What is the law of conservation of energy?</vt:lpstr>
      <vt:lpstr>2. Which energy is used by washing machines televisions, computers, etc. to run?</vt:lpstr>
      <vt:lpstr>3. How is sound produced?</vt:lpstr>
      <vt:lpstr>HOMEWORK</vt:lpstr>
      <vt:lpstr>E. Answer these questions.</vt:lpstr>
      <vt:lpstr>LEARNING OUTCOME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Mrutunjay Mohanty</cp:lastModifiedBy>
  <cp:revision>1</cp:revision>
  <dcterms:modified xsi:type="dcterms:W3CDTF">2023-01-20T13:09:18Z</dcterms:modified>
</cp:coreProperties>
</file>