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1" r:id="rId2"/>
    <p:sldMasterId id="2147483675" r:id="rId3"/>
  </p:sldMasterIdLst>
  <p:notesMasterIdLst>
    <p:notesMasterId r:id="rId25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Montserrat" panose="00000500000000000000" pitchFamily="2" charset="0"/>
      <p:regular r:id="rId30"/>
      <p:bold r:id="rId31"/>
      <p:italic r:id="rId32"/>
      <p:boldItalic r:id="rId33"/>
    </p:embeddedFont>
    <p:embeddedFont>
      <p:font typeface="Oswald" panose="00000500000000000000" pitchFamily="2" charset="0"/>
      <p:regular r:id="rId34"/>
      <p:bold r:id="rId35"/>
    </p:embeddedFont>
    <p:embeddedFont>
      <p:font typeface="Playfair Display" panose="00000500000000000000" pitchFamily="2" charset="0"/>
      <p:regular r:id="rId36"/>
      <p:bold r:id="rId37"/>
      <p:italic r:id="rId38"/>
      <p:boldItalic r:id="rId3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0" roundtripDataSignature="AMtx7miWayxQpOptTXn1P/w5w34FDW/qs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9" d="100"/>
          <a:sy n="89" d="100"/>
        </p:scale>
        <p:origin x="846" y="6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18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customschemas.google.com/relationships/presentationmetadata" Target="metadata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Simple machines- the inclined plane, the pulley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Mention the names of all the simple machines and write a use of each in our daily life.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Simple machine- the wheel and axle, the screw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Learn Ch- 9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Revision-1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Choose the correct answer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Answer the following questions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Learn Ch- 10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Revision-2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Do as directed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Answer the following questions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Learn Ch- 9 &amp; 10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Energy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Different forms of energy- mechanical energy, solar energy, geothermal energy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Do the oral Q&amp; A of page no. 103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Different forms of energy- wind energy, hydro power, heat energy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Do the questions A, B &amp; C in your notebook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053254905b_0_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1053254905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g1053254905b_0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1" name="Google Shape;311;g1053254905b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1053254905b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1" name="Google Shape;321;g1053254905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053254905b_1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053254905b_1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68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000" b="1"/>
          </a:p>
        </p:txBody>
      </p:sp>
      <p:sp>
        <p:nvSpPr>
          <p:cNvPr id="347" name="Google Shape;34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endParaRPr sz="3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3" name="Google Shape;35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1053254905b_0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endParaRPr sz="3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g1053254905b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1053254905b_0_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Font typeface="Calibri"/>
              <a:buAutoNum type="arabicPeriod"/>
            </a:pPr>
            <a:endParaRPr sz="3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9" name="Google Shape;369;g1053254905b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marR="5080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350">
              <a:solidFill>
                <a:schemeClr val="dk1"/>
              </a:solidFill>
              <a:highlight>
                <a:srgbClr val="EFEFEF"/>
              </a:highlight>
            </a:endParaRPr>
          </a:p>
        </p:txBody>
      </p:sp>
      <p:sp>
        <p:nvSpPr>
          <p:cNvPr id="377" name="Google Shape;37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Introduction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The brain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Write the difficult words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The spinal cord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Nerves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Kinds of nerves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Draw a labelled diagram of human brain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Sense organs- the eyes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Do the oral Q&amp; A of page no. 93,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Do the questions A, B &amp; C in your notebook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Sense organs- the ears, the nose, the tongue, the skin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Draw a labelled diagram of human eye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Long Q &amp; 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Learn the Q &amp; A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Activity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sz="1200">
                <a:latin typeface="Calibri"/>
                <a:ea typeface="Calibri"/>
                <a:cs typeface="Calibri"/>
                <a:sym typeface="Calibri"/>
              </a:rPr>
              <a:t>Class test</a:t>
            </a:r>
            <a:endParaRPr sz="12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3000" b="1"/>
          </a:p>
        </p:txBody>
      </p:sp>
      <p:sp>
        <p:nvSpPr>
          <p:cNvPr id="202" name="Google Shape;20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191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AutoNum type="arabicPeriod"/>
            </a:pPr>
            <a:endParaRPr sz="3000" b="1"/>
          </a:p>
        </p:txBody>
      </p:sp>
      <p:sp>
        <p:nvSpPr>
          <p:cNvPr id="385" name="Google Shape;38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92" name="Google Shape;39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cfbd7231ae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9" name="Google Shape;209;gcfbd7231ae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5481f8d26f36908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5481f8d26f36908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5481f8d26f36908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5481f8d26f36908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0" name="Google Shape;26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1053254905b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g1053254905b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053254905b_1_2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Calibri"/>
              <a:buChar char="●"/>
            </a:pPr>
            <a:endParaRPr sz="23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1053254905b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3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3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35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5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3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3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3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>
            <a:lvl1pPr marL="457200" lvl="0" indent="-3175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/>
            </a:lvl1pPr>
            <a:lvl2pPr marL="914400" lvl="1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2pPr>
            <a:lvl3pPr marL="1371600" lvl="2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3pPr>
            <a:lvl4pPr marL="1828800" lvl="3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4pPr>
            <a:lvl5pPr marL="2286000" lvl="4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5pPr>
            <a:lvl6pPr marL="2743200" lvl="5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■"/>
              <a:defRPr/>
            </a:lvl6pPr>
            <a:lvl7pPr marL="3200400" lvl="6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●"/>
              <a:defRPr/>
            </a:lvl7pPr>
            <a:lvl8pPr marL="3657600" lvl="7" indent="-298450" algn="l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Char char="○"/>
              <a:defRPr/>
            </a:lvl8pPr>
            <a:lvl9pPr marL="4114800" lvl="8" indent="-298450" algn="l">
              <a:lnSpc>
                <a:spcPct val="9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900"/>
              <a:buFont typeface="Calibri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6"/>
          <p:cNvSpPr txBox="1">
            <a:spLocks noGrp="1"/>
          </p:cNvSpPr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6"/>
          <p:cNvSpPr txBox="1">
            <a:spLocks noGrp="1"/>
          </p:cNvSpPr>
          <p:nvPr>
            <p:ph type="body" idx="1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None/>
              <a:defRPr sz="15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None/>
              <a:defRPr sz="12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5" name="Google Shape;75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7"/>
          <p:cNvSpPr txBox="1"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sz="45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7"/>
          <p:cNvSpPr txBox="1"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81" name="Google Shape;81;p3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7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7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8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3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3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38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8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4" name="Google Shape;94;p3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3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96" name="Google Shape;96;p3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3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4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4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4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4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5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4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4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4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4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12" name="Google Shape;112;p4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13" name="Google Shape;113;p4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4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4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4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</p:sp>
      <p:sp>
        <p:nvSpPr>
          <p:cNvPr id="119" name="Google Shape;119;p4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0" name="Google Shape;120;p4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4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4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4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26" name="Google Shape;126;p4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4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4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4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4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p4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4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4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cfbd7231ae_0_95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7" name="Google Shape;137;gcfbd7231ae_0_95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8" name="Google Shape;138;gcfbd7231ae_0_95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39" name="Google Shape;139;gcfbd7231ae_0_95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40" name="Google Shape;140;gcfbd7231ae_0_95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36195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100"/>
              <a:buChar char="•"/>
              <a:defRPr>
                <a:highlight>
                  <a:schemeClr val="lt1"/>
                </a:highlight>
              </a:defRPr>
            </a:lvl1pPr>
            <a:lvl2pPr marL="914400" lvl="1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•"/>
              <a:defRPr>
                <a:highlight>
                  <a:schemeClr val="lt1"/>
                </a:highlight>
              </a:defRPr>
            </a:lvl2pPr>
            <a:lvl3pPr marL="1371600" lvl="2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500"/>
              <a:buChar char="•"/>
              <a:defRPr>
                <a:highlight>
                  <a:schemeClr val="lt1"/>
                </a:highlight>
              </a:defRPr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chemeClr val="lt1"/>
                </a:highlight>
              </a:defRPr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chemeClr val="lt1"/>
                </a:highlight>
              </a:defRPr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chemeClr val="lt1"/>
                </a:highlight>
              </a:defRPr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chemeClr val="lt1"/>
                </a:highlight>
              </a:defRPr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chemeClr val="lt1"/>
                </a:highlight>
              </a:defRPr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Char char="•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41" name="Google Shape;141;gcfbd7231ae_0_9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45481f8d26f36908_77"/>
          <p:cNvSpPr/>
          <p:nvPr/>
        </p:nvSpPr>
        <p:spPr>
          <a:xfrm>
            <a:off x="4286250" y="0"/>
            <a:ext cx="723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45481f8d26f36908_77"/>
          <p:cNvSpPr/>
          <p:nvPr/>
        </p:nvSpPr>
        <p:spPr>
          <a:xfrm>
            <a:off x="4358475" y="0"/>
            <a:ext cx="38532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g45481f8d26f36908_77"/>
          <p:cNvSpPr txBox="1">
            <a:spLocks noGrp="1"/>
          </p:cNvSpPr>
          <p:nvPr>
            <p:ph type="ctr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800"/>
              <a:buFont typeface="Playfair Display"/>
              <a:buNone/>
              <a:defRPr sz="6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50" name="Google Shape;150;g45481f8d26f36908_77"/>
          <p:cNvSpPr txBox="1">
            <a:spLocks noGrp="1"/>
          </p:cNvSpPr>
          <p:nvPr>
            <p:ph type="subTitle" idx="1"/>
          </p:nvPr>
        </p:nvSpPr>
        <p:spPr>
          <a:xfrm>
            <a:off x="344250" y="3550650"/>
            <a:ext cx="4910100" cy="577800"/>
          </a:xfrm>
          <a:prstGeom prst="rect">
            <a:avLst/>
          </a:prstGeom>
          <a:solidFill>
            <a:schemeClr val="dk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Montserrat"/>
              <a:buNone/>
              <a:defRPr sz="24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51" name="Google Shape;151;g45481f8d26f36908_7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45481f8d26f36908_83"/>
          <p:cNvSpPr/>
          <p:nvPr/>
        </p:nvSpPr>
        <p:spPr>
          <a:xfrm rot="5400000">
            <a:off x="4550700" y="-498600"/>
            <a:ext cx="42600" cy="8455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" name="Google Shape;154;g45481f8d26f36908_83"/>
          <p:cNvSpPr txBox="1">
            <a:spLocks noGrp="1"/>
          </p:cNvSpPr>
          <p:nvPr>
            <p:ph type="title"/>
          </p:nvPr>
        </p:nvSpPr>
        <p:spPr>
          <a:xfrm>
            <a:off x="344250" y="1403850"/>
            <a:ext cx="8455500" cy="2146800"/>
          </a:xfrm>
          <a:prstGeom prst="rect">
            <a:avLst/>
          </a:prstGeom>
          <a:solidFill>
            <a:srgbClr val="FFFFFF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Font typeface="Playfair Display"/>
              <a:buNone/>
              <a:defRPr sz="4800" b="1"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55" name="Google Shape;155;g45481f8d26f36908_8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45481f8d26f36908_8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g45481f8d26f36908_87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9" name="Google Shape;159;g45481f8d26f36908_8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5481f8d26f36908_9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45481f8d26f36908_91"/>
          <p:cNvSpPr txBox="1">
            <a:spLocks noGrp="1"/>
          </p:cNvSpPr>
          <p:nvPr>
            <p:ph type="body" idx="1"/>
          </p:nvPr>
        </p:nvSpPr>
        <p:spPr>
          <a:xfrm>
            <a:off x="3117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3" name="Google Shape;163;g45481f8d26f36908_91"/>
          <p:cNvSpPr txBox="1">
            <a:spLocks noGrp="1"/>
          </p:cNvSpPr>
          <p:nvPr>
            <p:ph type="body" idx="2"/>
          </p:nvPr>
        </p:nvSpPr>
        <p:spPr>
          <a:xfrm>
            <a:off x="4832400" y="1234050"/>
            <a:ext cx="3999900" cy="333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64" name="Google Shape;164;g45481f8d26f36908_9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5481f8d26f36908_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g45481f8d26f36908_9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45481f8d26f36908_9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70" name="Google Shape;170;g45481f8d26f36908_9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71" name="Google Shape;171;g45481f8d26f36908_9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45481f8d26f36908_103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400"/>
              <a:buFont typeface="Playfair Display"/>
              <a:buNone/>
              <a:defRPr sz="5400">
                <a:solidFill>
                  <a:schemeClr val="lt1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74" name="Google Shape;174;g45481f8d26f36908_10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45481f8d26f36908_106"/>
          <p:cNvSpPr/>
          <p:nvPr/>
        </p:nvSpPr>
        <p:spPr>
          <a:xfrm>
            <a:off x="4572000" y="-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7" name="Google Shape;177;g45481f8d26f36908_106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8" name="Google Shape;178;g45481f8d26f36908_106"/>
          <p:cNvSpPr txBox="1">
            <a:spLocks noGrp="1"/>
          </p:cNvSpPr>
          <p:nvPr>
            <p:ph type="title"/>
          </p:nvPr>
        </p:nvSpPr>
        <p:spPr>
          <a:xfrm>
            <a:off x="265500" y="10816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79" name="Google Shape;179;g45481f8d26f36908_106"/>
          <p:cNvSpPr txBox="1">
            <a:spLocks noGrp="1"/>
          </p:cNvSpPr>
          <p:nvPr>
            <p:ph type="subTitle" idx="1"/>
          </p:nvPr>
        </p:nvSpPr>
        <p:spPr>
          <a:xfrm>
            <a:off x="265500" y="292140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0" name="Google Shape;180;g45481f8d26f36908_106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lt1"/>
                </a:highlight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lt1"/>
                </a:highlight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lt1"/>
                </a:highlight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81" name="Google Shape;181;g45481f8d26f36908_10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45481f8d26f36908_113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highlight>
                  <a:schemeClr val="dk1"/>
                </a:highlight>
              </a:defRPr>
            </a:lvl1pPr>
          </a:lstStyle>
          <a:p>
            <a:endParaRPr/>
          </a:p>
        </p:txBody>
      </p:sp>
      <p:sp>
        <p:nvSpPr>
          <p:cNvPr id="184" name="Google Shape;184;g45481f8d26f36908_1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45481f8d26f36908_116"/>
          <p:cNvSpPr txBox="1">
            <a:spLocks noGrp="1"/>
          </p:cNvSpPr>
          <p:nvPr>
            <p:ph type="title" hasCustomPrompt="1"/>
          </p:nvPr>
        </p:nvSpPr>
        <p:spPr>
          <a:xfrm>
            <a:off x="311700" y="999925"/>
            <a:ext cx="8520600" cy="214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0"/>
              <a:buFont typeface="Montserrat"/>
              <a:buNone/>
              <a:defRPr sz="140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r>
              <a:t>xx%</a:t>
            </a:r>
          </a:p>
        </p:txBody>
      </p:sp>
      <p:sp>
        <p:nvSpPr>
          <p:cNvPr id="187" name="Google Shape;187;g45481f8d26f36908_116"/>
          <p:cNvSpPr txBox="1">
            <a:spLocks noGrp="1"/>
          </p:cNvSpPr>
          <p:nvPr>
            <p:ph type="body" idx="1"/>
          </p:nvPr>
        </p:nvSpPr>
        <p:spPr>
          <a:xfrm>
            <a:off x="311700" y="32284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>
                <a:highlight>
                  <a:schemeClr val="dk1"/>
                </a:highlight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>
                <a:highlight>
                  <a:schemeClr val="dk1"/>
                </a:highlight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>
                <a:highlight>
                  <a:schemeClr val="dk1"/>
                </a:highlight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88" name="Google Shape;188;g45481f8d26f36908_1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45481f8d26f36908_1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2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2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2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3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3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3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2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22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9" name="Google Shape;5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Google Shape;6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Google Shape;6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op">
    <p:bg>
      <p:bgPr>
        <a:solidFill>
          <a:schemeClr val="lt1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45481f8d26f36908_7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Oswald"/>
              <a:buNone/>
              <a:defRPr sz="3000">
                <a:solidFill>
                  <a:schemeClr val="dk2"/>
                </a:solidFill>
                <a:highlight>
                  <a:schemeClr val="dk1"/>
                </a:highlight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/>
          </a:p>
        </p:txBody>
      </p:sp>
      <p:sp>
        <p:nvSpPr>
          <p:cNvPr id="144" name="Google Shape;144;g45481f8d26f36908_73"/>
          <p:cNvSpPr txBox="1">
            <a:spLocks noGrp="1"/>
          </p:cNvSpPr>
          <p:nvPr>
            <p:ph type="body" idx="1"/>
          </p:nvPr>
        </p:nvSpPr>
        <p:spPr>
          <a:xfrm>
            <a:off x="311700" y="1234075"/>
            <a:ext cx="8520600" cy="33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Playfair Display"/>
              <a:buChar char="●"/>
              <a:defRPr sz="18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●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layfair Display"/>
              <a:buChar char="○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layfair Display"/>
              <a:buChar char="■"/>
              <a:defRPr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endParaRPr/>
          </a:p>
        </p:txBody>
      </p:sp>
      <p:sp>
        <p:nvSpPr>
          <p:cNvPr id="145" name="Google Shape;145;g45481f8d26f36908_7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11bHRpcGxlQ2hvaWNlIiwic2xpZGVJZCI6InAiLCJjb250ZW50SW5zdGFuY2VJZCI6IjE2dk1nMDdQMlRlZmQ4d1VlRXNKMzhDS3FjelRFemlLaUhseER5UmNPcHNrLzM0N2ZiMDhiLTEyYWUtNDY1Yy1hMzk3LTdkYzg2NGJmMjU3NCJ9pearId=magic-pear-metadata-identifier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.png"/><Relationship Id="rId4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oYW5kRHJhd2luZyIsInNsaWRlSWQiOiJnZGQwYWEyNzM4N18xMF85MyIsImNvbnRlbnRJbnN0YW5jZUlkIjoiMTZ2TWcwN1AyVGVmZDh3VWVFc0ozOENLcWN6VEV6aUtpSGx4RHlSY09wc2svYmMzOTExMjYtYWQ5OS00OGRjLWE4ZWEtZGIxOTE3YTY5ZmE3In0=pearId=magic-pear-metadata-identifier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dontchangethislink.peardeckmagic.zone?eyJ0eXBlIjoiZ29vZ2xlLXNsaWRlcy1hZGRvbi1yZXNwb25zZS1mb290ZXIiLCJsYXN0RWRpdGVkQnkiOiIxMDI5MTQxOTIyMzQ0NDUzOTE5NDEiLCJwcmVzZW50YXRpb25JZCI6IjE2dk1nMDdQMlRlZmQ4d1VlRXNKMzhDS3FjelRFemlLaUhseER5UmNPcHNrIiwiY29udGVudElkIjoiY3VzdG9tLXJlc3BvbnNlLWZyZWVSZXNwb25zZS10ZXh0Iiwic2xpZGVJZCI6ImdkZThmOWJiYTA2XzBfMiIsImNvbnRlbnRJbnN0YW5jZUlkIjoiMTZ2TWcwN1AyVGVmZDh3VWVFc0ozOENLcWN6VEV6aUtpSGx4RHlSY09wc2svOWZlOWRiNWQtMGUwNS00Yzk4LTk5MmItNjI5NTNmNWEzMTEwIn0=pearId=magic-pear-metadata-identifier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1"/>
          <p:cNvSpPr txBox="1"/>
          <p:nvPr/>
        </p:nvSpPr>
        <p:spPr>
          <a:xfrm>
            <a:off x="114400" y="277575"/>
            <a:ext cx="8443800" cy="9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100"/>
              <a:buFont typeface="Arial"/>
              <a:buNone/>
            </a:pPr>
            <a:endParaRPr sz="35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"/>
          <p:cNvSpPr txBox="1"/>
          <p:nvPr/>
        </p:nvSpPr>
        <p:spPr>
          <a:xfrm>
            <a:off x="579875" y="1339125"/>
            <a:ext cx="7687800" cy="245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00" tIns="91400" rIns="91400" bIns="914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SESSION NO.: </a:t>
            </a:r>
            <a:r>
              <a:rPr lang="en" sz="2300" b="1" dirty="0">
                <a:latin typeface="Calibri"/>
                <a:ea typeface="Calibri"/>
                <a:cs typeface="Calibri"/>
                <a:sym typeface="Calibri"/>
              </a:rPr>
              <a:t>2</a:t>
            </a:r>
            <a:endParaRPr sz="23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CLASS: 5</a:t>
            </a:r>
            <a:endParaRPr sz="23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SUBJECT: SCIENCE</a:t>
            </a:r>
            <a:endParaRPr sz="23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CHAPTER NUMBER: 11</a:t>
            </a:r>
            <a:endParaRPr sz="23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CHAPTER NAME: FORCE AND ENERGY</a:t>
            </a:r>
            <a:endParaRPr sz="2300" b="1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 sz="2300" b="1" dirty="0">
                <a:latin typeface="Calibri"/>
                <a:ea typeface="Calibri"/>
                <a:cs typeface="Calibri"/>
                <a:sym typeface="Calibri"/>
              </a:rPr>
              <a:t>SUB TOPIC: SIMPLE MACHINES</a:t>
            </a:r>
            <a:r>
              <a:rPr lang="en" sz="2300" b="1" i="0" u="none" strike="noStrike" cap="none" dirty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-</a:t>
            </a:r>
            <a:r>
              <a:rPr lang="en" sz="2300" b="1" dirty="0">
                <a:latin typeface="Calibri"/>
                <a:ea typeface="Calibri"/>
                <a:cs typeface="Calibri"/>
                <a:sym typeface="Calibri"/>
              </a:rPr>
              <a:t> LEVERS</a:t>
            </a:r>
            <a:endParaRPr sz="23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8" name="Google Shape;19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00" y="4339175"/>
            <a:ext cx="9144100" cy="84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053254905b_0_21"/>
          <p:cNvSpPr txBox="1">
            <a:spLocks noGrp="1"/>
          </p:cNvSpPr>
          <p:nvPr>
            <p:ph type="title"/>
          </p:nvPr>
        </p:nvSpPr>
        <p:spPr>
          <a:xfrm>
            <a:off x="628650" y="5738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TYPES OF LEVER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299" name="Google Shape;299;g1053254905b_0_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361250"/>
            <a:ext cx="1200150" cy="5619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0" name="Google Shape;300;g1053254905b_0_21"/>
          <p:cNvCxnSpPr/>
          <p:nvPr/>
        </p:nvCxnSpPr>
        <p:spPr>
          <a:xfrm>
            <a:off x="1410650" y="1673875"/>
            <a:ext cx="6436200" cy="255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301" name="Google Shape;301;g1053254905b_0_21"/>
          <p:cNvCxnSpPr/>
          <p:nvPr/>
        </p:nvCxnSpPr>
        <p:spPr>
          <a:xfrm>
            <a:off x="4524200" y="1098925"/>
            <a:ext cx="9900" cy="587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2" name="Google Shape;302;g1053254905b_0_21"/>
          <p:cNvCxnSpPr/>
          <p:nvPr/>
        </p:nvCxnSpPr>
        <p:spPr>
          <a:xfrm>
            <a:off x="7808925" y="1711675"/>
            <a:ext cx="1800" cy="584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03" name="Google Shape;303;g1053254905b_0_21"/>
          <p:cNvCxnSpPr/>
          <p:nvPr/>
        </p:nvCxnSpPr>
        <p:spPr>
          <a:xfrm>
            <a:off x="1410650" y="1673875"/>
            <a:ext cx="9900" cy="587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4" name="Google Shape;304;g1053254905b_0_21"/>
          <p:cNvSpPr txBox="1"/>
          <p:nvPr/>
        </p:nvSpPr>
        <p:spPr>
          <a:xfrm>
            <a:off x="390450" y="2302375"/>
            <a:ext cx="21984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First-class lever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5" name="Google Shape;305;g1053254905b_0_21"/>
          <p:cNvSpPr txBox="1"/>
          <p:nvPr/>
        </p:nvSpPr>
        <p:spPr>
          <a:xfrm>
            <a:off x="6615275" y="2302375"/>
            <a:ext cx="24321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Third-class lever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06" name="Google Shape;306;g1053254905b_0_21"/>
          <p:cNvCxnSpPr/>
          <p:nvPr/>
        </p:nvCxnSpPr>
        <p:spPr>
          <a:xfrm>
            <a:off x="4524200" y="1708525"/>
            <a:ext cx="9900" cy="587400"/>
          </a:xfrm>
          <a:prstGeom prst="straightConnector1">
            <a:avLst/>
          </a:prstGeom>
          <a:noFill/>
          <a:ln w="38100" cap="flat" cmpd="sng">
            <a:solidFill>
              <a:srgbClr val="00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07" name="Google Shape;307;g1053254905b_0_21"/>
          <p:cNvSpPr txBox="1"/>
          <p:nvPr/>
        </p:nvSpPr>
        <p:spPr>
          <a:xfrm>
            <a:off x="3338675" y="2302375"/>
            <a:ext cx="24321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Second-class lever</a:t>
            </a:r>
            <a:endParaRPr sz="20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08" name="Google Shape;308;g1053254905b_0_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2600" y="2736375"/>
            <a:ext cx="8279575" cy="231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1053254905b_0_27"/>
          <p:cNvSpPr txBox="1">
            <a:spLocks noGrp="1"/>
          </p:cNvSpPr>
          <p:nvPr>
            <p:ph type="body" idx="1"/>
          </p:nvPr>
        </p:nvSpPr>
        <p:spPr>
          <a:xfrm>
            <a:off x="247650" y="1190525"/>
            <a:ext cx="86814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When fulcrum is between load and effort, it is a first-class lever.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E.g.:</a:t>
            </a:r>
            <a:endParaRPr sz="2300" b="1"/>
          </a:p>
        </p:txBody>
      </p:sp>
      <p:sp>
        <p:nvSpPr>
          <p:cNvPr id="314" name="Google Shape;314;g1053254905b_0_27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FIRST-CLASS LEVER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315" name="Google Shape;315;g1053254905b_0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g1053254905b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7638" y="2255888"/>
            <a:ext cx="2276475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1053254905b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5750" y="2571738"/>
            <a:ext cx="2933700" cy="1552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g1053254905b_0_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59450" y="2082200"/>
            <a:ext cx="3133725" cy="3000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1053254905b_1_0"/>
          <p:cNvSpPr txBox="1">
            <a:spLocks noGrp="1"/>
          </p:cNvSpPr>
          <p:nvPr>
            <p:ph type="body" idx="1"/>
          </p:nvPr>
        </p:nvSpPr>
        <p:spPr>
          <a:xfrm>
            <a:off x="247650" y="1190525"/>
            <a:ext cx="86814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When load is between fulcrum and effort, it is a second-class lever.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E.g.:</a:t>
            </a:r>
            <a:endParaRPr sz="23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 b="1"/>
          </a:p>
        </p:txBody>
      </p:sp>
      <p:sp>
        <p:nvSpPr>
          <p:cNvPr id="324" name="Google Shape;324;g1053254905b_1_0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SECOND-CLASS LEVER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325" name="Google Shape;325;g1053254905b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g1053254905b_1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6473" y="2779400"/>
            <a:ext cx="3250600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g1053254905b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736275" y="2850725"/>
            <a:ext cx="2886075" cy="2020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g1053254905b_1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17525" y="2779400"/>
            <a:ext cx="2211525" cy="20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1053254905b_1_6"/>
          <p:cNvSpPr txBox="1">
            <a:spLocks noGrp="1"/>
          </p:cNvSpPr>
          <p:nvPr>
            <p:ph type="body" idx="1"/>
          </p:nvPr>
        </p:nvSpPr>
        <p:spPr>
          <a:xfrm>
            <a:off x="247650" y="1190525"/>
            <a:ext cx="86814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When effort is between fulcrum and load, it is a third-class lever.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E.g.:</a:t>
            </a:r>
            <a:endParaRPr sz="23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2300" b="1"/>
          </a:p>
        </p:txBody>
      </p:sp>
      <p:sp>
        <p:nvSpPr>
          <p:cNvPr id="334" name="Google Shape;334;g1053254905b_1_6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THIRD-CLASS LEVER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335" name="Google Shape;335;g1053254905b_1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g1053254905b_1_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5150" y="2129305"/>
            <a:ext cx="3401575" cy="261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g1053254905b_1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556728" y="2127225"/>
            <a:ext cx="2727025" cy="2727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12"/>
          <p:cNvSpPr txBox="1">
            <a:spLocks noGrp="1"/>
          </p:cNvSpPr>
          <p:nvPr>
            <p:ph type="body" idx="1"/>
          </p:nvPr>
        </p:nvSpPr>
        <p:spPr>
          <a:xfrm>
            <a:off x="628650" y="1190525"/>
            <a:ext cx="78867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b="1"/>
              <a:t>Simple machines make our work easier.</a:t>
            </a:r>
            <a:endParaRPr b="1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b="1"/>
              <a:t>There are six types of simple machines: lever, inclined plane, pulley, wheel and axle, screw and wedge.</a:t>
            </a:r>
            <a:endParaRPr b="1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b="1"/>
              <a:t>Lever is a rigid rod arranged in such a manner that it can move freely around a fixed point.</a:t>
            </a:r>
            <a:endParaRPr b="1"/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b="1"/>
              <a:t>Lever are of three types: </a:t>
            </a:r>
            <a:endParaRPr b="1"/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100" b="1"/>
              <a:t>First- class lever</a:t>
            </a:r>
            <a:endParaRPr sz="2100" b="1"/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100" b="1"/>
              <a:t>Second- class lever</a:t>
            </a:r>
            <a:endParaRPr sz="2100" b="1"/>
          </a:p>
          <a:p>
            <a:pPr marL="914400" lvl="1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Char char="•"/>
            </a:pPr>
            <a:r>
              <a:rPr lang="en" sz="2100" b="1"/>
              <a:t>Third- class lever.</a:t>
            </a:r>
            <a:endParaRPr sz="2100" b="1"/>
          </a:p>
        </p:txBody>
      </p:sp>
      <p:sp>
        <p:nvSpPr>
          <p:cNvPr id="343" name="Google Shape;343;p12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SUMMARY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344" name="Google Shape;344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4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3">
            <a:hlinkClick r:id="rId4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" name="Google Shape;350;p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5"/>
          <p:cNvSpPr txBox="1">
            <a:spLocks noGrp="1"/>
          </p:cNvSpPr>
          <p:nvPr>
            <p:ph type="body" idx="1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300" b="1"/>
              <a:t>Ans: Third</a:t>
            </a:r>
            <a:endParaRPr sz="2300" b="1"/>
          </a:p>
        </p:txBody>
      </p:sp>
      <p:sp>
        <p:nvSpPr>
          <p:cNvPr id="356" name="Google Shape;356;p15"/>
          <p:cNvSpPr txBox="1">
            <a:spLocks noGrp="1"/>
          </p:cNvSpPr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45720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3000"/>
              <a:buAutoNum type="arabicPeriod"/>
            </a:pPr>
            <a:r>
              <a:rPr lang="en" sz="3000" b="1">
                <a:solidFill>
                  <a:srgbClr val="FF0000"/>
                </a:solidFill>
              </a:rPr>
              <a:t>Ice tongs is an example of ____________ class lever.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357" name="Google Shape;357;p15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8" name="Google Shape;358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1053254905b_0_1"/>
          <p:cNvSpPr txBox="1">
            <a:spLocks noGrp="1"/>
          </p:cNvSpPr>
          <p:nvPr>
            <p:ph type="body" idx="1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300" b="1"/>
              <a:t>Ans: First- class lever</a:t>
            </a:r>
            <a:endParaRPr sz="2300" b="1"/>
          </a:p>
        </p:txBody>
      </p:sp>
      <p:sp>
        <p:nvSpPr>
          <p:cNvPr id="364" name="Google Shape;364;g1053254905b_0_1"/>
          <p:cNvSpPr txBox="1">
            <a:spLocks noGrp="1"/>
          </p:cNvSpPr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2. Scissors are which type of lever.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365" name="Google Shape;365;g1053254905b_0_1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6" name="Google Shape;366;g1053254905b_0_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1053254905b_0_8"/>
          <p:cNvSpPr txBox="1">
            <a:spLocks noGrp="1"/>
          </p:cNvSpPr>
          <p:nvPr>
            <p:ph type="body" idx="1"/>
          </p:nvPr>
        </p:nvSpPr>
        <p:spPr>
          <a:xfrm>
            <a:off x="628650" y="3822705"/>
            <a:ext cx="8007300" cy="83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300" b="1"/>
              <a:t>Ans: Simple machine/ machine</a:t>
            </a:r>
            <a:endParaRPr sz="2300" b="1"/>
          </a:p>
        </p:txBody>
      </p:sp>
      <p:sp>
        <p:nvSpPr>
          <p:cNvPr id="372" name="Google Shape;372;g1053254905b_0_8"/>
          <p:cNvSpPr txBox="1">
            <a:spLocks noGrp="1"/>
          </p:cNvSpPr>
          <p:nvPr>
            <p:ph type="title"/>
          </p:nvPr>
        </p:nvSpPr>
        <p:spPr>
          <a:xfrm>
            <a:off x="628650" y="497673"/>
            <a:ext cx="7886700" cy="95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>
                <a:solidFill>
                  <a:srgbClr val="FF0000"/>
                </a:solidFill>
              </a:rPr>
              <a:t>3. Tools that make our  work easier.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373" name="Google Shape;373;g1053254905b_0_8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4" name="Google Shape;374;g1053254905b_0_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7"/>
          <p:cNvSpPr txBox="1">
            <a:spLocks noGrp="1"/>
          </p:cNvSpPr>
          <p:nvPr>
            <p:ph type="body" idx="1"/>
          </p:nvPr>
        </p:nvSpPr>
        <p:spPr>
          <a:xfrm>
            <a:off x="628650" y="1190530"/>
            <a:ext cx="8007300" cy="5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/>
              <a:t>Draw the pictures of different types of lever.</a:t>
            </a:r>
            <a:endParaRPr sz="2300" b="1"/>
          </a:p>
        </p:txBody>
      </p:sp>
      <p:sp>
        <p:nvSpPr>
          <p:cNvPr id="380" name="Google Shape;380;p17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HOMEWORK</a:t>
            </a:r>
            <a:endParaRPr sz="3000" b="1">
              <a:solidFill>
                <a:srgbClr val="FF0000"/>
              </a:solidFill>
            </a:endParaRPr>
          </a:p>
        </p:txBody>
      </p:sp>
      <p:sp>
        <p:nvSpPr>
          <p:cNvPr id="381" name="Google Shape;381;p17">
            <a:hlinkClick r:id="rId3"/>
          </p:cNvPr>
          <p:cNvSpPr/>
          <p:nvPr/>
        </p:nvSpPr>
        <p:spPr>
          <a:xfrm>
            <a:off x="0" y="5207000"/>
            <a:ext cx="12600" cy="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2" name="Google Shape;38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"/>
          <p:cNvSpPr txBox="1">
            <a:spLocks noGrp="1"/>
          </p:cNvSpPr>
          <p:nvPr>
            <p:ph type="body" idx="1"/>
          </p:nvPr>
        </p:nvSpPr>
        <p:spPr>
          <a:xfrm>
            <a:off x="628650" y="1190531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 b="1"/>
              <a:t>To enable the learner to: 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understand about machines.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identify the types of simple machines commonly used.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understand the importance of machines in real life.</a:t>
            </a:r>
            <a:endParaRPr sz="2300" b="1"/>
          </a:p>
        </p:txBody>
      </p:sp>
      <p:sp>
        <p:nvSpPr>
          <p:cNvPr id="205" name="Google Shape;205;p2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LEARNING OBJECTIVE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206" name="Google Shape;20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8"/>
          <p:cNvSpPr txBox="1">
            <a:spLocks noGrp="1"/>
          </p:cNvSpPr>
          <p:nvPr>
            <p:ph type="body" idx="1"/>
          </p:nvPr>
        </p:nvSpPr>
        <p:spPr>
          <a:xfrm>
            <a:off x="508050" y="1153350"/>
            <a:ext cx="80073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" sz="2300" b="1"/>
              <a:t>The learner will be able to: 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understand about machines.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identify the types of simple machines commonly used.</a:t>
            </a:r>
            <a:endParaRPr sz="2300" b="1"/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Char char="•"/>
            </a:pPr>
            <a:r>
              <a:rPr lang="en" sz="2300" b="1"/>
              <a:t>understand the importance of machines in real life.</a:t>
            </a:r>
            <a:endParaRPr sz="2300" b="1"/>
          </a:p>
        </p:txBody>
      </p:sp>
      <p:sp>
        <p:nvSpPr>
          <p:cNvPr id="388" name="Google Shape;388;p18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LEARNING OUTCOME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389" name="Google Shape;389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9"/>
          <p:cNvSpPr txBox="1"/>
          <p:nvPr/>
        </p:nvSpPr>
        <p:spPr>
          <a:xfrm>
            <a:off x="1609069" y="743500"/>
            <a:ext cx="5850900" cy="356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68550" rIns="68550" bIns="68550" anchor="ctr" anchorCtr="0">
            <a:noAutofit/>
          </a:bodyPr>
          <a:lstStyle/>
          <a:p>
            <a:pPr marL="3429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THANKING YOU</a:t>
            </a:r>
            <a:endParaRPr sz="30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en" sz="30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ODM EDUCATIONAL GROUP</a:t>
            </a:r>
            <a:endParaRPr sz="3000" b="1" i="0" u="none" strike="noStrike" cap="none">
              <a:solidFill>
                <a:srgbClr val="FF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5" name="Google Shape;39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cfbd7231ae_0_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en" sz="3500" b="1">
                <a:solidFill>
                  <a:srgbClr val="FF0000"/>
                </a:solidFill>
              </a:rPr>
              <a:t>LET’S RECAP</a:t>
            </a:r>
            <a:endParaRPr sz="3500" b="1">
              <a:solidFill>
                <a:srgbClr val="FF0000"/>
              </a:solidFill>
            </a:endParaRPr>
          </a:p>
        </p:txBody>
      </p:sp>
      <p:sp>
        <p:nvSpPr>
          <p:cNvPr id="212" name="Google Shape;212;gcfbd7231ae_0_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68575" rIns="68575" bIns="68575" anchor="t" anchorCtr="0">
            <a:noAutofit/>
          </a:bodyPr>
          <a:lstStyle/>
          <a:p>
            <a:pPr marL="457200" lvl="0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b="1"/>
              <a:t>Name the type of force used in the following.</a:t>
            </a:r>
            <a:endParaRPr b="1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100" b="1"/>
              <a:t>A ball thrown up comes down.</a:t>
            </a:r>
            <a:endParaRPr sz="2100" b="1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100" b="1"/>
              <a:t>Lifting a box.</a:t>
            </a:r>
            <a:endParaRPr sz="2100" b="1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100" b="1"/>
              <a:t>Pulling a catapult.</a:t>
            </a:r>
            <a:endParaRPr sz="2100" b="1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100" b="1"/>
              <a:t>Using a knife to cut an apple.</a:t>
            </a:r>
            <a:endParaRPr sz="2100" b="1"/>
          </a:p>
          <a:p>
            <a:pPr marL="914400" lvl="1" indent="-3175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" sz="2100" b="1"/>
              <a:t>Boat floats on water.</a:t>
            </a:r>
            <a:endParaRPr sz="2100" b="1"/>
          </a:p>
          <a:p>
            <a:pPr marL="457200" lvl="0" indent="-3619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100"/>
              <a:buChar char="●"/>
            </a:pPr>
            <a:r>
              <a:rPr lang="en" b="1"/>
              <a:t>Mention some of the effects of force.</a:t>
            </a:r>
            <a:endParaRPr sz="2100" b="1"/>
          </a:p>
        </p:txBody>
      </p:sp>
      <p:pic>
        <p:nvPicPr>
          <p:cNvPr id="213" name="Google Shape;213;gcfbd7231ae_0_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5481f8d26f36908_63"/>
          <p:cNvSpPr txBox="1">
            <a:spLocks noGrp="1"/>
          </p:cNvSpPr>
          <p:nvPr>
            <p:ph type="title"/>
          </p:nvPr>
        </p:nvSpPr>
        <p:spPr>
          <a:xfrm>
            <a:off x="1264800" y="98400"/>
            <a:ext cx="69141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MACHINE</a:t>
            </a:r>
            <a:endParaRPr sz="35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g45481f8d26f36908_63"/>
          <p:cNvSpPr txBox="1">
            <a:spLocks noGrp="1"/>
          </p:cNvSpPr>
          <p:nvPr>
            <p:ph type="body" idx="1"/>
          </p:nvPr>
        </p:nvSpPr>
        <p:spPr>
          <a:xfrm>
            <a:off x="311700" y="932400"/>
            <a:ext cx="83448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8300" algn="l" rtl="0">
              <a:spcBef>
                <a:spcPts val="0"/>
              </a:spcBef>
              <a:spcAft>
                <a:spcPts val="0"/>
              </a:spcAft>
              <a:buSzPts val="2200"/>
              <a:buFont typeface="Calibri"/>
              <a:buChar char="●"/>
            </a:pPr>
            <a:r>
              <a:rPr lang="en" sz="2200" b="1">
                <a:latin typeface="Calibri"/>
                <a:ea typeface="Calibri"/>
                <a:cs typeface="Calibri"/>
                <a:sym typeface="Calibri"/>
              </a:rPr>
              <a:t>Machines are the tools that make our work easier, faster and with less force.</a:t>
            </a:r>
            <a:endParaRPr sz="22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g45481f8d26f36908_6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g45481f8d26f36908_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60300" y="3232400"/>
            <a:ext cx="3496200" cy="1812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2" name="Google Shape;222;g45481f8d26f36908_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250" y="1867275"/>
            <a:ext cx="4032300" cy="1371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3" name="Google Shape;223;g45481f8d26f36908_63"/>
          <p:cNvPicPr preferRelativeResize="0"/>
          <p:nvPr/>
        </p:nvPicPr>
        <p:blipFill rotWithShape="1">
          <a:blip r:embed="rId6">
            <a:alphaModFix/>
          </a:blip>
          <a:srcRect t="17918"/>
          <a:stretch/>
        </p:blipFill>
        <p:spPr>
          <a:xfrm>
            <a:off x="4895500" y="1545528"/>
            <a:ext cx="3760800" cy="1650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4" name="Google Shape;224;g45481f8d26f36908_6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03250" y="3289176"/>
            <a:ext cx="3893400" cy="17553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9" name="Google Shape;229;g45481f8d26f36908_122"/>
          <p:cNvCxnSpPr/>
          <p:nvPr/>
        </p:nvCxnSpPr>
        <p:spPr>
          <a:xfrm>
            <a:off x="1410650" y="1369075"/>
            <a:ext cx="6436200" cy="255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0" name="Google Shape;230;g45481f8d26f36908_122"/>
          <p:cNvCxnSpPr/>
          <p:nvPr/>
        </p:nvCxnSpPr>
        <p:spPr>
          <a:xfrm>
            <a:off x="4524200" y="794125"/>
            <a:ext cx="9900" cy="587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1" name="Google Shape;231;g45481f8d26f36908_122"/>
          <p:cNvCxnSpPr/>
          <p:nvPr/>
        </p:nvCxnSpPr>
        <p:spPr>
          <a:xfrm>
            <a:off x="7808925" y="1406875"/>
            <a:ext cx="1800" cy="584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2" name="Google Shape;232;g45481f8d26f36908_122"/>
          <p:cNvCxnSpPr/>
          <p:nvPr/>
        </p:nvCxnSpPr>
        <p:spPr>
          <a:xfrm>
            <a:off x="1410650" y="1369075"/>
            <a:ext cx="9900" cy="5874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33" name="Google Shape;233;g45481f8d26f36908_122"/>
          <p:cNvSpPr txBox="1"/>
          <p:nvPr/>
        </p:nvSpPr>
        <p:spPr>
          <a:xfrm>
            <a:off x="390450" y="1997575"/>
            <a:ext cx="21984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Simple Machine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g45481f8d26f36908_122"/>
          <p:cNvSpPr txBox="1"/>
          <p:nvPr/>
        </p:nvSpPr>
        <p:spPr>
          <a:xfrm>
            <a:off x="6615275" y="1997575"/>
            <a:ext cx="2432100" cy="4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Complex Machine</a:t>
            </a:r>
            <a:endParaRPr sz="20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5" name="Google Shape;235;g45481f8d26f36908_122"/>
          <p:cNvSpPr txBox="1"/>
          <p:nvPr/>
        </p:nvSpPr>
        <p:spPr>
          <a:xfrm>
            <a:off x="390450" y="2302375"/>
            <a:ext cx="20277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Calibri"/>
                <a:ea typeface="Calibri"/>
                <a:cs typeface="Calibri"/>
                <a:sym typeface="Calibri"/>
              </a:rPr>
              <a:t>E.g. Knife, needle, scissors, bottle opener, hammer, etc. 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g45481f8d26f36908_122"/>
          <p:cNvSpPr txBox="1"/>
          <p:nvPr/>
        </p:nvSpPr>
        <p:spPr>
          <a:xfrm>
            <a:off x="6638850" y="2302375"/>
            <a:ext cx="2027700" cy="16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latin typeface="Calibri"/>
                <a:ea typeface="Calibri"/>
                <a:cs typeface="Calibri"/>
                <a:sym typeface="Calibri"/>
              </a:rPr>
              <a:t>E.g. fan, bicycle, grinder, car,washing machine etc.</a:t>
            </a:r>
            <a:endParaRPr sz="2000" b="1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g45481f8d26f36908_122"/>
          <p:cNvSpPr txBox="1">
            <a:spLocks noGrp="1"/>
          </p:cNvSpPr>
          <p:nvPr>
            <p:ph type="title"/>
          </p:nvPr>
        </p:nvSpPr>
        <p:spPr>
          <a:xfrm>
            <a:off x="311700" y="216425"/>
            <a:ext cx="8520600" cy="5727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 b="1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TYPES OF MACHINES</a:t>
            </a:r>
            <a:endParaRPr sz="3500" b="1">
              <a:solidFill>
                <a:srgbClr val="FF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8" name="Google Shape;238;g45481f8d26f36908_1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4"/>
          <p:cNvSpPr txBox="1">
            <a:spLocks noGrp="1"/>
          </p:cNvSpPr>
          <p:nvPr>
            <p:ph type="body" idx="1"/>
          </p:nvPr>
        </p:nvSpPr>
        <p:spPr>
          <a:xfrm>
            <a:off x="247650" y="733325"/>
            <a:ext cx="86814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b="1"/>
              <a:t>Tools which make our work easier and faster are called machines.</a:t>
            </a:r>
            <a:endParaRPr sz="2000" b="1"/>
          </a:p>
          <a:p>
            <a:pPr marL="457200" lvl="0" indent="-355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•"/>
            </a:pPr>
            <a:r>
              <a:rPr lang="en" sz="2000" b="1"/>
              <a:t>Simple machines help us to do work by applying force at a convenient point which either changes the direction of force or increases the force applied.</a:t>
            </a:r>
            <a:endParaRPr sz="2000" b="1"/>
          </a:p>
        </p:txBody>
      </p:sp>
      <p:sp>
        <p:nvSpPr>
          <p:cNvPr id="244" name="Google Shape;244;p4"/>
          <p:cNvSpPr txBox="1">
            <a:spLocks noGrp="1"/>
          </p:cNvSpPr>
          <p:nvPr>
            <p:ph type="title"/>
          </p:nvPr>
        </p:nvSpPr>
        <p:spPr>
          <a:xfrm>
            <a:off x="628650" y="1166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SIMPLE MACHINES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245" name="Google Shape;245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25" y="2908400"/>
            <a:ext cx="2079600" cy="109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7" name="Google Shape;247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4053125"/>
            <a:ext cx="1863000" cy="1025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8" name="Google Shape;248;p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785550" y="1793325"/>
            <a:ext cx="2241600" cy="96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9" name="Google Shape;249;p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68275" y="4041525"/>
            <a:ext cx="1971600" cy="1025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0" name="Google Shape;250;p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393300" y="2984875"/>
            <a:ext cx="2079600" cy="1025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1" name="Google Shape;251;p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7325" y="1899137"/>
            <a:ext cx="1971600" cy="971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2" name="Google Shape;252;p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42750" y="4007775"/>
            <a:ext cx="2079600" cy="1093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3" name="Google Shape;253;p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61750" y="2753425"/>
            <a:ext cx="2079600" cy="1142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4" name="Google Shape;254;p4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2447600" y="1931163"/>
            <a:ext cx="1863000" cy="10047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5" name="Google Shape;255;p4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4514575" y="1813242"/>
            <a:ext cx="2143200" cy="10554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6" name="Google Shape;256;p4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745550" y="2880559"/>
            <a:ext cx="1971600" cy="10539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57" name="Google Shape;257;p4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46225" y="4086875"/>
            <a:ext cx="2029800" cy="1025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"/>
          <p:cNvSpPr txBox="1">
            <a:spLocks noGrp="1"/>
          </p:cNvSpPr>
          <p:nvPr>
            <p:ph type="title"/>
          </p:nvPr>
        </p:nvSpPr>
        <p:spPr>
          <a:xfrm>
            <a:off x="3126500" y="2402675"/>
            <a:ext cx="2801100" cy="6942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2700" b="1">
                <a:solidFill>
                  <a:srgbClr val="FF0000"/>
                </a:solidFill>
              </a:rPr>
              <a:t>TYPES OF SIMPLE MACHINES</a:t>
            </a:r>
            <a:endParaRPr sz="2700" b="1">
              <a:solidFill>
                <a:srgbClr val="FF0000"/>
              </a:solidFill>
            </a:endParaRPr>
          </a:p>
        </p:txBody>
      </p:sp>
      <p:pic>
        <p:nvPicPr>
          <p:cNvPr id="263" name="Google Shape;263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sp>
        <p:nvSpPr>
          <p:cNvPr id="264" name="Google Shape;264;p3"/>
          <p:cNvSpPr/>
          <p:nvPr/>
        </p:nvSpPr>
        <p:spPr>
          <a:xfrm>
            <a:off x="6488900" y="2402675"/>
            <a:ext cx="2305500" cy="694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Wheel and axle</a:t>
            </a:r>
            <a:endParaRPr sz="1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3"/>
          <p:cNvSpPr/>
          <p:nvPr/>
        </p:nvSpPr>
        <p:spPr>
          <a:xfrm>
            <a:off x="5316325" y="3980675"/>
            <a:ext cx="2640000" cy="694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Screw</a:t>
            </a:r>
            <a:endParaRPr sz="1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3"/>
          <p:cNvSpPr/>
          <p:nvPr/>
        </p:nvSpPr>
        <p:spPr>
          <a:xfrm>
            <a:off x="202225" y="2402675"/>
            <a:ext cx="2305500" cy="694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Lever</a:t>
            </a:r>
            <a:endParaRPr sz="1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3"/>
          <p:cNvSpPr/>
          <p:nvPr/>
        </p:nvSpPr>
        <p:spPr>
          <a:xfrm>
            <a:off x="5755650" y="1067663"/>
            <a:ext cx="2305500" cy="694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Pulley</a:t>
            </a:r>
            <a:endParaRPr sz="1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3"/>
          <p:cNvSpPr/>
          <p:nvPr/>
        </p:nvSpPr>
        <p:spPr>
          <a:xfrm>
            <a:off x="1877263" y="1067675"/>
            <a:ext cx="2801100" cy="694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Inclined Plane</a:t>
            </a:r>
            <a:endParaRPr sz="1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69" name="Google Shape;269;p3"/>
          <p:cNvCxnSpPr>
            <a:stCxn id="262" idx="0"/>
            <a:endCxn id="268" idx="4"/>
          </p:cNvCxnSpPr>
          <p:nvPr/>
        </p:nvCxnSpPr>
        <p:spPr>
          <a:xfrm rot="10800000">
            <a:off x="3277850" y="1761875"/>
            <a:ext cx="1249200" cy="640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0" name="Google Shape;270;p3"/>
          <p:cNvCxnSpPr>
            <a:stCxn id="262" idx="3"/>
            <a:endCxn id="264" idx="2"/>
          </p:cNvCxnSpPr>
          <p:nvPr/>
        </p:nvCxnSpPr>
        <p:spPr>
          <a:xfrm>
            <a:off x="5927600" y="2749775"/>
            <a:ext cx="5613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1" name="Google Shape;271;p3"/>
          <p:cNvCxnSpPr>
            <a:stCxn id="262" idx="1"/>
            <a:endCxn id="266" idx="6"/>
          </p:cNvCxnSpPr>
          <p:nvPr/>
        </p:nvCxnSpPr>
        <p:spPr>
          <a:xfrm rot="10800000">
            <a:off x="2507600" y="2749775"/>
            <a:ext cx="618900" cy="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2" name="Google Shape;272;p3"/>
          <p:cNvCxnSpPr>
            <a:stCxn id="262" idx="0"/>
            <a:endCxn id="267" idx="3"/>
          </p:cNvCxnSpPr>
          <p:nvPr/>
        </p:nvCxnSpPr>
        <p:spPr>
          <a:xfrm rot="10800000" flipH="1">
            <a:off x="4527050" y="1660175"/>
            <a:ext cx="1566300" cy="7425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73" name="Google Shape;273;p3"/>
          <p:cNvCxnSpPr>
            <a:stCxn id="262" idx="2"/>
            <a:endCxn id="265" idx="0"/>
          </p:cNvCxnSpPr>
          <p:nvPr/>
        </p:nvCxnSpPr>
        <p:spPr>
          <a:xfrm>
            <a:off x="4527050" y="3096875"/>
            <a:ext cx="2109300" cy="8838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74" name="Google Shape;274;p3"/>
          <p:cNvSpPr/>
          <p:nvPr/>
        </p:nvSpPr>
        <p:spPr>
          <a:xfrm>
            <a:off x="1877275" y="3910975"/>
            <a:ext cx="2640000" cy="694200"/>
          </a:xfrm>
          <a:prstGeom prst="ellipse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en" sz="1700" b="1">
                <a:latin typeface="Calibri"/>
                <a:ea typeface="Calibri"/>
                <a:cs typeface="Calibri"/>
                <a:sym typeface="Calibri"/>
              </a:rPr>
              <a:t>Wedge</a:t>
            </a:r>
            <a:endParaRPr sz="1700" b="1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75" name="Google Shape;275;p3"/>
          <p:cNvCxnSpPr>
            <a:stCxn id="262" idx="2"/>
            <a:endCxn id="274" idx="0"/>
          </p:cNvCxnSpPr>
          <p:nvPr/>
        </p:nvCxnSpPr>
        <p:spPr>
          <a:xfrm flipH="1">
            <a:off x="3197150" y="3096875"/>
            <a:ext cx="1329900" cy="8142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g1053254905b_0_15"/>
          <p:cNvSpPr txBox="1">
            <a:spLocks noGrp="1"/>
          </p:cNvSpPr>
          <p:nvPr>
            <p:ph type="body" idx="1"/>
          </p:nvPr>
        </p:nvSpPr>
        <p:spPr>
          <a:xfrm>
            <a:off x="247650" y="1190525"/>
            <a:ext cx="86814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A lever is a rigid rod arranged in such a manner that it can move freely around a fixed point.</a:t>
            </a:r>
            <a:endParaRPr b="1"/>
          </a:p>
        </p:txBody>
      </p:sp>
      <p:sp>
        <p:nvSpPr>
          <p:cNvPr id="281" name="Google Shape;281;g1053254905b_0_15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LEVER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282" name="Google Shape;282;g1053254905b_0_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1053254905b_0_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8657" y="2245557"/>
            <a:ext cx="4094100" cy="272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1053254905b_0_15"/>
          <p:cNvPicPr preferRelativeResize="0"/>
          <p:nvPr/>
        </p:nvPicPr>
        <p:blipFill rotWithShape="1">
          <a:blip r:embed="rId5">
            <a:alphaModFix/>
          </a:blip>
          <a:srcRect b="13897"/>
          <a:stretch/>
        </p:blipFill>
        <p:spPr>
          <a:xfrm>
            <a:off x="4766625" y="2229075"/>
            <a:ext cx="3799975" cy="272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1053254905b_1_27"/>
          <p:cNvSpPr txBox="1">
            <a:spLocks noGrp="1"/>
          </p:cNvSpPr>
          <p:nvPr>
            <p:ph type="body" idx="1"/>
          </p:nvPr>
        </p:nvSpPr>
        <p:spPr>
          <a:xfrm>
            <a:off x="247650" y="1190525"/>
            <a:ext cx="8681400" cy="346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Fulcrum: The point of support or the pivot point of the lever. </a:t>
            </a:r>
            <a:endParaRPr b="1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Effort: The force which is used to lift the object is the effort.</a:t>
            </a:r>
            <a:endParaRPr b="1"/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•"/>
            </a:pPr>
            <a:r>
              <a:rPr lang="en" b="1"/>
              <a:t>Load: The weight which need to be lifted is called the load.</a:t>
            </a:r>
            <a:endParaRPr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90" name="Google Shape;290;g1053254905b_1_27"/>
          <p:cNvSpPr txBox="1">
            <a:spLocks noGrp="1"/>
          </p:cNvSpPr>
          <p:nvPr>
            <p:ph type="title"/>
          </p:nvPr>
        </p:nvSpPr>
        <p:spPr>
          <a:xfrm>
            <a:off x="628650" y="345281"/>
            <a:ext cx="7886700" cy="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 sz="3000" b="1">
                <a:solidFill>
                  <a:srgbClr val="FF0000"/>
                </a:solidFill>
              </a:rPr>
              <a:t>LEVER</a:t>
            </a:r>
            <a:endParaRPr sz="3000" b="1">
              <a:solidFill>
                <a:srgbClr val="FF0000"/>
              </a:solidFill>
            </a:endParaRPr>
          </a:p>
        </p:txBody>
      </p:sp>
      <p:pic>
        <p:nvPicPr>
          <p:cNvPr id="291" name="Google Shape;291;g1053254905b_1_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880725" y="56450"/>
            <a:ext cx="1200150" cy="561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g1053254905b_1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7538" y="2988938"/>
            <a:ext cx="2752725" cy="1666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g1053254905b_1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46025" y="2769925"/>
            <a:ext cx="3160475" cy="2104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op">
  <a:themeElements>
    <a:clrScheme name="Pop">
      <a:dk1>
        <a:srgbClr val="F8E71C"/>
      </a:dk1>
      <a:lt1>
        <a:srgbClr val="FFFFFF"/>
      </a:lt1>
      <a:dk2>
        <a:srgbClr val="000000"/>
      </a:dk2>
      <a:lt2>
        <a:srgbClr val="D9D9D9"/>
      </a:lt2>
      <a:accent1>
        <a:srgbClr val="666666"/>
      </a:accent1>
      <a:accent2>
        <a:srgbClr val="483165"/>
      </a:accent2>
      <a:accent3>
        <a:srgbClr val="EB1E95"/>
      </a:accent3>
      <a:accent4>
        <a:srgbClr val="0F9D58"/>
      </a:accent4>
      <a:accent5>
        <a:srgbClr val="01AFD1"/>
      </a:accent5>
      <a:accent6>
        <a:srgbClr val="9C27B0"/>
      </a:accent6>
      <a:hlink>
        <a:srgbClr val="01AFD1"/>
      </a:hlink>
      <a:folHlink>
        <a:srgbClr val="01AF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696</Words>
  <Application>Microsoft Office PowerPoint</Application>
  <PresentationFormat>On-screen Show (16:9)</PresentationFormat>
  <Paragraphs>111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Calibri</vt:lpstr>
      <vt:lpstr>Oswald</vt:lpstr>
      <vt:lpstr>Montserrat</vt:lpstr>
      <vt:lpstr>Arial</vt:lpstr>
      <vt:lpstr>Playfair Display</vt:lpstr>
      <vt:lpstr>Simple Light</vt:lpstr>
      <vt:lpstr>Office Theme</vt:lpstr>
      <vt:lpstr>Pop</vt:lpstr>
      <vt:lpstr>PowerPoint Presentation</vt:lpstr>
      <vt:lpstr>LEARNING OBJECTIVE</vt:lpstr>
      <vt:lpstr>LET’S RECAP</vt:lpstr>
      <vt:lpstr>MACHINE</vt:lpstr>
      <vt:lpstr>TYPES OF MACHINES</vt:lpstr>
      <vt:lpstr>SIMPLE MACHINES</vt:lpstr>
      <vt:lpstr>TYPES OF SIMPLE MACHINES</vt:lpstr>
      <vt:lpstr>LEVER</vt:lpstr>
      <vt:lpstr>LEVER</vt:lpstr>
      <vt:lpstr>TYPES OF LEVER</vt:lpstr>
      <vt:lpstr>FIRST-CLASS LEVER</vt:lpstr>
      <vt:lpstr>SECOND-CLASS LEVER</vt:lpstr>
      <vt:lpstr>THIRD-CLASS LEVER</vt:lpstr>
      <vt:lpstr>SUMMARY</vt:lpstr>
      <vt:lpstr>PowerPoint Presentation</vt:lpstr>
      <vt:lpstr>Ice tongs is an example of ____________ class lever.</vt:lpstr>
      <vt:lpstr>2. Scissors are which type of lever.</vt:lpstr>
      <vt:lpstr>3. Tools that make our  work easier.</vt:lpstr>
      <vt:lpstr>HOMEWORK</vt:lpstr>
      <vt:lpstr>LEARNING OUTCOME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Mrutunjay Mohanty</cp:lastModifiedBy>
  <cp:revision>1</cp:revision>
  <dcterms:modified xsi:type="dcterms:W3CDTF">2023-01-20T13:09:52Z</dcterms:modified>
</cp:coreProperties>
</file>