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DprxMeQ+xGy1Sm+cS/IpoMCOl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customschemas.google.com/relationships/presentationmetadata" Target="meta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Different forms of energy- wind energy, hydro power, heat energy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endParaRPr sz="3000" b="1"/>
          </a:p>
        </p:txBody>
      </p:sp>
      <p:sp>
        <p:nvSpPr>
          <p:cNvPr id="211" name="Google Shape;21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Write the difficult words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spinal cord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Kinds of 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eyes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oral Q&amp; A of page no. 93,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ears, the nose, the tongue, the skin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eye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Long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Learn the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Activity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Class test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/>
          </a:p>
        </p:txBody>
      </p:sp>
      <p:sp>
        <p:nvSpPr>
          <p:cNvPr id="153" name="Google Shape;15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fbd7231a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gcfbd7231a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0a5750180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g10a57501802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0a57501802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g10a57501802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0a57501802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10a5750180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0a57501802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10a5750180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0a57501802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g10a5750180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marR="508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350">
              <a:solidFill>
                <a:schemeClr val="dk1"/>
              </a:solidFill>
              <a:highlight>
                <a:srgbClr val="EFEFEF"/>
              </a:highlight>
            </a:endParaRPr>
          </a:p>
        </p:txBody>
      </p:sp>
      <p:sp>
        <p:nvSpPr>
          <p:cNvPr id="203" name="Google Shape;20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marL="1371600" lvl="2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marL="1828800" lvl="3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marL="2286000" lvl="4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marL="2743200" lvl="5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4" name="Google Shape;94;p3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3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6" name="Google Shape;96;p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3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4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12" name="Google Shape;112;p4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3" name="Google Shape;113;p4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4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4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4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20" name="Google Shape;120;p4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4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4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4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4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4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4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4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4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4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cfbd7231ae_0_95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" name="Google Shape;137;gcfbd7231ae_0_9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gcfbd7231ae_0_95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cfbd7231ae_0_95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cfbd7231ae_0_9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>
                <a:highlight>
                  <a:schemeClr val="lt1"/>
                </a:highlight>
              </a:defRPr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>
                <a:highlight>
                  <a:schemeClr val="lt1"/>
                </a:highlight>
              </a:defRPr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>
                <a:highlight>
                  <a:schemeClr val="lt1"/>
                </a:highlight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141" name="Google Shape;141;gcfbd7231ae_0_9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=magic-pear-metadata-identifi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=pearId=magic-pear-metadata-identifier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114400" y="277575"/>
            <a:ext cx="8443800" cy="9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5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579875" y="1339125"/>
            <a:ext cx="7687800" cy="24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NO.:10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5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SUBJECT: SCIENCE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11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NAME: FORCE AND ENERGY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</a:t>
            </a:r>
            <a:r>
              <a:rPr lang="en" sz="2300" b="1" dirty="0">
                <a:latin typeface="Calibri"/>
                <a:ea typeface="Calibri"/>
                <a:cs typeface="Calibri"/>
                <a:sym typeface="Calibri"/>
              </a:rPr>
              <a:t>LONG Q &amp; A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600" y="4339175"/>
            <a:ext cx="9144100" cy="84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"/>
          <p:cNvSpPr txBox="1">
            <a:spLocks noGrp="1"/>
          </p:cNvSpPr>
          <p:nvPr>
            <p:ph type="body" idx="1"/>
          </p:nvPr>
        </p:nvSpPr>
        <p:spPr>
          <a:xfrm>
            <a:off x="508050" y="1153350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2300" b="1"/>
              <a:t>The learner will be able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write the questions and answers.</a:t>
            </a:r>
            <a:endParaRPr sz="2300" b="1"/>
          </a:p>
        </p:txBody>
      </p:sp>
      <p:sp>
        <p:nvSpPr>
          <p:cNvPr id="214" name="Google Shape;214;p18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OUTCOME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15" name="Google Shape;21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9"/>
          <p:cNvSpPr txBox="1"/>
          <p:nvPr/>
        </p:nvSpPr>
        <p:spPr>
          <a:xfrm>
            <a:off x="1609069" y="743500"/>
            <a:ext cx="58509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3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1" name="Google Shape;221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>
            <a:spLocks noGrp="1"/>
          </p:cNvSpPr>
          <p:nvPr>
            <p:ph type="body" idx="1"/>
          </p:nvPr>
        </p:nvSpPr>
        <p:spPr>
          <a:xfrm>
            <a:off x="628650" y="1190531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To enable the learner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write the questions and answers</a:t>
            </a:r>
            <a:endParaRPr sz="2300" b="1"/>
          </a:p>
        </p:txBody>
      </p:sp>
      <p:sp>
        <p:nvSpPr>
          <p:cNvPr id="156" name="Google Shape;156;p2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OBJECTIVE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57" name="Google Shape;1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fbd7231ae_0_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AutoNum type="alphaUcPeriod"/>
            </a:pPr>
            <a:r>
              <a:rPr lang="en" sz="3000" b="1">
                <a:solidFill>
                  <a:srgbClr val="FF0000"/>
                </a:solidFill>
              </a:rPr>
              <a:t>Tick the correct answer. 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63" name="Google Shape;163;gcfbd7231ae_0_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187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/>
            </a:pPr>
            <a:r>
              <a:rPr lang="en" sz="1800" b="1"/>
              <a:t>We are able to stay on the ground because of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/>
            </a:pPr>
            <a:r>
              <a:rPr lang="en" sz="1800" b="1">
                <a:solidFill>
                  <a:srgbClr val="FF0000"/>
                </a:solidFill>
              </a:rPr>
              <a:t>gravitational force </a:t>
            </a:r>
            <a:endParaRPr sz="1800" b="1">
              <a:solidFill>
                <a:srgbClr val="FF0000"/>
              </a:solidFill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2"/>
            </a:pPr>
            <a:r>
              <a:rPr lang="en" sz="1800" b="1"/>
              <a:t>elastic force 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3"/>
            </a:pPr>
            <a:r>
              <a:rPr lang="en" sz="1800" b="1"/>
              <a:t>buoyant force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4"/>
            </a:pPr>
            <a:r>
              <a:rPr lang="en" sz="1800" b="1"/>
              <a:t>frictional force </a:t>
            </a:r>
            <a:endParaRPr sz="1800" b="1"/>
          </a:p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 startAt="2"/>
            </a:pPr>
            <a:r>
              <a:rPr lang="en" sz="1800" b="1"/>
              <a:t>A screw jack used to lift a car is a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/>
            </a:pPr>
            <a:r>
              <a:rPr lang="en" sz="1800" b="1"/>
              <a:t>first class lever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2"/>
            </a:pPr>
            <a:r>
              <a:rPr lang="en" sz="1800" b="1"/>
              <a:t>pulley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3"/>
            </a:pPr>
            <a:r>
              <a:rPr lang="en" sz="1800" b="1"/>
              <a:t>second class lever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4"/>
            </a:pPr>
            <a:r>
              <a:rPr lang="en" sz="1800" b="1">
                <a:solidFill>
                  <a:srgbClr val="FF0000"/>
                </a:solidFill>
              </a:rPr>
              <a:t>screw </a:t>
            </a:r>
            <a:endParaRPr sz="1800" b="1">
              <a:solidFill>
                <a:srgbClr val="FF0000"/>
              </a:solidFill>
            </a:endParaRPr>
          </a:p>
        </p:txBody>
      </p:sp>
      <p:pic>
        <p:nvPicPr>
          <p:cNvPr id="164" name="Google Shape;164;gcfbd7231ae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cfbd7231ae_0_16"/>
          <p:cNvSpPr txBox="1">
            <a:spLocks noGrp="1"/>
          </p:cNvSpPr>
          <p:nvPr>
            <p:ph type="body" idx="1"/>
          </p:nvPr>
        </p:nvSpPr>
        <p:spPr>
          <a:xfrm>
            <a:off x="4578900" y="1152475"/>
            <a:ext cx="4187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 startAt="3"/>
            </a:pPr>
            <a:r>
              <a:rPr lang="en" sz="1800" b="1"/>
              <a:t>The most readily available source of energy is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/>
            </a:pPr>
            <a:r>
              <a:rPr lang="en" sz="1800" b="1"/>
              <a:t>wind energy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 startAt="2"/>
            </a:pPr>
            <a:r>
              <a:rPr lang="en" sz="1800" b="1">
                <a:solidFill>
                  <a:srgbClr val="FF0000"/>
                </a:solidFill>
              </a:rPr>
              <a:t>solar energy </a:t>
            </a:r>
            <a:endParaRPr sz="1800" b="1">
              <a:solidFill>
                <a:srgbClr val="FF0000"/>
              </a:solidFill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3"/>
            </a:pPr>
            <a:r>
              <a:rPr lang="en" sz="1800" b="1"/>
              <a:t>geothermal energy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4"/>
            </a:pPr>
            <a:r>
              <a:rPr lang="en" sz="1800" b="1"/>
              <a:t>water energy </a:t>
            </a:r>
            <a:endParaRPr sz="1800" b="1"/>
          </a:p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rabicPeriod" startAt="4"/>
            </a:pPr>
            <a:r>
              <a:rPr lang="en" sz="1800" b="1"/>
              <a:t>The upward push of water on a floating object is called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AutoNum type="alphaLcPeriod"/>
            </a:pPr>
            <a:r>
              <a:rPr lang="en" sz="1800" b="1">
                <a:solidFill>
                  <a:srgbClr val="FF0000"/>
                </a:solidFill>
              </a:rPr>
              <a:t>buoyant force </a:t>
            </a:r>
            <a:endParaRPr sz="1800" b="1">
              <a:solidFill>
                <a:srgbClr val="FF0000"/>
              </a:solidFill>
            </a:endParaRPr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2"/>
            </a:pPr>
            <a:r>
              <a:rPr lang="en" sz="1800" b="1"/>
              <a:t>volume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3"/>
            </a:pPr>
            <a:r>
              <a:rPr lang="en" sz="1800" b="1"/>
              <a:t>density </a:t>
            </a:r>
            <a:endParaRPr sz="1800" b="1"/>
          </a:p>
          <a:p>
            <a:pPr marL="11430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AutoNum type="alphaLcPeriod" startAt="4"/>
            </a:pPr>
            <a:r>
              <a:rPr lang="en" sz="1800" b="1"/>
              <a:t>pressure </a:t>
            </a:r>
            <a:endParaRPr sz="1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a57501802_0_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3000" b="1">
                <a:solidFill>
                  <a:srgbClr val="FF0000"/>
                </a:solidFill>
              </a:rPr>
              <a:t>B. Fill in the blanks. 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71" name="Google Shape;171;g10a57501802_0_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1. Most simple machines make use of ___________________ force. 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</a:rPr>
              <a:t>Ans: Muscular / applied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2. There is no _______________________ force in space.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Ans:Gravitational 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3. Simple machines change the ___________________ of applied force.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Ans:Direction 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4. A moving car possesses mechanical energy due to its _______________________.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Ans:Motion</a:t>
            </a:r>
            <a:endParaRPr b="1">
              <a:solidFill>
                <a:srgbClr val="FF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5. An inclined plane is a _______________ which makes work easier.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 plane / slope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172" name="Google Shape;172;g10a57501802_0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a57501802_0_24"/>
          <p:cNvSpPr txBox="1">
            <a:spLocks noGrp="1"/>
          </p:cNvSpPr>
          <p:nvPr>
            <p:ph type="title"/>
          </p:nvPr>
        </p:nvSpPr>
        <p:spPr>
          <a:xfrm>
            <a:off x="311700" y="5212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500" b="1">
                <a:solidFill>
                  <a:srgbClr val="FF0000"/>
                </a:solidFill>
              </a:rPr>
              <a:t>C. Change the underlined words to correct these statements. </a:t>
            </a:r>
            <a:endParaRPr sz="2500" b="1">
              <a:solidFill>
                <a:srgbClr val="FF0000"/>
              </a:solidFill>
            </a:endParaRPr>
          </a:p>
        </p:txBody>
      </p:sp>
      <p:sp>
        <p:nvSpPr>
          <p:cNvPr id="178" name="Google Shape;178;g10a57501802_0_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1. A stretched rubber band regains its original position on being released because of </a:t>
            </a:r>
            <a:r>
              <a:rPr lang="en" b="1" u="sng"/>
              <a:t>gravitational </a:t>
            </a:r>
            <a:r>
              <a:rPr lang="en" b="1"/>
              <a:t>force.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 Elastic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2. Geothermal energy is a </a:t>
            </a:r>
            <a:r>
              <a:rPr lang="en" b="1" u="sng"/>
              <a:t>non-renewable</a:t>
            </a:r>
            <a:r>
              <a:rPr lang="en" b="1"/>
              <a:t> source of energy.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 Renewable 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3. The pulley used for drawing water from a well is a </a:t>
            </a:r>
            <a:r>
              <a:rPr lang="en" b="1" u="sng"/>
              <a:t>movable </a:t>
            </a:r>
            <a:r>
              <a:rPr lang="en" b="1"/>
              <a:t>pulley.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Ans:fixed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4. Simple machines make our work </a:t>
            </a:r>
            <a:r>
              <a:rPr lang="en" b="1" u="sng"/>
              <a:t>complicated</a:t>
            </a:r>
            <a:r>
              <a:rPr lang="en" b="1"/>
              <a:t>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 easier </a:t>
            </a:r>
            <a:endParaRPr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/>
              <a:t>5. We are able to walk because of </a:t>
            </a:r>
            <a:r>
              <a:rPr lang="en" b="1" u="sng"/>
              <a:t>elastic </a:t>
            </a:r>
            <a:r>
              <a:rPr lang="en" b="1"/>
              <a:t>force. 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b="1">
                <a:solidFill>
                  <a:srgbClr val="FF0000"/>
                </a:solidFill>
              </a:rPr>
              <a:t>Ans: frictional/ gravitational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179" name="Google Shape;179;g10a57501802_0_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0a57501802_0_0"/>
          <p:cNvSpPr txBox="1">
            <a:spLocks noGrp="1"/>
          </p:cNvSpPr>
          <p:nvPr>
            <p:ph type="body" idx="1"/>
          </p:nvPr>
        </p:nvSpPr>
        <p:spPr>
          <a:xfrm>
            <a:off x="628650" y="8857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AutoNum type="arabicPeriod"/>
            </a:pPr>
            <a:r>
              <a:rPr lang="en" sz="2000" b="1">
                <a:solidFill>
                  <a:srgbClr val="FF0000"/>
                </a:solidFill>
                <a:highlight>
                  <a:srgbClr val="FFFFFF"/>
                </a:highlight>
              </a:rPr>
              <a:t>What is a lever? On what basis are levers classified?  </a:t>
            </a:r>
            <a:endParaRPr sz="20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2000" b="1"/>
              <a:t>A lever is a rigid rod arranged in such a manner that it can move freely around a fixed point.  </a:t>
            </a:r>
            <a:endParaRPr sz="20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 b="1"/>
              <a:t>Levers can be classified on the basis of the position of the fulcrum, the load and the effort.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fulcrum is in between the load and the effort, it is a first-class lever.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load is in between the fulcrum and the effort, it is called a second-class lever.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effort is in between the fulcrum and the load, it is a third-class lever. </a:t>
            </a:r>
            <a:endParaRPr sz="2000" b="1"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185" name="Google Shape;185;g10a57501802_0_0"/>
          <p:cNvSpPr txBox="1">
            <a:spLocks noGrp="1"/>
          </p:cNvSpPr>
          <p:nvPr>
            <p:ph type="title"/>
          </p:nvPr>
        </p:nvSpPr>
        <p:spPr>
          <a:xfrm>
            <a:off x="628650" y="1928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600" b="1">
                <a:solidFill>
                  <a:srgbClr val="FF0000"/>
                </a:solidFill>
              </a:rPr>
              <a:t>E. Answer these questions.</a:t>
            </a:r>
            <a:endParaRPr sz="2600" b="1">
              <a:solidFill>
                <a:srgbClr val="FF0000"/>
              </a:solidFill>
            </a:endParaRPr>
          </a:p>
        </p:txBody>
      </p:sp>
      <p:pic>
        <p:nvPicPr>
          <p:cNvPr id="186" name="Google Shape;186;g10a57501802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0a57501802_0_6"/>
          <p:cNvSpPr txBox="1">
            <a:spLocks noGrp="1"/>
          </p:cNvSpPr>
          <p:nvPr>
            <p:ph type="body" idx="1"/>
          </p:nvPr>
        </p:nvSpPr>
        <p:spPr>
          <a:xfrm>
            <a:off x="628650" y="5809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2. What is an inclined plane? How is it useful for us?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1800" b="1">
                <a:highlight>
                  <a:srgbClr val="FFFFFF"/>
                </a:highlight>
              </a:rPr>
              <a:t>An inclined plane is a slope which makes work easier.  </a:t>
            </a:r>
            <a:endParaRPr sz="1800" b="1"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highlight>
                  <a:srgbClr val="FFFFFF"/>
                </a:highlight>
              </a:rPr>
              <a:t>It is useful to us in the following ways: </a:t>
            </a:r>
            <a:endParaRPr sz="1800" b="1">
              <a:highlight>
                <a:srgbClr val="FFFFFF"/>
              </a:highlight>
            </a:endParaRPr>
          </a:p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 sz="1800" b="1">
                <a:highlight>
                  <a:srgbClr val="FFFFFF"/>
                </a:highlight>
              </a:rPr>
              <a:t>Workers can easily load or unload on a truck using a plank of wood.  </a:t>
            </a:r>
            <a:endParaRPr sz="1800" b="1">
              <a:highlight>
                <a:srgbClr val="FFFFFF"/>
              </a:highlight>
            </a:endParaRPr>
          </a:p>
          <a:p>
            <a:pPr marL="6858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●"/>
            </a:pPr>
            <a:r>
              <a:rPr lang="en" sz="1800" b="1">
                <a:highlight>
                  <a:srgbClr val="FFFFFF"/>
                </a:highlight>
              </a:rPr>
              <a:t>In hospitals and some other buildings inclined planes called ramps are provided next to stairs which helps them in pushing up wheelchairs. </a:t>
            </a:r>
            <a:endParaRPr sz="18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3. Does a screw join two pieces of wood better than a nail? How?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1800" b="1">
                <a:highlight>
                  <a:srgbClr val="FFFFFF"/>
                </a:highlight>
              </a:rPr>
              <a:t>When we join things together with the screw they are held together through a longer distance and thus cannot be forced apart easily. </a:t>
            </a:r>
            <a:endParaRPr sz="18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highlight>
                  <a:srgbClr val="FFFFFF"/>
                </a:highlight>
              </a:rPr>
              <a:t>On the other hand, when we join things with the nail they are held together only for a short distance, that is through the length of the nail. That is why a screw is better than a nail.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192" name="Google Shape;192;g10a57501802_0_6"/>
          <p:cNvSpPr txBox="1">
            <a:spLocks noGrp="1"/>
          </p:cNvSpPr>
          <p:nvPr>
            <p:ph type="title"/>
          </p:nvPr>
        </p:nvSpPr>
        <p:spPr>
          <a:xfrm>
            <a:off x="628650" y="-35719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600" b="1">
                <a:solidFill>
                  <a:srgbClr val="FF0000"/>
                </a:solidFill>
              </a:rPr>
              <a:t>E. Answer these questions.</a:t>
            </a:r>
            <a:endParaRPr sz="2600" b="1">
              <a:solidFill>
                <a:srgbClr val="FF0000"/>
              </a:solidFill>
            </a:endParaRPr>
          </a:p>
        </p:txBody>
      </p:sp>
      <p:pic>
        <p:nvPicPr>
          <p:cNvPr id="193" name="Google Shape;193;g10a57501802_0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a57501802_0_12"/>
          <p:cNvSpPr txBox="1">
            <a:spLocks noGrp="1"/>
          </p:cNvSpPr>
          <p:nvPr>
            <p:ph type="body" idx="1"/>
          </p:nvPr>
        </p:nvSpPr>
        <p:spPr>
          <a:xfrm>
            <a:off x="628650" y="5809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4. What does the law of conservation of energy state?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1800" b="1">
                <a:highlight>
                  <a:srgbClr val="FFFFFF"/>
                </a:highlight>
              </a:rPr>
              <a:t>The law of conservation of energy states that energy can neither be created nor destroyed. It can change from one form to another.  </a:t>
            </a:r>
            <a:endParaRPr sz="1800" b="1"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5. How is wind energy more environment friendly than heat energy? </a:t>
            </a: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8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1800" b="1">
                <a:highlight>
                  <a:srgbClr val="FFFFFF"/>
                </a:highlight>
              </a:rPr>
              <a:t>Wind energy is plentiful and renewable, widely distributed, clean and non polluting. Therefore, it is considered to be more environment friendly than heat energy.</a:t>
            </a:r>
            <a:endParaRPr sz="2500" b="1">
              <a:solidFill>
                <a:srgbClr val="FF0000"/>
              </a:solidFill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800" b="1"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199" name="Google Shape;199;g10a57501802_0_12"/>
          <p:cNvSpPr txBox="1">
            <a:spLocks noGrp="1"/>
          </p:cNvSpPr>
          <p:nvPr>
            <p:ph type="title"/>
          </p:nvPr>
        </p:nvSpPr>
        <p:spPr>
          <a:xfrm>
            <a:off x="628650" y="-35719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600" b="1">
                <a:solidFill>
                  <a:srgbClr val="FF0000"/>
                </a:solidFill>
              </a:rPr>
              <a:t>E. Answer these questions.</a:t>
            </a:r>
            <a:endParaRPr sz="2600" b="1">
              <a:solidFill>
                <a:srgbClr val="FF0000"/>
              </a:solidFill>
            </a:endParaRPr>
          </a:p>
        </p:txBody>
      </p:sp>
      <p:pic>
        <p:nvPicPr>
          <p:cNvPr id="200" name="Google Shape;200;g10a57501802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7"/>
          <p:cNvSpPr txBox="1">
            <a:spLocks noGrp="1"/>
          </p:cNvSpPr>
          <p:nvPr>
            <p:ph type="body" idx="1"/>
          </p:nvPr>
        </p:nvSpPr>
        <p:spPr>
          <a:xfrm>
            <a:off x="628650" y="1190530"/>
            <a:ext cx="80073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Learn the Q &amp; A.</a:t>
            </a:r>
            <a:endParaRPr sz="2300" b="1"/>
          </a:p>
        </p:txBody>
      </p:sp>
      <p:sp>
        <p:nvSpPr>
          <p:cNvPr id="206" name="Google Shape;206;p1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HOMEWORK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07" name="Google Shape;207;p17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8" name="Google Shape;208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793</Words>
  <Application>Microsoft Office PowerPoint</Application>
  <PresentationFormat>On-screen Show (16:9)</PresentationFormat>
  <Paragraphs>99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Simple Light</vt:lpstr>
      <vt:lpstr>Office Theme</vt:lpstr>
      <vt:lpstr>PowerPoint Presentation</vt:lpstr>
      <vt:lpstr>LEARNING OBJECTIVE</vt:lpstr>
      <vt:lpstr>Tick the correct answer. </vt:lpstr>
      <vt:lpstr>B. Fill in the blanks. </vt:lpstr>
      <vt:lpstr>C. Change the underlined words to correct these statements. </vt:lpstr>
      <vt:lpstr>E. Answer these questions.</vt:lpstr>
      <vt:lpstr>E. Answer these questions.</vt:lpstr>
      <vt:lpstr>E. Answer these questions.</vt:lpstr>
      <vt:lpstr>HOMEWORK</vt:lpstr>
      <vt:lpstr>LEARNING OUTCOME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Mrutunjay Mohanty</cp:lastModifiedBy>
  <cp:revision>1</cp:revision>
  <dcterms:modified xsi:type="dcterms:W3CDTF">2023-01-20T13:10:48Z</dcterms:modified>
</cp:coreProperties>
</file>