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2" r:id="rId4"/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Long Q &amp; A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Learn the Q &amp; A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Activity / Class Test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00a83abb89_0_1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t/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100a83abb89_0_1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00a83abb89_0_1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t/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g100a83abb89_0_1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00a83abb89_0_2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t/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g100a83abb89_0_2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8345f1632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t/>
            </a:r>
            <a:endParaRPr b="1" sz="2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ge8345f1632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dddcd036ab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</p:txBody>
      </p:sp>
      <p:sp>
        <p:nvSpPr>
          <p:cNvPr id="260" name="Google Shape;260;gdddcd036ab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fcefd096dd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Calibri"/>
              <a:buAutoNum type="arabicPeriod"/>
            </a:pPr>
            <a:r>
              <a:t/>
            </a:r>
            <a:endParaRPr b="1" sz="3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gfcefd096dd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00a83abb89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Calibri"/>
              <a:buAutoNum type="arabicPeriod"/>
            </a:pPr>
            <a:r>
              <a:t/>
            </a:r>
            <a:endParaRPr b="1" sz="3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100a83abb89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00a83abb89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Calibri"/>
              <a:buAutoNum type="arabicPeriod"/>
            </a:pPr>
            <a:r>
              <a:t/>
            </a:r>
            <a:endParaRPr b="1" sz="3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g100a83abb89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014bfdacd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t/>
            </a:r>
            <a:endParaRPr b="1" sz="3000"/>
          </a:p>
        </p:txBody>
      </p:sp>
      <p:sp>
        <p:nvSpPr>
          <p:cNvPr id="290" name="Google Shape;290;g1014bfdacd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dd0aa27387_10_2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t/>
            </a:r>
            <a:endParaRPr b="1" sz="3000"/>
          </a:p>
        </p:txBody>
      </p:sp>
      <p:sp>
        <p:nvSpPr>
          <p:cNvPr id="297" name="Google Shape;297;gdd0aa27387_10_2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dd0aa27387_8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t/>
            </a:r>
            <a:endParaRPr b="1" sz="3000"/>
          </a:p>
        </p:txBody>
      </p:sp>
      <p:sp>
        <p:nvSpPr>
          <p:cNvPr id="146" name="Google Shape;146;gdd0aa27387_8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00982e8a3d_0_1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t/>
            </a:r>
            <a:endParaRPr b="1" sz="3000"/>
          </a:p>
        </p:txBody>
      </p:sp>
      <p:sp>
        <p:nvSpPr>
          <p:cNvPr id="304" name="Google Shape;304;g100982e8a3d_0_1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00a83abb8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t/>
            </a:r>
            <a:endParaRPr b="1" sz="3000"/>
          </a:p>
        </p:txBody>
      </p:sp>
      <p:sp>
        <p:nvSpPr>
          <p:cNvPr id="311" name="Google Shape;311;g100a83abb8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dd0aa27387_10_2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gdd0aa27387_1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fcac3eaa4f_0_1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t/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fcac3eaa4f_0_1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cb6bf233d7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t/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gcb6bf233d7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00a83abb89_0_1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b="1"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,,, and make our heartbeat. </a:t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g100a83abb89_0_1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00a83abb89_0_2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t/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100a83abb89_0_2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00a83abb89_0_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t/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g100a83abb89_0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00a83abb89_0_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t/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g100a83abb89_0_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00a83abb89_0_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t/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g100a83abb89_0_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29845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indent="-29845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indent="-29845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indent="-29845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indent="-29845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indent="-29845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indent="-29845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indent="-29845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81" name="Google Shape;81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19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" name="Google Shape;88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20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4" name="Google Shape;94;p20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5" name="Google Shape;95;p20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6" name="Google Shape;96;p20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" name="Google Shape;99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" name="Google Shape;102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" name="Google Shape;103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3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12" name="Google Shape;112;p23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3" name="Google Shape;113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4" name="Google Shape;114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4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24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20" name="Google Shape;120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5" name="Google Shape;125;p25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6" name="Google Shape;126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1" name="Google Shape;131;p26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2" name="Google Shape;132;p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3" name="Google Shape;133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4" name="Google Shape;134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dontchangethislink.peardeckmagic.zone?eyJ0eXBlIjoiZ29vZ2xlLXNsaWRlcy1hZGRvbi1yZXNwb25zZS1mb290ZXIiLCJsYXN0RWRpdGVkQnkiOiIxMDI5MTQxOTIyMzQ0NDUzOTE5NDEiLCJwcmVzZW50YXRpb25JZCI6IjE2dk1nMDdQMlRlZmQ4d1VlRXNKMzhDS3FjelRFemlLaUhseER5UmNPcHNrIiwiY29udGVudElkIjoiY3VzdG9tLXJlc3BvbnNlLW11bHRpcGxlQ2hvaWNlIiwic2xpZGVJZCI6InAiLCJjb250ZW50SW5zdGFuY2VJZCI6IjE2dk1nMDdQMlRlZmQ4d1VlRXNKMzhDS3FjelRFemlLaUhseER5UmNPcHNrLzM0N2ZiMDhiLTEyYWUtNDY1Yy1hMzk3LTdkYzg2NGJmMjU3NCJ9pearId=magic-pear-metadata-identifier" TargetMode="External"/><Relationship Id="rId4" Type="http://schemas.openxmlformats.org/officeDocument/2006/relationships/image" Target="../media/image3.jp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10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14.gif"/><Relationship Id="rId5" Type="http://schemas.openxmlformats.org/officeDocument/2006/relationships/image" Target="../media/image15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13.gif"/><Relationship Id="rId5" Type="http://schemas.openxmlformats.org/officeDocument/2006/relationships/image" Target="../media/image12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jpg"/><Relationship Id="rId4" Type="http://schemas.openxmlformats.org/officeDocument/2006/relationships/hyperlink" Target="http://dontchangethislink.peardeckmagic.zone?eyJ0eXBlIjoiZ29vZ2xlLXNsaWRlcy1hZGRvbi1yZXNwb25zZS1mb290ZXIiLCJsYXN0RWRpdGVkQnkiOiIxMDI5MTQxOTIyMzQ0NDUzOTE5NDEiLCJwcmVzZW50YXRpb25JZCI6IjE2dk1nMDdQMlRlZmQ4d1VlRXNKMzhDS3FjelRFemlLaUhseER5UmNPcHNrIiwiY29udGVudElkIjoiY3VzdG9tLXJlc3BvbnNlLWZyZWVoYW5kRHJhd2luZyIsInNsaWRlSWQiOiJnZGQwYWEyNzM4N18xMF85MyIsImNvbnRlbnRJbnN0YW5jZUlkIjoiMTZ2TWcwN1AyVGVmZDh3VWVFc0ozOENLcWN6VEV6aUtpSGx4RHlSY09wc2svYmMzOTExMjYtYWQ5OS00OGRjLWE4ZWEtZGIxOTE3YTY5ZmE3In0=pearId=magic-pear-metadata-identifier" TargetMode="External"/><Relationship Id="rId5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dontchangethislink.peardeckmagic.zone?eyJ0eXBlIjoiZ29vZ2xlLXNsaWRlcy1hZGRvbi1yZXNwb25zZS1mb290ZXIiLCJsYXN0RWRpdGVkQnkiOiIxMDI5MTQxOTIyMzQ0NDUzOTE5NDEiLCJwcmVzZW50YXRpb25JZCI6IjE2dk1nMDdQMlRlZmQ4d1VlRXNKMzhDS3FjelRFemlLaUhseER5UmNPcHNrIiwiY29udGVudElkIjoiY3VzdG9tLXJlc3BvbnNlLWZyZWVoYW5kRHJhd2luZyIsInNsaWRlSWQiOiJnZGQwYWEyNzM4N18xMF85MyIsImNvbnRlbnRJbnN0YW5jZUlkIjoiMTZ2TWcwN1AyVGVmZDh3VWVFc0ozOENLcWN6VEV6aUtpSGx4RHlSY09wc2svYmMzOTExMjYtYWQ5OS00OGRjLWE4ZWEtZGIxOTE3YTY5ZmE3In0=pearId=magic-pear-metadata-identifier" TargetMode="External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dontchangethislink.peardeckmagic.zone?eyJ0eXBlIjoiZ29vZ2xlLXNsaWRlcy1hZGRvbi1yZXNwb25zZS1mb290ZXIiLCJsYXN0RWRpdGVkQnkiOiIxMDI5MTQxOTIyMzQ0NDUzOTE5NDEiLCJwcmVzZW50YXRpb25JZCI6IjE2dk1nMDdQMlRlZmQ4d1VlRXNKMzhDS3FjelRFemlLaUhseER5UmNPcHNrIiwiY29udGVudElkIjoiY3VzdG9tLXJlc3BvbnNlLWZyZWVoYW5kRHJhd2luZyIsInNsaWRlSWQiOiJnZGQwYWEyNzM4N18xMF85MyIsImNvbnRlbnRJbnN0YW5jZUlkIjoiMTZ2TWcwN1AyVGVmZDh3VWVFc0ozOENLcWN6VEV6aUtpSGx4RHlSY09wc2svYmMzOTExMjYtYWQ5OS00OGRjLWE4ZWEtZGIxOTE3YTY5ZmE3In0=pearId=magic-pear-metadata-identifier" TargetMode="External"/><Relationship Id="rId4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dontchangethislink.peardeckmagic.zone?eyJ0eXBlIjoiZ29vZ2xlLXNsaWRlcy1hZGRvbi1yZXNwb25zZS1mb290ZXIiLCJsYXN0RWRpdGVkQnkiOiIxMDI5MTQxOTIyMzQ0NDUzOTE5NDEiLCJwcmVzZW50YXRpb25JZCI6IjE2dk1nMDdQMlRlZmQ4d1VlRXNKMzhDS3FjelRFemlLaUhseER5UmNPcHNrIiwiY29udGVudElkIjoiY3VzdG9tLXJlc3BvbnNlLWZyZWVoYW5kRHJhd2luZyIsInNsaWRlSWQiOiJnZGQwYWEyNzM4N18xMF85MyIsImNvbnRlbnRJbnN0YW5jZUlkIjoiMTZ2TWcwN1AyVGVmZDh3VWVFc0ozOENLcWN6VEV6aUtpSGx4RHlSY09wc2svYmMzOTExMjYtYWQ5OS00OGRjLWE4ZWEtZGIxOTE3YTY5ZmE3In0=pearId=magic-pear-metadata-identifier" TargetMode="External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5.gif"/><Relationship Id="rId5" Type="http://schemas.openxmlformats.org/officeDocument/2006/relationships/image" Target="../media/image14.gif"/><Relationship Id="rId6" Type="http://schemas.openxmlformats.org/officeDocument/2006/relationships/image" Target="../media/image16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4.gif"/><Relationship Id="rId5" Type="http://schemas.openxmlformats.org/officeDocument/2006/relationships/image" Target="../media/image15.gif"/><Relationship Id="rId6" Type="http://schemas.openxmlformats.org/officeDocument/2006/relationships/image" Target="../media/image17.gif"/><Relationship Id="rId7" Type="http://schemas.openxmlformats.org/officeDocument/2006/relationships/image" Target="../media/image6.gif"/><Relationship Id="rId8" Type="http://schemas.openxmlformats.org/officeDocument/2006/relationships/image" Target="../media/image9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6.gif"/><Relationship Id="rId5" Type="http://schemas.openxmlformats.org/officeDocument/2006/relationships/image" Target="../media/image6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6.gif"/><Relationship Id="rId6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17.gif"/><Relationship Id="rId5" Type="http://schemas.openxmlformats.org/officeDocument/2006/relationships/image" Target="../media/image6.gif"/><Relationship Id="rId6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7"/>
          <p:cNvSpPr txBox="1"/>
          <p:nvPr/>
        </p:nvSpPr>
        <p:spPr>
          <a:xfrm>
            <a:off x="114400" y="277575"/>
            <a:ext cx="8443800" cy="9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" sz="35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WELCOME TO THE ONLINE CLASS </a:t>
            </a:r>
            <a:endParaRPr b="0" i="0" sz="3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7"/>
          <p:cNvSpPr txBox="1"/>
          <p:nvPr/>
        </p:nvSpPr>
        <p:spPr>
          <a:xfrm>
            <a:off x="579875" y="1339125"/>
            <a:ext cx="7687800" cy="24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SESSION NO.: </a:t>
            </a:r>
            <a:r>
              <a:rPr b="1" lang="en" sz="2300">
                <a:latin typeface="Calibri"/>
                <a:ea typeface="Calibri"/>
                <a:cs typeface="Calibri"/>
                <a:sym typeface="Calibri"/>
              </a:rPr>
              <a:t>5</a:t>
            </a:r>
            <a:endParaRPr b="1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CLASS: 5</a:t>
            </a:r>
            <a:endParaRPr b="1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SUBJECT: SCIENCE</a:t>
            </a:r>
            <a:endParaRPr b="1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CHAPTER NUMBER: </a:t>
            </a:r>
            <a:r>
              <a:rPr b="1" lang="en" sz="2300">
                <a:latin typeface="Calibri"/>
                <a:ea typeface="Calibri"/>
                <a:cs typeface="Calibri"/>
                <a:sym typeface="Calibri"/>
              </a:rPr>
              <a:t>9</a:t>
            </a:r>
            <a:endParaRPr b="1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CHAPTER NAME: </a:t>
            </a:r>
            <a:r>
              <a:rPr b="1" lang="en" sz="2300">
                <a:latin typeface="Calibri"/>
                <a:ea typeface="Calibri"/>
                <a:cs typeface="Calibri"/>
                <a:sym typeface="Calibri"/>
              </a:rPr>
              <a:t>OUR SKELETAL SYSTEM</a:t>
            </a:r>
            <a:endParaRPr b="1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 TOPIC: </a:t>
            </a:r>
            <a:r>
              <a:rPr b="1" lang="en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MUSCLES AND MOVEMENTS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600" y="4339175"/>
            <a:ext cx="9144100" cy="8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 txBox="1"/>
          <p:nvPr>
            <p:ph idx="1" type="body"/>
          </p:nvPr>
        </p:nvSpPr>
        <p:spPr>
          <a:xfrm>
            <a:off x="400050" y="1190525"/>
            <a:ext cx="85608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The muscles of the heart are known as cardiac muscles. 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They are also involuntary muscles . </a:t>
            </a:r>
            <a:endParaRPr b="1" sz="2200"/>
          </a:p>
        </p:txBody>
      </p:sp>
      <p:pic>
        <p:nvPicPr>
          <p:cNvPr id="230" name="Google Shape;23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6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CARDIAC </a:t>
            </a:r>
            <a:r>
              <a:rPr b="1" lang="en" sz="3000">
                <a:solidFill>
                  <a:srgbClr val="FF0000"/>
                </a:solidFill>
              </a:rPr>
              <a:t>MUSCLES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232" name="Google Shape;23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5950" y="2268775"/>
            <a:ext cx="3137375" cy="257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7"/>
          <p:cNvSpPr txBox="1"/>
          <p:nvPr>
            <p:ph idx="1" type="body"/>
          </p:nvPr>
        </p:nvSpPr>
        <p:spPr>
          <a:xfrm>
            <a:off x="400050" y="1190525"/>
            <a:ext cx="85608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Muscles produce movement in the body by pulling on the bones. 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The contraction and expansion of muscles helps to move over body parts. 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When the knee bends, one muscle contracts and get shorter whereas the other one relaxes. When the leg stretches the reverse happens. </a:t>
            </a:r>
            <a:endParaRPr b="1" sz="2200"/>
          </a:p>
        </p:txBody>
      </p:sp>
      <p:pic>
        <p:nvPicPr>
          <p:cNvPr id="238" name="Google Shape;23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7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HOW DO MUSCLES WORK?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240" name="Google Shape;24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2750" y="3286432"/>
            <a:ext cx="2950931" cy="1706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3669" y="3249050"/>
            <a:ext cx="3126256" cy="178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8"/>
          <p:cNvSpPr txBox="1"/>
          <p:nvPr>
            <p:ph idx="1" type="body"/>
          </p:nvPr>
        </p:nvSpPr>
        <p:spPr>
          <a:xfrm>
            <a:off x="400050" y="1190525"/>
            <a:ext cx="85608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A good posture is needed to be maintain the muscles in good shape. 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We must exercise and rest properly and have a healthy diet in order to keep our body healthy.  </a:t>
            </a:r>
            <a:endParaRPr b="1" sz="2200"/>
          </a:p>
        </p:txBody>
      </p:sp>
      <p:pic>
        <p:nvPicPr>
          <p:cNvPr id="247" name="Google Shape;24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8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HOW DO MUSCLES WORK?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249" name="Google Shape;24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00" y="2559137"/>
            <a:ext cx="4133850" cy="2325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8"/>
          <p:cNvPicPr preferRelativeResize="0"/>
          <p:nvPr/>
        </p:nvPicPr>
        <p:blipFill rotWithShape="1">
          <a:blip r:embed="rId5">
            <a:alphaModFix/>
          </a:blip>
          <a:srcRect b="0" l="16185" r="19460" t="0"/>
          <a:stretch/>
        </p:blipFill>
        <p:spPr>
          <a:xfrm>
            <a:off x="4769850" y="2479250"/>
            <a:ext cx="3943126" cy="240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9"/>
          <p:cNvSpPr txBox="1"/>
          <p:nvPr>
            <p:ph idx="1" type="body"/>
          </p:nvPr>
        </p:nvSpPr>
        <p:spPr>
          <a:xfrm>
            <a:off x="628650" y="1190525"/>
            <a:ext cx="78867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The muscles in the body tighten and relax to produce movement.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There are about 650 muscles in the body and each one causes a particular movement. 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Strong fibres with which muscles are attached to bones is known as tendons.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There are two types of muscles- voluntary and involuntary.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The muscles of the heart are known as cardiac muscles. </a:t>
            </a:r>
            <a:endParaRPr b="1" sz="2200"/>
          </a:p>
        </p:txBody>
      </p:sp>
      <p:sp>
        <p:nvSpPr>
          <p:cNvPr id="256" name="Google Shape;256;p39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SUMMARY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257" name="Google Shape;25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0">
            <a:hlinkClick r:id="rId4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3" name="Google Shape;26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1"/>
          <p:cNvSpPr txBox="1"/>
          <p:nvPr>
            <p:ph idx="1" type="body"/>
          </p:nvPr>
        </p:nvSpPr>
        <p:spPr>
          <a:xfrm>
            <a:off x="568350" y="3723555"/>
            <a:ext cx="8007300" cy="8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Ans: Tendons </a:t>
            </a:r>
            <a:endParaRPr b="1" sz="2300"/>
          </a:p>
        </p:txBody>
      </p:sp>
      <p:sp>
        <p:nvSpPr>
          <p:cNvPr id="269" name="Google Shape;269;p41"/>
          <p:cNvSpPr txBox="1"/>
          <p:nvPr>
            <p:ph type="title"/>
          </p:nvPr>
        </p:nvSpPr>
        <p:spPr>
          <a:xfrm>
            <a:off x="628650" y="497673"/>
            <a:ext cx="78867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AutoNum type="arabicPeriod"/>
            </a:pPr>
            <a:r>
              <a:rPr b="1" lang="en" sz="3000">
                <a:solidFill>
                  <a:srgbClr val="FF0000"/>
                </a:solidFill>
              </a:rPr>
              <a:t>Strong fibres with which muscles are attached to bones.</a:t>
            </a:r>
            <a:endParaRPr b="1" sz="3000">
              <a:solidFill>
                <a:srgbClr val="FF0000"/>
              </a:solidFill>
            </a:endParaRPr>
          </a:p>
        </p:txBody>
      </p:sp>
      <p:sp>
        <p:nvSpPr>
          <p:cNvPr id="270" name="Google Shape;270;p41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1" name="Google Shape;27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2"/>
          <p:cNvSpPr txBox="1"/>
          <p:nvPr>
            <p:ph idx="1" type="body"/>
          </p:nvPr>
        </p:nvSpPr>
        <p:spPr>
          <a:xfrm>
            <a:off x="628650" y="3822705"/>
            <a:ext cx="8007300" cy="8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Ans: voluntary </a:t>
            </a:r>
            <a:endParaRPr b="1" sz="2300"/>
          </a:p>
        </p:txBody>
      </p:sp>
      <p:sp>
        <p:nvSpPr>
          <p:cNvPr id="277" name="Google Shape;277;p42"/>
          <p:cNvSpPr txBox="1"/>
          <p:nvPr>
            <p:ph type="title"/>
          </p:nvPr>
        </p:nvSpPr>
        <p:spPr>
          <a:xfrm>
            <a:off x="628650" y="497673"/>
            <a:ext cx="78867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0000"/>
                </a:solidFill>
              </a:rPr>
              <a:t>2. Muscles attached to our skeleton are __________ muscles.</a:t>
            </a:r>
            <a:endParaRPr b="1" sz="3000">
              <a:solidFill>
                <a:srgbClr val="FF0000"/>
              </a:solidFill>
            </a:endParaRPr>
          </a:p>
        </p:txBody>
      </p:sp>
      <p:sp>
        <p:nvSpPr>
          <p:cNvPr id="278" name="Google Shape;278;p42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9" name="Google Shape;27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3"/>
          <p:cNvSpPr txBox="1"/>
          <p:nvPr>
            <p:ph idx="1" type="body"/>
          </p:nvPr>
        </p:nvSpPr>
        <p:spPr>
          <a:xfrm>
            <a:off x="628650" y="3822705"/>
            <a:ext cx="8007300" cy="8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Ans: Involuntary </a:t>
            </a:r>
            <a:endParaRPr b="1" sz="2300"/>
          </a:p>
        </p:txBody>
      </p:sp>
      <p:sp>
        <p:nvSpPr>
          <p:cNvPr id="285" name="Google Shape;285;p43"/>
          <p:cNvSpPr txBox="1"/>
          <p:nvPr>
            <p:ph type="title"/>
          </p:nvPr>
        </p:nvSpPr>
        <p:spPr>
          <a:xfrm>
            <a:off x="628650" y="497673"/>
            <a:ext cx="78867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0000"/>
                </a:solidFill>
              </a:rPr>
              <a:t>3. The movement of food in the alimentary canal happens because of ___________ muscles.</a:t>
            </a:r>
            <a:endParaRPr b="1" sz="3000">
              <a:solidFill>
                <a:srgbClr val="FF0000"/>
              </a:solidFill>
            </a:endParaRPr>
          </a:p>
        </p:txBody>
      </p:sp>
      <p:sp>
        <p:nvSpPr>
          <p:cNvPr id="286" name="Google Shape;286;p43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7" name="Google Shape;28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4"/>
          <p:cNvSpPr txBox="1"/>
          <p:nvPr>
            <p:ph idx="1" type="body"/>
          </p:nvPr>
        </p:nvSpPr>
        <p:spPr>
          <a:xfrm>
            <a:off x="508050" y="1153350"/>
            <a:ext cx="80073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b="1" lang="en" sz="2300"/>
              <a:t>What disadvantages would you face if your backbone is made up of just one long bone?</a:t>
            </a:r>
            <a:endParaRPr sz="2300"/>
          </a:p>
        </p:txBody>
      </p:sp>
      <p:sp>
        <p:nvSpPr>
          <p:cNvPr id="293" name="Google Shape;293;p44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HOMEWORK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294" name="Google Shape;29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5"/>
          <p:cNvSpPr txBox="1"/>
          <p:nvPr>
            <p:ph idx="1" type="body"/>
          </p:nvPr>
        </p:nvSpPr>
        <p:spPr>
          <a:xfrm>
            <a:off x="279450" y="772350"/>
            <a:ext cx="86937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AutoNum type="arabicPeriod"/>
            </a:pPr>
            <a:r>
              <a:rPr b="1" lang="en" sz="2300">
                <a:solidFill>
                  <a:srgbClr val="FF0000"/>
                </a:solidFill>
              </a:rPr>
              <a:t>What is a joint? </a:t>
            </a:r>
            <a:endParaRPr b="1" sz="23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Ans: </a:t>
            </a:r>
            <a:r>
              <a:rPr b="1" lang="en" sz="2300"/>
              <a:t>A joint is the meeting point of two bones held together by ligaments. </a:t>
            </a:r>
            <a:endParaRPr b="1" sz="23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AutoNum type="arabicPeriod"/>
            </a:pPr>
            <a:r>
              <a:rPr b="1" lang="en" sz="2300">
                <a:solidFill>
                  <a:srgbClr val="FF0000"/>
                </a:solidFill>
              </a:rPr>
              <a:t>Name the different kinds of movable joints in your body. </a:t>
            </a:r>
            <a:endParaRPr b="1" sz="23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Ans: </a:t>
            </a:r>
            <a:r>
              <a:rPr b="1" lang="en" sz="2300"/>
              <a:t>The different kinds of movable joints in our body are: </a:t>
            </a:r>
            <a:endParaRPr b="1" sz="23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b="1" lang="en" sz="2300"/>
              <a:t>the hinge joint </a:t>
            </a:r>
            <a:endParaRPr b="1" sz="23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b="1" lang="en" sz="2300"/>
              <a:t>the ball and socket joint </a:t>
            </a:r>
            <a:endParaRPr b="1" sz="23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b="1" lang="en" sz="2300"/>
              <a:t>the pivot joint </a:t>
            </a:r>
            <a:endParaRPr b="1" sz="23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b="1" lang="en" sz="2300"/>
              <a:t>the gliding joint </a:t>
            </a:r>
            <a:endParaRPr b="1" sz="23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AutoNum type="arabicPeriod"/>
            </a:pPr>
            <a:r>
              <a:rPr b="1" lang="en" sz="2300">
                <a:solidFill>
                  <a:srgbClr val="FF0000"/>
                </a:solidFill>
              </a:rPr>
              <a:t>Which part of the facial region is movable? How does it help us? </a:t>
            </a:r>
            <a:endParaRPr b="1" sz="23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Ans: </a:t>
            </a:r>
            <a:r>
              <a:rPr b="1" lang="en" sz="2300"/>
              <a:t>The lower jaw of the facial region is movable. It helps us to eat and talk.</a:t>
            </a:r>
            <a:endParaRPr b="1" sz="2300"/>
          </a:p>
        </p:txBody>
      </p:sp>
      <p:sp>
        <p:nvSpPr>
          <p:cNvPr id="300" name="Google Shape;300;p45"/>
          <p:cNvSpPr txBox="1"/>
          <p:nvPr>
            <p:ph type="title"/>
          </p:nvPr>
        </p:nvSpPr>
        <p:spPr>
          <a:xfrm>
            <a:off x="628650" y="1166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D. Write short answers.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301" name="Google Shape;30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/>
          <p:nvPr>
            <p:ph idx="1" type="body"/>
          </p:nvPr>
        </p:nvSpPr>
        <p:spPr>
          <a:xfrm>
            <a:off x="628650" y="1190531"/>
            <a:ext cx="80073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/>
              <a:t>To enable the learner to: </a:t>
            </a:r>
            <a:endParaRPr b="1" sz="23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b="1" lang="en" sz="2300"/>
              <a:t>know the importance of muscles.</a:t>
            </a:r>
            <a:endParaRPr b="1" sz="23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b="1" lang="en" sz="2300"/>
              <a:t>understand how the bones and muscles together help in movement.</a:t>
            </a:r>
            <a:endParaRPr sz="2300"/>
          </a:p>
        </p:txBody>
      </p:sp>
      <p:sp>
        <p:nvSpPr>
          <p:cNvPr id="149" name="Google Shape;149;p28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LEARNING OBJECTIVE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150" name="Google Shape;15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"/>
          <p:cNvSpPr txBox="1"/>
          <p:nvPr>
            <p:ph idx="1" type="body"/>
          </p:nvPr>
        </p:nvSpPr>
        <p:spPr>
          <a:xfrm>
            <a:off x="508050" y="1153350"/>
            <a:ext cx="80073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0000"/>
                </a:solidFill>
              </a:rPr>
              <a:t>4. </a:t>
            </a:r>
            <a:r>
              <a:rPr b="1" lang="en" sz="2300">
                <a:solidFill>
                  <a:srgbClr val="FF0000"/>
                </a:solidFill>
              </a:rPr>
              <a:t>What is bone marrow? </a:t>
            </a:r>
            <a:endParaRPr b="1" sz="23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Ans: </a:t>
            </a:r>
            <a:r>
              <a:rPr b="1" lang="en" sz="2300"/>
              <a:t>The soft, spongy material found inside the cavities of long bones is known as bone marrow. </a:t>
            </a:r>
            <a:endParaRPr b="1" sz="2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0000"/>
                </a:solidFill>
              </a:rPr>
              <a:t>5. What are tendons? </a:t>
            </a:r>
            <a:endParaRPr b="1" sz="23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Ans: </a:t>
            </a:r>
            <a:r>
              <a:rPr b="1" lang="en" sz="2300"/>
              <a:t>Tendons are the strong fibres with which muscles are attached to bones. </a:t>
            </a:r>
            <a:endParaRPr b="1" sz="2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</p:txBody>
      </p:sp>
      <p:sp>
        <p:nvSpPr>
          <p:cNvPr id="307" name="Google Shape;307;p46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D. Write short answers.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308" name="Google Shape;30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7"/>
          <p:cNvSpPr txBox="1"/>
          <p:nvPr>
            <p:ph idx="1" type="body"/>
          </p:nvPr>
        </p:nvSpPr>
        <p:spPr>
          <a:xfrm>
            <a:off x="508050" y="1153350"/>
            <a:ext cx="80073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" sz="2300"/>
              <a:t>The learner will be able to: </a:t>
            </a:r>
            <a:endParaRPr b="1" sz="23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b="1" lang="en" sz="2300"/>
              <a:t>know the importance of muscles.</a:t>
            </a:r>
            <a:endParaRPr b="1" sz="23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b="1" lang="en" sz="2300"/>
              <a:t>understand how the bones and muscles together help in movement.</a:t>
            </a:r>
            <a:endParaRPr b="1" sz="2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</p:txBody>
      </p:sp>
      <p:sp>
        <p:nvSpPr>
          <p:cNvPr id="314" name="Google Shape;314;p47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LEARNING OUTCOME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315" name="Google Shape;31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8"/>
          <p:cNvSpPr txBox="1"/>
          <p:nvPr/>
        </p:nvSpPr>
        <p:spPr>
          <a:xfrm>
            <a:off x="1609069" y="743500"/>
            <a:ext cx="5850900" cy="3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3429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THANKING YOU</a:t>
            </a:r>
            <a:endParaRPr b="1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429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ODM EDUCATIONAL GROUP</a:t>
            </a:r>
            <a:endParaRPr b="1" i="0" sz="3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 txBox="1"/>
          <p:nvPr>
            <p:ph idx="1" type="body"/>
          </p:nvPr>
        </p:nvSpPr>
        <p:spPr>
          <a:xfrm>
            <a:off x="400050" y="1190525"/>
            <a:ext cx="83121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Give answer in one word.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T</a:t>
            </a:r>
            <a:r>
              <a:rPr b="1" lang="en" sz="2200"/>
              <a:t>he meeting point of two bones held together by strong tissues called ligaments. 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Strong tissues that bind the bones at a joint.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The joints that do not allow any kind of movement of the bones.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The joint found in our wrist.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The joint found in between our skull and first vertebra.</a:t>
            </a:r>
            <a:endParaRPr b="1" sz="2200"/>
          </a:p>
        </p:txBody>
      </p:sp>
      <p:sp>
        <p:nvSpPr>
          <p:cNvPr id="156" name="Google Shape;156;p29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LET’S RECAP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157" name="Google Shape;15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0"/>
          <p:cNvSpPr txBox="1"/>
          <p:nvPr>
            <p:ph idx="1" type="body"/>
          </p:nvPr>
        </p:nvSpPr>
        <p:spPr>
          <a:xfrm>
            <a:off x="171450" y="1190525"/>
            <a:ext cx="75720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The muscles in the body tighten and relax to produce movement.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There are about 650 muscles in the body and each one causes a particular movement. </a:t>
            </a:r>
            <a:endParaRPr b="1" sz="2200"/>
          </a:p>
        </p:txBody>
      </p:sp>
      <p:sp>
        <p:nvSpPr>
          <p:cNvPr id="163" name="Google Shape;163;p30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MUSCLES AND MOVEMENT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164" name="Google Shape;1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150" y="2732650"/>
            <a:ext cx="2586900" cy="235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1050" y="2749625"/>
            <a:ext cx="4263525" cy="225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0"/>
          <p:cNvPicPr preferRelativeResize="0"/>
          <p:nvPr/>
        </p:nvPicPr>
        <p:blipFill rotWithShape="1">
          <a:blip r:embed="rId6">
            <a:alphaModFix/>
          </a:blip>
          <a:srcRect b="4924" l="20553" r="23474" t="12307"/>
          <a:stretch/>
        </p:blipFill>
        <p:spPr>
          <a:xfrm>
            <a:off x="7126525" y="883650"/>
            <a:ext cx="1974775" cy="416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MUSCLES AND MOVEMENT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173" name="Google Shape;17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950" y="1033584"/>
            <a:ext cx="2950925" cy="145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5863" y="1001812"/>
            <a:ext cx="3126250" cy="1514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3925" y="3076149"/>
            <a:ext cx="2484111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32213" y="3247925"/>
            <a:ext cx="254317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32225" y="990049"/>
            <a:ext cx="2286000" cy="1509803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1"/>
          <p:cNvSpPr txBox="1"/>
          <p:nvPr>
            <p:ph idx="1" type="body"/>
          </p:nvPr>
        </p:nvSpPr>
        <p:spPr>
          <a:xfrm>
            <a:off x="173525" y="2562125"/>
            <a:ext cx="58623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Muscles help us to bend our arms and knees.</a:t>
            </a:r>
            <a:endParaRPr b="1" sz="2200"/>
          </a:p>
        </p:txBody>
      </p:sp>
      <p:sp>
        <p:nvSpPr>
          <p:cNvPr id="180" name="Google Shape;180;p31"/>
          <p:cNvSpPr txBox="1"/>
          <p:nvPr>
            <p:ph idx="1" type="body"/>
          </p:nvPr>
        </p:nvSpPr>
        <p:spPr>
          <a:xfrm>
            <a:off x="5908100" y="2485925"/>
            <a:ext cx="29508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Muscles help us to chew our food.</a:t>
            </a:r>
            <a:endParaRPr b="1" sz="2200"/>
          </a:p>
        </p:txBody>
      </p:sp>
      <p:sp>
        <p:nvSpPr>
          <p:cNvPr id="181" name="Google Shape;181;p31"/>
          <p:cNvSpPr txBox="1"/>
          <p:nvPr>
            <p:ph idx="1" type="body"/>
          </p:nvPr>
        </p:nvSpPr>
        <p:spPr>
          <a:xfrm>
            <a:off x="2456000" y="3247925"/>
            <a:ext cx="34290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Muscles push food into the digestive canal.</a:t>
            </a:r>
            <a:endParaRPr b="1" sz="2200"/>
          </a:p>
        </p:txBody>
      </p:sp>
      <p:sp>
        <p:nvSpPr>
          <p:cNvPr id="182" name="Google Shape;182;p31"/>
          <p:cNvSpPr txBox="1"/>
          <p:nvPr>
            <p:ph idx="1" type="body"/>
          </p:nvPr>
        </p:nvSpPr>
        <p:spPr>
          <a:xfrm>
            <a:off x="3218000" y="4238525"/>
            <a:ext cx="34290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Muscles </a:t>
            </a:r>
            <a:r>
              <a:rPr b="1" lang="en" sz="2200"/>
              <a:t>allow us to inhale air into our lungs.</a:t>
            </a:r>
            <a:endParaRPr b="1" sz="2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/>
          <p:nvPr>
            <p:ph idx="1" type="body"/>
          </p:nvPr>
        </p:nvSpPr>
        <p:spPr>
          <a:xfrm>
            <a:off x="400050" y="1190525"/>
            <a:ext cx="85608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Muscles are attached to the bones by strong fibres called tendons. 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These tendons or fibres become stronger with regular exercise. </a:t>
            </a:r>
            <a:endParaRPr b="1" sz="2200"/>
          </a:p>
        </p:txBody>
      </p:sp>
      <p:sp>
        <p:nvSpPr>
          <p:cNvPr id="188" name="Google Shape;188;p32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TENDONS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189" name="Google Shape;18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625" y="2321050"/>
            <a:ext cx="7507074" cy="258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 txBox="1"/>
          <p:nvPr>
            <p:ph idx="1" type="body"/>
          </p:nvPr>
        </p:nvSpPr>
        <p:spPr>
          <a:xfrm>
            <a:off x="6496050" y="1810450"/>
            <a:ext cx="2599200" cy="384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Involuntary muscles</a:t>
            </a:r>
            <a:endParaRPr b="1" sz="2200"/>
          </a:p>
        </p:txBody>
      </p:sp>
      <p:sp>
        <p:nvSpPr>
          <p:cNvPr id="196" name="Google Shape;196;p33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TYPES OF MUSCLES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197" name="Google Shape;19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" name="Google Shape;198;p33"/>
          <p:cNvCxnSpPr/>
          <p:nvPr/>
        </p:nvCxnSpPr>
        <p:spPr>
          <a:xfrm>
            <a:off x="1370675" y="1333050"/>
            <a:ext cx="6692700" cy="24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9" name="Google Shape;199;p33"/>
          <p:cNvCxnSpPr/>
          <p:nvPr/>
        </p:nvCxnSpPr>
        <p:spPr>
          <a:xfrm>
            <a:off x="1375725" y="1326150"/>
            <a:ext cx="0" cy="495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0" name="Google Shape;200;p33"/>
          <p:cNvCxnSpPr/>
          <p:nvPr/>
        </p:nvCxnSpPr>
        <p:spPr>
          <a:xfrm>
            <a:off x="8043700" y="1375725"/>
            <a:ext cx="0" cy="458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1" name="Google Shape;201;p33"/>
          <p:cNvSpPr txBox="1"/>
          <p:nvPr>
            <p:ph idx="1" type="body"/>
          </p:nvPr>
        </p:nvSpPr>
        <p:spPr>
          <a:xfrm>
            <a:off x="400050" y="1810450"/>
            <a:ext cx="2599200" cy="384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Voluntary muscles</a:t>
            </a:r>
            <a:endParaRPr b="1" sz="2200"/>
          </a:p>
        </p:txBody>
      </p:sp>
      <p:cxnSp>
        <p:nvCxnSpPr>
          <p:cNvPr id="202" name="Google Shape;202;p33"/>
          <p:cNvCxnSpPr>
            <a:stCxn id="196" idx="2"/>
          </p:cNvCxnSpPr>
          <p:nvPr/>
        </p:nvCxnSpPr>
        <p:spPr>
          <a:xfrm>
            <a:off x="4572000" y="1039481"/>
            <a:ext cx="1500" cy="323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03" name="Google Shape;203;p33"/>
          <p:cNvPicPr preferRelativeResize="0"/>
          <p:nvPr/>
        </p:nvPicPr>
        <p:blipFill rotWithShape="1">
          <a:blip r:embed="rId4">
            <a:alphaModFix/>
          </a:blip>
          <a:srcRect b="4924" l="20553" r="23474" t="12307"/>
          <a:stretch/>
        </p:blipFill>
        <p:spPr>
          <a:xfrm>
            <a:off x="388350" y="2280500"/>
            <a:ext cx="2599200" cy="288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2325" y="2303450"/>
            <a:ext cx="2320675" cy="277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4"/>
          <p:cNvSpPr txBox="1"/>
          <p:nvPr>
            <p:ph idx="1" type="body"/>
          </p:nvPr>
        </p:nvSpPr>
        <p:spPr>
          <a:xfrm>
            <a:off x="400050" y="1190525"/>
            <a:ext cx="65778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The muscles which are under our control are called voluntary muscles. 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E.g.: the muscles attached to our skeleton. </a:t>
            </a:r>
            <a:endParaRPr b="1" sz="2200"/>
          </a:p>
        </p:txBody>
      </p:sp>
      <p:sp>
        <p:nvSpPr>
          <p:cNvPr id="210" name="Google Shape;210;p34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VOLUNTARY MUSCLES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211" name="Google Shape;21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175" y="2382472"/>
            <a:ext cx="3498075" cy="266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4"/>
          <p:cNvPicPr preferRelativeResize="0"/>
          <p:nvPr/>
        </p:nvPicPr>
        <p:blipFill rotWithShape="1">
          <a:blip r:embed="rId5">
            <a:alphaModFix/>
          </a:blip>
          <a:srcRect b="4924" l="20553" r="23474" t="12307"/>
          <a:stretch/>
        </p:blipFill>
        <p:spPr>
          <a:xfrm>
            <a:off x="7126525" y="883650"/>
            <a:ext cx="1974775" cy="416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57875" y="2562225"/>
            <a:ext cx="2650937" cy="250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5"/>
          <p:cNvSpPr txBox="1"/>
          <p:nvPr>
            <p:ph idx="1" type="body"/>
          </p:nvPr>
        </p:nvSpPr>
        <p:spPr>
          <a:xfrm>
            <a:off x="400050" y="1190525"/>
            <a:ext cx="85608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The muscles which are not under our control are called involuntary muscles. </a:t>
            </a:r>
            <a:endParaRPr b="1"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" sz="2200"/>
              <a:t>They control actions like the movement of food in the alimentary canal, the flow of blood and the movement of the eye muscles. </a:t>
            </a:r>
            <a:endParaRPr b="1" sz="2200"/>
          </a:p>
        </p:txBody>
      </p:sp>
      <p:pic>
        <p:nvPicPr>
          <p:cNvPr id="220" name="Google Shape;22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5"/>
          <p:cNvSpPr txBox="1"/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000">
                <a:solidFill>
                  <a:srgbClr val="FF0000"/>
                </a:solidFill>
              </a:rPr>
              <a:t>IN</a:t>
            </a:r>
            <a:r>
              <a:rPr b="1" lang="en" sz="3000">
                <a:solidFill>
                  <a:srgbClr val="FF0000"/>
                </a:solidFill>
              </a:rPr>
              <a:t>VOLUNTARY MUSCLES</a:t>
            </a:r>
            <a:endParaRPr b="1" sz="3000">
              <a:solidFill>
                <a:srgbClr val="FF0000"/>
              </a:solidFill>
            </a:endParaRPr>
          </a:p>
        </p:txBody>
      </p:sp>
      <p:pic>
        <p:nvPicPr>
          <p:cNvPr id="222" name="Google Shape;22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048" y="2852450"/>
            <a:ext cx="2875175" cy="22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8525" y="2838225"/>
            <a:ext cx="2766875" cy="2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45925" y="2852450"/>
            <a:ext cx="3262600" cy="220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