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MUSCLES AND MOVEMENTS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disadvantages would you face if your backbone is made up of just one long bone?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 / 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0982e8a3d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00982e8a3d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0982e8a3d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00982e8a3d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0982e8a3d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100982e8a3d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0982e8a3d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00982e8a3d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8345f163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t/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e8345f1632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ddcd036ab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</p:txBody>
      </p:sp>
      <p:sp>
        <p:nvSpPr>
          <p:cNvPr id="262" name="Google Shape;262;gdddcd036ab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cefd096d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t/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fcefd096d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0982e8a3d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t/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00982e8a3d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0982e8a3d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t/>
            </a:r>
            <a:endParaRPr b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100982e8a3d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d0aa27387_1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292" name="Google Shape;292;gdd0aa27387_1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d0aa27387_8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the importance of muscles.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lang="en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the bones and muscles together help in movement.</a:t>
            </a:r>
            <a:endParaRPr b="1" sz="3000"/>
          </a:p>
        </p:txBody>
      </p:sp>
      <p:sp>
        <p:nvSpPr>
          <p:cNvPr id="146" name="Google Shape;146;gdd0aa27387_8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0982e8a3d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299" name="Google Shape;299;g100982e8a3d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0982e8a3d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t/>
            </a:r>
            <a:endParaRPr b="1" sz="3000"/>
          </a:p>
        </p:txBody>
      </p:sp>
      <p:sp>
        <p:nvSpPr>
          <p:cNvPr id="306" name="Google Shape;306;g100982e8a3d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d0aa27387_10_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dd0aa27387_1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cac3eaa4f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fcac3eaa4f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b6bf233d7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cb6bf233d7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0982e8a3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00982e8a3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0982e8a3d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00982e8a3d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0982e8a3d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100982e8a3d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0982e8a3d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00982e8a3d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0982e8a3d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t/>
            </a:r>
            <a:endParaRPr b="1"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00982e8a3d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2" name="Google Shape;112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114400" y="277575"/>
            <a:ext cx="84438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n" sz="3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THE ONLINE CLASS </a:t>
            </a:r>
            <a:endParaRPr b="0" i="0" sz="3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579875" y="1339125"/>
            <a:ext cx="7687800" cy="24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</a:t>
            </a:r>
            <a:r>
              <a:rPr b="1" lang="en" sz="2300"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</a:t>
            </a:r>
            <a:r>
              <a:rPr b="1" lang="en" sz="2300">
                <a:latin typeface="Calibri"/>
                <a:ea typeface="Calibri"/>
                <a:cs typeface="Calibri"/>
                <a:sym typeface="Calibri"/>
              </a:rPr>
              <a:t>9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</a:t>
            </a:r>
            <a:r>
              <a:rPr b="1" lang="en" sz="2300">
                <a:latin typeface="Calibri"/>
                <a:ea typeface="Calibri"/>
                <a:cs typeface="Calibri"/>
                <a:sym typeface="Calibri"/>
              </a:rPr>
              <a:t>OUR SKELETAL SYSTEM</a:t>
            </a:r>
            <a:endParaRPr b="1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</a:t>
            </a:r>
            <a:r>
              <a:rPr b="1" lang="en" sz="2300">
                <a:latin typeface="Calibri"/>
                <a:ea typeface="Calibri"/>
                <a:cs typeface="Calibri"/>
                <a:sym typeface="Calibri"/>
              </a:rPr>
              <a:t>JOINTS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400050" y="1190525"/>
            <a:ext cx="820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It is like the hinges in a door.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We can move the bones only in one direction.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elbows, knees, fingers and toes have hinge joints. </a:t>
            </a:r>
            <a:endParaRPr b="1" sz="2200"/>
          </a:p>
        </p:txBody>
      </p:sp>
      <p:sp>
        <p:nvSpPr>
          <p:cNvPr id="220" name="Google Shape;220;p36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THE HINGE JOINT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2571763"/>
            <a:ext cx="26765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625" y="2571750"/>
            <a:ext cx="27622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4175" y="2586038"/>
            <a:ext cx="35147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400050" y="1190525"/>
            <a:ext cx="820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It allows maximum movement as displayed by ballet dancers.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One bone that ends in a ball fit into the socket of the other.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Hip and shoulder joints are of this type.</a:t>
            </a:r>
            <a:endParaRPr b="1" sz="2200"/>
          </a:p>
        </p:txBody>
      </p:sp>
      <p:sp>
        <p:nvSpPr>
          <p:cNvPr id="230" name="Google Shape;230;p37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THE BALL AND SOCKET JOINT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31" name="Google Shape;2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625" y="2571750"/>
            <a:ext cx="200025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7225" y="2497375"/>
            <a:ext cx="4644075" cy="25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idx="1" type="body"/>
          </p:nvPr>
        </p:nvSpPr>
        <p:spPr>
          <a:xfrm>
            <a:off x="400050" y="1190525"/>
            <a:ext cx="820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A pivot joint is found between the skull and the first two vertebrae of the spine.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uppermost vertebra in the neck is called atlas.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We can move our head sideways, upward and downward with the help of the pivot joint. </a:t>
            </a:r>
            <a:endParaRPr b="1" sz="2200"/>
          </a:p>
        </p:txBody>
      </p:sp>
      <p:sp>
        <p:nvSpPr>
          <p:cNvPr id="239" name="Google Shape;239;p38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THE PIVOT JOINT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5" y="3023200"/>
            <a:ext cx="3818475" cy="21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8750" y="3054650"/>
            <a:ext cx="47750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7402875" y="4683075"/>
            <a:ext cx="169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ATLAS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400050" y="1190525"/>
            <a:ext cx="820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It allows movement at the wrist and ankle and also between any two vertebrae of the spine.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It allows our back to bend, twist and turn at each joint. </a:t>
            </a:r>
            <a:endParaRPr b="1" sz="2200"/>
          </a:p>
        </p:txBody>
      </p:sp>
      <p:sp>
        <p:nvSpPr>
          <p:cNvPr id="249" name="Google Shape;249;p39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THE GLIDING JOINT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975" y="2344300"/>
            <a:ext cx="2486025" cy="26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500" y="2268100"/>
            <a:ext cx="3457950" cy="28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b="1" lang="en" sz="2200"/>
              <a:t>A joint is the meeting point of two bones held together by strong tissues called ligaments.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Strong tissues that bind the bones at a joint are called ligaments.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There are two types of joints- movable and immovable joints.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Immovable joints are of 4 types- hinge joint, ball and socket joint, pivot joint and gliding joint.</a:t>
            </a:r>
            <a:endParaRPr b="1" sz="2200"/>
          </a:p>
        </p:txBody>
      </p:sp>
      <p:sp>
        <p:nvSpPr>
          <p:cNvPr id="258" name="Google Shape;258;p40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SUMMARY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idx="1" type="body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Hinge joint</a:t>
            </a:r>
            <a:endParaRPr b="1" sz="2300"/>
          </a:p>
        </p:txBody>
      </p:sp>
      <p:sp>
        <p:nvSpPr>
          <p:cNvPr id="271" name="Google Shape;271;p42"/>
          <p:cNvSpPr txBox="1"/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rabicPeriod"/>
            </a:pPr>
            <a:r>
              <a:rPr b="1" lang="en" sz="3000">
                <a:solidFill>
                  <a:srgbClr val="FF0000"/>
                </a:solidFill>
              </a:rPr>
              <a:t>The joint found in our arm.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272" name="Google Shape;272;p4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idx="1" type="body"/>
          </p:nvPr>
        </p:nvSpPr>
        <p:spPr>
          <a:xfrm>
            <a:off x="568350" y="3934230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Atlas </a:t>
            </a:r>
            <a:endParaRPr b="1" sz="2300"/>
          </a:p>
        </p:txBody>
      </p:sp>
      <p:sp>
        <p:nvSpPr>
          <p:cNvPr id="279" name="Google Shape;279;p43"/>
          <p:cNvSpPr txBox="1"/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2. The uppermost vertebra in the neck is called ____________.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280" name="Google Shape;280;p43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/>
          <p:nvPr>
            <p:ph idx="1" type="body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Immovable joint</a:t>
            </a:r>
            <a:endParaRPr b="1" sz="2300"/>
          </a:p>
        </p:txBody>
      </p:sp>
      <p:sp>
        <p:nvSpPr>
          <p:cNvPr id="287" name="Google Shape;287;p44"/>
          <p:cNvSpPr txBox="1"/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3. The joint that do not allow any movement.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288" name="Google Shape;288;p4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idx="1" type="body"/>
          </p:nvPr>
        </p:nvSpPr>
        <p:spPr>
          <a:xfrm>
            <a:off x="279450" y="772350"/>
            <a:ext cx="86937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AutoNum type="arabicPeriod"/>
            </a:pPr>
            <a:r>
              <a:rPr b="1" lang="en" sz="2300">
                <a:solidFill>
                  <a:srgbClr val="FF0000"/>
                </a:solidFill>
              </a:rPr>
              <a:t>What is a joint? </a:t>
            </a:r>
            <a:endParaRPr b="1" sz="23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</a:t>
            </a:r>
            <a:r>
              <a:rPr b="1" lang="en" sz="2300"/>
              <a:t>A joint is the meeting point of two bones held together by ligaments.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AutoNum type="arabicPeriod"/>
            </a:pPr>
            <a:r>
              <a:rPr b="1" lang="en" sz="2300">
                <a:solidFill>
                  <a:srgbClr val="FF0000"/>
                </a:solidFill>
              </a:rPr>
              <a:t>Name the different kinds of movable joints in your body. </a:t>
            </a:r>
            <a:endParaRPr b="1" sz="23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</a:t>
            </a:r>
            <a:r>
              <a:rPr b="1" lang="en" sz="2300"/>
              <a:t>The different kinds of movable joints in our body are: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the hinge joint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the ball and socket joint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the pivot joint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the gliding joint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300"/>
              <a:buAutoNum type="arabicPeriod"/>
            </a:pPr>
            <a:r>
              <a:rPr b="1" lang="en" sz="2300">
                <a:solidFill>
                  <a:srgbClr val="FF0000"/>
                </a:solidFill>
              </a:rPr>
              <a:t>Which part of the facial region is movable? How does it help us? </a:t>
            </a:r>
            <a:endParaRPr b="1" sz="23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</a:t>
            </a:r>
            <a:r>
              <a:rPr b="1" lang="en" sz="2300"/>
              <a:t>The lower jaw of the facial region is movable. It helps us to eat and talk.</a:t>
            </a:r>
            <a:endParaRPr b="1" sz="2300"/>
          </a:p>
        </p:txBody>
      </p:sp>
      <p:sp>
        <p:nvSpPr>
          <p:cNvPr id="295" name="Google Shape;295;p45"/>
          <p:cNvSpPr txBox="1"/>
          <p:nvPr>
            <p:ph type="title"/>
          </p:nvPr>
        </p:nvSpPr>
        <p:spPr>
          <a:xfrm>
            <a:off x="628650" y="1166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D. Write short answers.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/>
              <a:t>To enable the learner to: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understand about joints and ligaments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recognize the different kinds of joints found in our skeleton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learn about the location of each joint.</a:t>
            </a:r>
            <a:endParaRPr b="1" sz="23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149" name="Google Shape;149;p28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LEARNING OBJECTIVE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idx="1" type="body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0000"/>
                </a:solidFill>
              </a:rPr>
              <a:t>4. </a:t>
            </a:r>
            <a:r>
              <a:rPr b="1" lang="en" sz="2300">
                <a:solidFill>
                  <a:srgbClr val="FF0000"/>
                </a:solidFill>
              </a:rPr>
              <a:t>What is bone marrow? </a:t>
            </a:r>
            <a:endParaRPr b="1" sz="23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</a:t>
            </a:r>
            <a:r>
              <a:rPr b="1" lang="en" sz="2300"/>
              <a:t>The soft, spongy material found inside the cavities of long bones is known as bone marrow. </a:t>
            </a:r>
            <a:endParaRPr b="1"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0000"/>
                </a:solidFill>
              </a:rPr>
              <a:t>5. What are tendons? </a:t>
            </a:r>
            <a:endParaRPr b="1" sz="23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Ans: </a:t>
            </a:r>
            <a:r>
              <a:rPr b="1" lang="en" sz="2300"/>
              <a:t>Tendons are the strong fibres with which muscles are attached to bones. </a:t>
            </a:r>
            <a:endParaRPr b="1"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</p:txBody>
      </p:sp>
      <p:sp>
        <p:nvSpPr>
          <p:cNvPr id="302" name="Google Shape;302;p46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D. Write short answers.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303" name="Google Shape;3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 txBox="1"/>
          <p:nvPr>
            <p:ph idx="1" type="body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2300"/>
              <a:t>The learner will be able to: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understand about joints and ligaments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recognize the different kinds of joints found in our skeleton </a:t>
            </a:r>
            <a:endParaRPr b="1" sz="2300"/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" sz="2300"/>
              <a:t>learn about the location of each joint.</a:t>
            </a:r>
            <a:endParaRPr b="1"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309" name="Google Shape;309;p47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LEARNING OUTCOME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310" name="Google Shape;31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3429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400050" y="1190525"/>
            <a:ext cx="83121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Name the longest bone present in our body.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What do you call the spongy material found in the cavities of long bones?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Each small bone of the vertebral column is known as _________.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__________ are delicate, curved bones which are joined to the backbone and the breastbone.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What will you call the ribs that are only joined to the backbone?</a:t>
            </a:r>
            <a:endParaRPr b="1" sz="2200"/>
          </a:p>
        </p:txBody>
      </p:sp>
      <p:sp>
        <p:nvSpPr>
          <p:cNvPr id="156" name="Google Shape;156;p29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LET’S RECAP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400050" y="1190525"/>
            <a:ext cx="85608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A joint is the meeting point of two bones held together by strong tissues called ligaments. </a:t>
            </a:r>
            <a:endParaRPr b="1" sz="2200"/>
          </a:p>
        </p:txBody>
      </p:sp>
      <p:sp>
        <p:nvSpPr>
          <p:cNvPr id="163" name="Google Shape;163;p30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JOINTS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350" y="1973025"/>
            <a:ext cx="3714500" cy="3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 rotWithShape="1">
          <a:blip r:embed="rId5">
            <a:alphaModFix/>
          </a:blip>
          <a:srcRect b="5329" l="46458" r="0" t="0"/>
          <a:stretch/>
        </p:blipFill>
        <p:spPr>
          <a:xfrm>
            <a:off x="6271375" y="1973013"/>
            <a:ext cx="2039950" cy="288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00050" y="1190525"/>
            <a:ext cx="820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Strong tissues that bind the bones at a joint.</a:t>
            </a:r>
            <a:endParaRPr b="1" sz="2200"/>
          </a:p>
        </p:txBody>
      </p:sp>
      <p:sp>
        <p:nvSpPr>
          <p:cNvPr id="172" name="Google Shape;172;p31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LIGAMENTS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1"/>
          <p:cNvPicPr preferRelativeResize="0"/>
          <p:nvPr/>
        </p:nvPicPr>
        <p:blipFill rotWithShape="1">
          <a:blip r:embed="rId4">
            <a:alphaModFix/>
          </a:blip>
          <a:srcRect b="5329" l="46458" r="0" t="0"/>
          <a:stretch/>
        </p:blipFill>
        <p:spPr>
          <a:xfrm>
            <a:off x="654600" y="1770275"/>
            <a:ext cx="2039950" cy="28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8225" y="1770275"/>
            <a:ext cx="3205225" cy="32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7125" y="1039475"/>
            <a:ext cx="2330125" cy="40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496050" y="1810450"/>
            <a:ext cx="2599200" cy="384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Movable joints</a:t>
            </a:r>
            <a:endParaRPr b="1" sz="2200"/>
          </a:p>
        </p:txBody>
      </p:sp>
      <p:sp>
        <p:nvSpPr>
          <p:cNvPr id="182" name="Google Shape;182;p32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TYPES OF JOINTS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32"/>
          <p:cNvCxnSpPr/>
          <p:nvPr/>
        </p:nvCxnSpPr>
        <p:spPr>
          <a:xfrm>
            <a:off x="1370675" y="1333050"/>
            <a:ext cx="6692700" cy="24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32"/>
          <p:cNvCxnSpPr/>
          <p:nvPr/>
        </p:nvCxnSpPr>
        <p:spPr>
          <a:xfrm>
            <a:off x="1375725" y="1326150"/>
            <a:ext cx="0" cy="495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32"/>
          <p:cNvCxnSpPr/>
          <p:nvPr/>
        </p:nvCxnSpPr>
        <p:spPr>
          <a:xfrm>
            <a:off x="8043700" y="1375725"/>
            <a:ext cx="0" cy="458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400050" y="1810450"/>
            <a:ext cx="2599200" cy="38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Imm</a:t>
            </a:r>
            <a:r>
              <a:rPr b="1" lang="en" sz="2200"/>
              <a:t>ovable joints </a:t>
            </a:r>
            <a:endParaRPr b="1" sz="2200"/>
          </a:p>
        </p:txBody>
      </p:sp>
      <p:cxnSp>
        <p:nvCxnSpPr>
          <p:cNvPr id="188" name="Google Shape;188;p32"/>
          <p:cNvCxnSpPr>
            <a:stCxn id="182" idx="2"/>
          </p:cNvCxnSpPr>
          <p:nvPr/>
        </p:nvCxnSpPr>
        <p:spPr>
          <a:xfrm>
            <a:off x="4572000" y="1039481"/>
            <a:ext cx="1500" cy="32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9" name="Google Shape;189;p32"/>
          <p:cNvPicPr preferRelativeResize="0"/>
          <p:nvPr/>
        </p:nvPicPr>
        <p:blipFill rotWithShape="1">
          <a:blip r:embed="rId4">
            <a:alphaModFix/>
          </a:blip>
          <a:srcRect b="6933" l="0" r="0" t="0"/>
          <a:stretch/>
        </p:blipFill>
        <p:spPr>
          <a:xfrm>
            <a:off x="288625" y="2310500"/>
            <a:ext cx="2710624" cy="268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 rotWithShape="1">
          <a:blip r:embed="rId5">
            <a:alphaModFix/>
          </a:blip>
          <a:srcRect b="4263" l="0" r="0" t="8727"/>
          <a:stretch/>
        </p:blipFill>
        <p:spPr>
          <a:xfrm>
            <a:off x="5908801" y="2351500"/>
            <a:ext cx="1297024" cy="26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7926" y="2328975"/>
            <a:ext cx="1487250" cy="26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400050" y="1190525"/>
            <a:ext cx="39255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joints that do not allow any kind of movement of the bones are called immovable joints. 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E.g.: The joints which are found in skull.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bones in the skull are interlocked, making the joints immovable. </a:t>
            </a:r>
            <a:endParaRPr b="1" sz="2200"/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IMMOVABLE JOINTS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 rotWithShape="1">
          <a:blip r:embed="rId4">
            <a:alphaModFix/>
          </a:blip>
          <a:srcRect b="6933" l="0" r="0" t="0"/>
          <a:stretch/>
        </p:blipFill>
        <p:spPr>
          <a:xfrm>
            <a:off x="4572000" y="1155125"/>
            <a:ext cx="4202925" cy="382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400050" y="1190525"/>
            <a:ext cx="4049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joint that allows different kinds of movement of the bones are called movable joints. 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E.g.: The joints which are found in wrist, shoulder, etc. </a:t>
            </a:r>
            <a:endParaRPr b="1"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</p:txBody>
      </p:sp>
      <p:sp>
        <p:nvSpPr>
          <p:cNvPr id="205" name="Google Shape;205;p34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MOVABLE JOINTS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400" y="1072900"/>
            <a:ext cx="4413750" cy="38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400050" y="1190525"/>
            <a:ext cx="8201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hinge joints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ball and socket joint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pivot joints </a:t>
            </a:r>
            <a:endParaRPr b="1"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" sz="2200"/>
              <a:t>The gliding joints </a:t>
            </a:r>
            <a:endParaRPr b="1" sz="2200"/>
          </a:p>
        </p:txBody>
      </p:sp>
      <p:sp>
        <p:nvSpPr>
          <p:cNvPr id="213" name="Google Shape;213;p35"/>
          <p:cNvSpPr txBox="1"/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000">
                <a:solidFill>
                  <a:srgbClr val="FF0000"/>
                </a:solidFill>
              </a:rPr>
              <a:t>TYPES OF MOVABLE JOINTS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