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Joints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Muscles and movements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What disadvantages would you face if your backbone is made up of just one long bone?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Long Q &amp; 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Learn the Q &amp; 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Activity / Class Test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cb6bf233d7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cb6bf233d7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b6bf233d7_0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cb6bf233d7_0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fcefd096dd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gfcefd096dd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cb6bf233d7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cb6bf233d7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cb6bf233d7_0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cb6bf233d7_0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e8345f1632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t/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e8345f1632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dddcd036ab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301" name="Google Shape;301;gdddcd036ab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fcac3eaa4f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AutoNum type="arabicPeriod"/>
            </a:pPr>
            <a:r>
              <a:t/>
            </a:r>
            <a:endParaRPr b="1"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fcac3eaa4f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fcefd096dd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AutoNum type="arabicPeriod"/>
            </a:pPr>
            <a:r>
              <a:t/>
            </a:r>
            <a:endParaRPr b="1"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fcefd096dd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fcefd096dd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AutoNum type="arabicPeriod"/>
            </a:pPr>
            <a:r>
              <a:t/>
            </a:r>
            <a:endParaRPr b="1"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fcefd096dd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d0aa27387_8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146" name="Google Shape;146;gdd0aa27387_8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fcefd096dd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AutoNum type="arabicPeriod"/>
            </a:pPr>
            <a:r>
              <a:t/>
            </a:r>
            <a:endParaRPr b="1"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fcefd096dd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e735f5cb9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marR="50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highlight>
                <a:srgbClr val="EFEFEF"/>
              </a:highlight>
            </a:endParaRPr>
          </a:p>
        </p:txBody>
      </p:sp>
      <p:sp>
        <p:nvSpPr>
          <p:cNvPr id="339" name="Google Shape;339;ge735f5cb9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dd0aa27387_10_2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t/>
            </a:r>
            <a:endParaRPr b="1" sz="3000"/>
          </a:p>
        </p:txBody>
      </p:sp>
      <p:sp>
        <p:nvSpPr>
          <p:cNvPr id="347" name="Google Shape;347;gdd0aa27387_10_2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dd0aa27387_10_2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gdd0aa27387_1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fcac3eaa4f_0_1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fcac3eaa4f_0_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cefd096dd_0_1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fcefd096dd_0_1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b6bf233d7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cb6bf233d7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fcefd096dd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fcefd096dd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cb6bf233d7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cb6bf233d7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b6bf233d7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cb6bf233d7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fcefd096dd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fcefd096dd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29845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indent="-29845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indent="-29845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indent="-29845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indent="-29845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indent="-29845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indent="-29845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indent="-29845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81" name="Google Shape;81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4" name="Google Shape;94;p20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6" name="Google Shape;96;p20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3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12" name="Google Shape;112;p23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3" name="Google Shape;113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4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24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20" name="Google Shape;120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6" name="Google Shape;126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2" name="Google Shape;132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11bHRpcGxlQ2hvaWNlIiwic2xpZGVJZCI6InAiLCJjb250ZW50SW5zdGFuY2VJZCI6IjE2dk1nMDdQMlRlZmQ4d1VlRXNKMzhDS3FjelRFemlLaUhseER5UmNPcHNrLzM0N2ZiMDhiLTEyYWUtNDY1Yy1hMzk3LTdkYzg2NGJmMjU3NCJ9pearId=magic-pear-metadata-identifier" TargetMode="External"/><Relationship Id="rId4" Type="http://schemas.openxmlformats.org/officeDocument/2006/relationships/image" Target="../media/image3.jp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17.png"/><Relationship Id="rId6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23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Relationship Id="rId4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5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4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4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4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SZXNwb25zZS10ZXh0Iiwic2xpZGVJZCI6ImdkZThmOWJiYTA2XzBfMiIsImNvbnRlbnRJbnN0YW5jZUlkIjoiMTZ2TWcwN1AyVGVmZDh3VWVFc0ozOENLcWN6VEV6aUtpSGx4RHlSY09wc2svOWZlOWRiNWQtMGUwNS00Yzk4LTk5MmItNjI5NTNmNWEzMTEwIn0=pearId=magic-pear-metadata-identifier" TargetMode="External"/><Relationship Id="rId4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8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20.gif"/><Relationship Id="rId5" Type="http://schemas.openxmlformats.org/officeDocument/2006/relationships/image" Target="../media/image11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26.gif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7"/>
          <p:cNvSpPr txBox="1"/>
          <p:nvPr/>
        </p:nvSpPr>
        <p:spPr>
          <a:xfrm>
            <a:off x="114400" y="277575"/>
            <a:ext cx="8443800" cy="9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WELCOME TO THE ONLINE CLASS </a:t>
            </a:r>
            <a:endParaRPr b="0" i="0" sz="3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7"/>
          <p:cNvSpPr txBox="1"/>
          <p:nvPr/>
        </p:nvSpPr>
        <p:spPr>
          <a:xfrm>
            <a:off x="579875" y="1339125"/>
            <a:ext cx="7687800" cy="24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SESSION NO.: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CLASS: 5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SUBJECT: SCIENCE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CHAPTER NUMBER: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9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CHAPTER NAME: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OUR SKELETAL SYSTEM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 TOPIC: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THE SKELETON- THE RIB CAGE, THE LIMBS, FUNCTIONS OF THE SKELETON 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00" y="4339175"/>
            <a:ext cx="9144100" cy="8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/>
          <p:nvPr>
            <p:ph idx="1" type="body"/>
          </p:nvPr>
        </p:nvSpPr>
        <p:spPr>
          <a:xfrm>
            <a:off x="400050" y="1190525"/>
            <a:ext cx="83121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The powerful thigh bone called femur bears the weight of the whole body.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Femur is the longest bone in human body. 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</p:txBody>
      </p:sp>
      <p:sp>
        <p:nvSpPr>
          <p:cNvPr id="243" name="Google Shape;243;p36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THE HINDLIMBS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44" name="Google Shape;24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6"/>
          <p:cNvPicPr preferRelativeResize="0"/>
          <p:nvPr/>
        </p:nvPicPr>
        <p:blipFill rotWithShape="1">
          <a:blip r:embed="rId4">
            <a:alphaModFix/>
          </a:blip>
          <a:srcRect b="6235" l="26441" r="23450" t="0"/>
          <a:stretch/>
        </p:blipFill>
        <p:spPr>
          <a:xfrm>
            <a:off x="1053500" y="2304813"/>
            <a:ext cx="2416825" cy="27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2575" y="2342450"/>
            <a:ext cx="2928450" cy="263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6"/>
          <p:cNvSpPr txBox="1"/>
          <p:nvPr/>
        </p:nvSpPr>
        <p:spPr>
          <a:xfrm>
            <a:off x="3466025" y="4350297"/>
            <a:ext cx="17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HIND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LIMBS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8" name="Google Shape;248;p36"/>
          <p:cNvCxnSpPr>
            <a:endCxn id="247" idx="0"/>
          </p:cNvCxnSpPr>
          <p:nvPr/>
        </p:nvCxnSpPr>
        <p:spPr>
          <a:xfrm>
            <a:off x="1883975" y="3879297"/>
            <a:ext cx="2444100" cy="4710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9" name="Google Shape;249;p36"/>
          <p:cNvCxnSpPr>
            <a:endCxn id="247" idx="0"/>
          </p:cNvCxnSpPr>
          <p:nvPr/>
        </p:nvCxnSpPr>
        <p:spPr>
          <a:xfrm>
            <a:off x="2540675" y="3730497"/>
            <a:ext cx="1787400" cy="6198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0" name="Google Shape;250;p36"/>
          <p:cNvSpPr txBox="1"/>
          <p:nvPr/>
        </p:nvSpPr>
        <p:spPr>
          <a:xfrm>
            <a:off x="6742625" y="4350297"/>
            <a:ext cx="17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FEMUR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1" name="Google Shape;251;p36"/>
          <p:cNvCxnSpPr>
            <a:endCxn id="250" idx="0"/>
          </p:cNvCxnSpPr>
          <p:nvPr/>
        </p:nvCxnSpPr>
        <p:spPr>
          <a:xfrm>
            <a:off x="6605975" y="3321597"/>
            <a:ext cx="998700" cy="1028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2" name="Google Shape;252;p36"/>
          <p:cNvCxnSpPr>
            <a:endCxn id="250" idx="0"/>
          </p:cNvCxnSpPr>
          <p:nvPr/>
        </p:nvCxnSpPr>
        <p:spPr>
          <a:xfrm>
            <a:off x="6110075" y="3519897"/>
            <a:ext cx="1494600" cy="830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 txBox="1"/>
          <p:nvPr>
            <p:ph idx="1" type="body"/>
          </p:nvPr>
        </p:nvSpPr>
        <p:spPr>
          <a:xfrm>
            <a:off x="400050" y="1190525"/>
            <a:ext cx="83121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It fits into the hip girdle with a ball and socket joint and is connected to the lower leg at the knee joint.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 long bones of the skeleton are hollow and are filled with a soft fatty substance called bone marrow. </a:t>
            </a:r>
            <a:endParaRPr b="1" sz="2200"/>
          </a:p>
        </p:txBody>
      </p:sp>
      <p:sp>
        <p:nvSpPr>
          <p:cNvPr id="258" name="Google Shape;258;p37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THE HINDLIMBS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59" name="Google Shape;25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850" y="2652300"/>
            <a:ext cx="3220525" cy="245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4275" y="2652300"/>
            <a:ext cx="3446450" cy="245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 txBox="1"/>
          <p:nvPr>
            <p:ph idx="1" type="body"/>
          </p:nvPr>
        </p:nvSpPr>
        <p:spPr>
          <a:xfrm>
            <a:off x="112925" y="885725"/>
            <a:ext cx="6084600" cy="10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It gives shape, strength and support to our body.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It also protects our internal organs. </a:t>
            </a:r>
            <a:endParaRPr b="1" sz="2200"/>
          </a:p>
        </p:txBody>
      </p:sp>
      <p:sp>
        <p:nvSpPr>
          <p:cNvPr id="267" name="Google Shape;267;p38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FUNCTIONS OF THE SKELETON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68" name="Google Shape;26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8"/>
          <p:cNvPicPr preferRelativeResize="0"/>
          <p:nvPr/>
        </p:nvPicPr>
        <p:blipFill rotWithShape="1">
          <a:blip r:embed="rId4">
            <a:alphaModFix/>
          </a:blip>
          <a:srcRect b="2966" l="11773" r="12319" t="2569"/>
          <a:stretch/>
        </p:blipFill>
        <p:spPr>
          <a:xfrm>
            <a:off x="6655575" y="1014700"/>
            <a:ext cx="2362325" cy="410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075" y="2808950"/>
            <a:ext cx="4396725" cy="230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8"/>
          <p:cNvSpPr txBox="1"/>
          <p:nvPr>
            <p:ph idx="1" type="body"/>
          </p:nvPr>
        </p:nvSpPr>
        <p:spPr>
          <a:xfrm>
            <a:off x="112925" y="1952525"/>
            <a:ext cx="6084600" cy="10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The skull protects the delicate brain.  </a:t>
            </a:r>
            <a:endParaRPr b="1" sz="2200"/>
          </a:p>
        </p:txBody>
      </p:sp>
      <p:pic>
        <p:nvPicPr>
          <p:cNvPr id="272" name="Google Shape;27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8075" y="2739074"/>
            <a:ext cx="1743075" cy="237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8"/>
          <p:cNvSpPr txBox="1"/>
          <p:nvPr>
            <p:ph idx="1" type="body"/>
          </p:nvPr>
        </p:nvSpPr>
        <p:spPr>
          <a:xfrm>
            <a:off x="112925" y="2333525"/>
            <a:ext cx="6084600" cy="10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The eyeballs rest inside the bony eye sockets.</a:t>
            </a:r>
            <a:endParaRPr b="1" sz="2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FUNCTIONS OF THE SKELETON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79" name="Google Shape;27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7492" y="1039475"/>
            <a:ext cx="2669233" cy="411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9"/>
          <p:cNvPicPr preferRelativeResize="0"/>
          <p:nvPr/>
        </p:nvPicPr>
        <p:blipFill rotWithShape="1">
          <a:blip r:embed="rId5">
            <a:alphaModFix/>
          </a:blip>
          <a:srcRect b="0" l="23324" r="16622" t="0"/>
          <a:stretch/>
        </p:blipFill>
        <p:spPr>
          <a:xfrm>
            <a:off x="6842925" y="1071900"/>
            <a:ext cx="2237949" cy="400735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9"/>
          <p:cNvSpPr txBox="1"/>
          <p:nvPr>
            <p:ph idx="1" type="body"/>
          </p:nvPr>
        </p:nvSpPr>
        <p:spPr>
          <a:xfrm>
            <a:off x="171450" y="1190525"/>
            <a:ext cx="40023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The backbone protects the spinal cord.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The rib cage protects the lungs and the heart.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The hip girdle protects the urinary bladder. </a:t>
            </a:r>
            <a:endParaRPr b="1" sz="2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/>
          <p:nvPr>
            <p:ph idx="1" type="body"/>
          </p:nvPr>
        </p:nvSpPr>
        <p:spPr>
          <a:xfrm>
            <a:off x="400050" y="1190525"/>
            <a:ext cx="83121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Muscles are attached to bones and make movement possible.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White blood cells and red blood cells are produced by the bone marrow in hollow bones.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White blood cells fight for an organism that invade our body.</a:t>
            </a:r>
            <a:endParaRPr b="1" sz="2200"/>
          </a:p>
        </p:txBody>
      </p:sp>
      <p:sp>
        <p:nvSpPr>
          <p:cNvPr id="288" name="Google Shape;288;p40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FUNCTIONS OF THE SKELETON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89" name="Google Shape;2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4875" y="2652300"/>
            <a:ext cx="3446450" cy="245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0"/>
          <p:cNvPicPr preferRelativeResize="0"/>
          <p:nvPr/>
        </p:nvPicPr>
        <p:blipFill rotWithShape="1">
          <a:blip r:embed="rId5">
            <a:alphaModFix/>
          </a:blip>
          <a:srcRect b="12010" l="0" r="0" t="0"/>
          <a:stretch/>
        </p:blipFill>
        <p:spPr>
          <a:xfrm>
            <a:off x="398875" y="2689025"/>
            <a:ext cx="4743450" cy="232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"/>
          <p:cNvSpPr txBox="1"/>
          <p:nvPr>
            <p:ph idx="1" type="body"/>
          </p:nvPr>
        </p:nvSpPr>
        <p:spPr>
          <a:xfrm>
            <a:off x="628650" y="1190525"/>
            <a:ext cx="78867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There are 12 pairs of bow-shaped bones which form rib cage.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Rib cage protects the internal organs like heart, lungs,etc.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There are two types of limbs- forelimbs and hindlimbs.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Femur is the longest bone in human body.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Skeleton gives shape, strength and support to our body. </a:t>
            </a:r>
            <a:endParaRPr b="1" sz="2200"/>
          </a:p>
        </p:txBody>
      </p:sp>
      <p:sp>
        <p:nvSpPr>
          <p:cNvPr id="297" name="Google Shape;297;p41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SUMMARY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98" name="Google Shape;29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2">
            <a:hlinkClick r:id="rId4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4" name="Google Shape;30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 txBox="1"/>
          <p:nvPr>
            <p:ph idx="1" type="body"/>
          </p:nvPr>
        </p:nvSpPr>
        <p:spPr>
          <a:xfrm>
            <a:off x="628650" y="3822705"/>
            <a:ext cx="8007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Ans: Bone marrow</a:t>
            </a:r>
            <a:endParaRPr b="1" sz="2300"/>
          </a:p>
        </p:txBody>
      </p:sp>
      <p:sp>
        <p:nvSpPr>
          <p:cNvPr id="310" name="Google Shape;310;p43"/>
          <p:cNvSpPr txBox="1"/>
          <p:nvPr>
            <p:ph type="title"/>
          </p:nvPr>
        </p:nvSpPr>
        <p:spPr>
          <a:xfrm>
            <a:off x="628650" y="497673"/>
            <a:ext cx="78867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AutoNum type="arabicPeriod"/>
            </a:pPr>
            <a:r>
              <a:rPr b="1" lang="en" sz="3000">
                <a:solidFill>
                  <a:srgbClr val="FF0000"/>
                </a:solidFill>
              </a:rPr>
              <a:t>The soft, spongy material found inside the cavities of long bones.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311" name="Google Shape;311;p43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2" name="Google Shape;31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4"/>
          <p:cNvSpPr txBox="1"/>
          <p:nvPr>
            <p:ph idx="1" type="body"/>
          </p:nvPr>
        </p:nvSpPr>
        <p:spPr>
          <a:xfrm>
            <a:off x="628650" y="3822705"/>
            <a:ext cx="8007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Ans: Floating</a:t>
            </a:r>
            <a:endParaRPr b="1" sz="2300"/>
          </a:p>
        </p:txBody>
      </p:sp>
      <p:sp>
        <p:nvSpPr>
          <p:cNvPr id="318" name="Google Shape;318;p44"/>
          <p:cNvSpPr txBox="1"/>
          <p:nvPr>
            <p:ph type="title"/>
          </p:nvPr>
        </p:nvSpPr>
        <p:spPr>
          <a:xfrm>
            <a:off x="628650" y="497673"/>
            <a:ext cx="78867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</a:rPr>
              <a:t>2. The ____________ ribs are joined only to the backbone.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319" name="Google Shape;319;p44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0" name="Google Shape;32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5"/>
          <p:cNvSpPr txBox="1"/>
          <p:nvPr>
            <p:ph idx="1" type="body"/>
          </p:nvPr>
        </p:nvSpPr>
        <p:spPr>
          <a:xfrm>
            <a:off x="628650" y="3822705"/>
            <a:ext cx="8007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Ans: The rib cage</a:t>
            </a:r>
            <a:endParaRPr b="1" sz="2300"/>
          </a:p>
        </p:txBody>
      </p:sp>
      <p:sp>
        <p:nvSpPr>
          <p:cNvPr id="326" name="Google Shape;326;p45"/>
          <p:cNvSpPr txBox="1"/>
          <p:nvPr>
            <p:ph type="title"/>
          </p:nvPr>
        </p:nvSpPr>
        <p:spPr>
          <a:xfrm>
            <a:off x="628650" y="497673"/>
            <a:ext cx="78867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</a:rPr>
              <a:t>3. Bow-shaped bones that encloses the heart and the lungs.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327" name="Google Shape;327;p45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8" name="Google Shape;32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/>
          <p:nvPr>
            <p:ph idx="1" type="body"/>
          </p:nvPr>
        </p:nvSpPr>
        <p:spPr>
          <a:xfrm>
            <a:off x="628650" y="1190531"/>
            <a:ext cx="80073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/>
              <a:t>To enable the learner to: 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recognize the different kinds of bones found in our skeleton 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learn about the function of each bone.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know the importance of the skeleton.</a:t>
            </a:r>
            <a:endParaRPr b="1" sz="23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  <p:sp>
        <p:nvSpPr>
          <p:cNvPr id="149" name="Google Shape;149;p28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LEARNING OBJECTIVE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150" name="Google Shape;1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6"/>
          <p:cNvSpPr txBox="1"/>
          <p:nvPr>
            <p:ph idx="1" type="body"/>
          </p:nvPr>
        </p:nvSpPr>
        <p:spPr>
          <a:xfrm>
            <a:off x="628650" y="3822705"/>
            <a:ext cx="8007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Ans: Shoulder girdle </a:t>
            </a:r>
            <a:endParaRPr b="1" sz="2300"/>
          </a:p>
        </p:txBody>
      </p:sp>
      <p:sp>
        <p:nvSpPr>
          <p:cNvPr id="334" name="Google Shape;334;p46"/>
          <p:cNvSpPr txBox="1"/>
          <p:nvPr>
            <p:ph type="title"/>
          </p:nvPr>
        </p:nvSpPr>
        <p:spPr>
          <a:xfrm>
            <a:off x="628650" y="497673"/>
            <a:ext cx="78867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</a:rPr>
              <a:t>4. The forelimbs are attached to the spine with the help of the __________ ____________.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335" name="Google Shape;335;p46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7"/>
          <p:cNvSpPr txBox="1"/>
          <p:nvPr>
            <p:ph idx="1" type="body"/>
          </p:nvPr>
        </p:nvSpPr>
        <p:spPr>
          <a:xfrm>
            <a:off x="628650" y="1190530"/>
            <a:ext cx="80073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Do the oral Q &amp; A of page no. 8</a:t>
            </a:r>
            <a:r>
              <a:rPr b="1" lang="en" sz="2300"/>
              <a:t>5.</a:t>
            </a:r>
            <a:endParaRPr b="1" sz="2300"/>
          </a:p>
        </p:txBody>
      </p:sp>
      <p:sp>
        <p:nvSpPr>
          <p:cNvPr id="342" name="Google Shape;342;p47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HOMEWORK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343" name="Google Shape;343;p47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8"/>
          <p:cNvSpPr txBox="1"/>
          <p:nvPr>
            <p:ph idx="1" type="body"/>
          </p:nvPr>
        </p:nvSpPr>
        <p:spPr>
          <a:xfrm>
            <a:off x="508050" y="1153350"/>
            <a:ext cx="80073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2300"/>
              <a:t>The learner will be able to: 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recognize the different kinds of bones found in our skeleton 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learn about the function of each bone.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know the importance of the skeleton.</a:t>
            </a:r>
            <a:endParaRPr b="1" sz="2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  <p:sp>
        <p:nvSpPr>
          <p:cNvPr id="350" name="Google Shape;350;p48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LEARNING OUTCOME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351" name="Google Shape;35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9"/>
          <p:cNvSpPr txBox="1"/>
          <p:nvPr/>
        </p:nvSpPr>
        <p:spPr>
          <a:xfrm>
            <a:off x="1609069" y="743500"/>
            <a:ext cx="5850900" cy="3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3429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429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b="1" i="0" sz="3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/>
          <p:nvPr>
            <p:ph idx="1" type="body"/>
          </p:nvPr>
        </p:nvSpPr>
        <p:spPr>
          <a:xfrm>
            <a:off x="400050" y="1190525"/>
            <a:ext cx="83121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________________ protects the delicate spinal cord. (Fill in the blanks)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 backbone is made up of _________ vertebrae.</a:t>
            </a:r>
            <a:r>
              <a:rPr b="1" lang="en" sz="2200"/>
              <a:t>(Fill in the blanks)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There are _____________ bones in the facial region.</a:t>
            </a:r>
            <a:r>
              <a:rPr b="1" lang="en" sz="2200"/>
              <a:t>(Fill in the blanks)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_____________ : 22 bones :: Spine : 33 bones (Complete the series)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How many bones are there in the human body?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 limbs are attached to two pairs of girdles. (True/False)</a:t>
            </a:r>
            <a:endParaRPr b="1" sz="2200"/>
          </a:p>
        </p:txBody>
      </p:sp>
      <p:sp>
        <p:nvSpPr>
          <p:cNvPr id="156" name="Google Shape;156;p29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LET’S RECAP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157" name="Google Shape;1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0449" y="1011250"/>
            <a:ext cx="4791743" cy="4160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30"/>
          <p:cNvCxnSpPr/>
          <p:nvPr/>
        </p:nvCxnSpPr>
        <p:spPr>
          <a:xfrm flipH="1" rot="10800000">
            <a:off x="3616830" y="1204854"/>
            <a:ext cx="2905800" cy="21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" name="Google Shape;165;p30"/>
          <p:cNvCxnSpPr/>
          <p:nvPr/>
        </p:nvCxnSpPr>
        <p:spPr>
          <a:xfrm flipH="1" rot="10800000">
            <a:off x="3570227" y="2562024"/>
            <a:ext cx="2998800" cy="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6" name="Google Shape;166;p30"/>
          <p:cNvCxnSpPr/>
          <p:nvPr/>
        </p:nvCxnSpPr>
        <p:spPr>
          <a:xfrm flipH="1" rot="10800000">
            <a:off x="4042088" y="1883023"/>
            <a:ext cx="2479800" cy="17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7" name="Google Shape;167;p30"/>
          <p:cNvCxnSpPr/>
          <p:nvPr/>
        </p:nvCxnSpPr>
        <p:spPr>
          <a:xfrm flipH="1" rot="10800000">
            <a:off x="3812719" y="2254705"/>
            <a:ext cx="2723400" cy="9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" name="Google Shape;168;p30"/>
          <p:cNvCxnSpPr/>
          <p:nvPr/>
        </p:nvCxnSpPr>
        <p:spPr>
          <a:xfrm flipH="1" rot="10800000">
            <a:off x="3920450" y="2938961"/>
            <a:ext cx="2723400" cy="9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" name="Google Shape;169;p30"/>
          <p:cNvCxnSpPr/>
          <p:nvPr/>
        </p:nvCxnSpPr>
        <p:spPr>
          <a:xfrm flipH="1" rot="10800000">
            <a:off x="3920450" y="3598823"/>
            <a:ext cx="2723400" cy="9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0" name="Google Shape;170;p30"/>
          <p:cNvSpPr txBox="1"/>
          <p:nvPr/>
        </p:nvSpPr>
        <p:spPr>
          <a:xfrm>
            <a:off x="6462466" y="1039181"/>
            <a:ext cx="17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Skull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0"/>
          <p:cNvSpPr txBox="1"/>
          <p:nvPr/>
        </p:nvSpPr>
        <p:spPr>
          <a:xfrm>
            <a:off x="5136992" y="641250"/>
            <a:ext cx="182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0"/>
          <p:cNvSpPr txBox="1"/>
          <p:nvPr/>
        </p:nvSpPr>
        <p:spPr>
          <a:xfrm>
            <a:off x="6643942" y="2375577"/>
            <a:ext cx="17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Backbone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0"/>
          <p:cNvSpPr txBox="1"/>
          <p:nvPr/>
        </p:nvSpPr>
        <p:spPr>
          <a:xfrm>
            <a:off x="6547932" y="1707379"/>
            <a:ext cx="17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Shoulder girdle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0"/>
          <p:cNvSpPr txBox="1"/>
          <p:nvPr/>
        </p:nvSpPr>
        <p:spPr>
          <a:xfrm>
            <a:off x="6547932" y="2083121"/>
            <a:ext cx="17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Rib cage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0"/>
          <p:cNvSpPr txBox="1"/>
          <p:nvPr/>
        </p:nvSpPr>
        <p:spPr>
          <a:xfrm>
            <a:off x="6643942" y="2723587"/>
            <a:ext cx="17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Hip girdle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0"/>
          <p:cNvSpPr txBox="1"/>
          <p:nvPr/>
        </p:nvSpPr>
        <p:spPr>
          <a:xfrm>
            <a:off x="6643942" y="3427239"/>
            <a:ext cx="17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Femur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0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THE SKELETON</a:t>
            </a:r>
            <a:endParaRPr b="1" sz="3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/>
          <p:nvPr>
            <p:ph idx="1" type="body"/>
          </p:nvPr>
        </p:nvSpPr>
        <p:spPr>
          <a:xfrm>
            <a:off x="400050" y="1190525"/>
            <a:ext cx="82014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There are 12 pairs of bow-shaped ribs which form a cage and encloses the heart and the lungs. 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</p:txBody>
      </p:sp>
      <p:sp>
        <p:nvSpPr>
          <p:cNvPr id="183" name="Google Shape;183;p31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THE RIB CAGE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184" name="Google Shape;18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8475" y="1958250"/>
            <a:ext cx="4819875" cy="31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750" y="1994350"/>
            <a:ext cx="3805875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>
            <p:ph idx="1" type="body"/>
          </p:nvPr>
        </p:nvSpPr>
        <p:spPr>
          <a:xfrm>
            <a:off x="400050" y="1190525"/>
            <a:ext cx="83073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The ribs are delicate, curved bones which are joined to the backbone and the breastbone. </a:t>
            </a:r>
            <a:endParaRPr b="1" sz="2200"/>
          </a:p>
        </p:txBody>
      </p:sp>
      <p:sp>
        <p:nvSpPr>
          <p:cNvPr id="192" name="Google Shape;192;p32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THE RIB CAGE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0021" y="1862200"/>
            <a:ext cx="2989505" cy="285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 rotWithShape="1">
          <a:blip r:embed="rId5">
            <a:alphaModFix/>
          </a:blip>
          <a:srcRect b="0" l="12705" r="10847" t="0"/>
          <a:stretch/>
        </p:blipFill>
        <p:spPr>
          <a:xfrm>
            <a:off x="1810825" y="1915465"/>
            <a:ext cx="2989504" cy="279796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2"/>
          <p:cNvSpPr txBox="1"/>
          <p:nvPr/>
        </p:nvSpPr>
        <p:spPr>
          <a:xfrm>
            <a:off x="5338585" y="4763504"/>
            <a:ext cx="240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BACKBONE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2"/>
          <p:cNvSpPr txBox="1"/>
          <p:nvPr/>
        </p:nvSpPr>
        <p:spPr>
          <a:xfrm>
            <a:off x="2256075" y="4763504"/>
            <a:ext cx="240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BREASTBONE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/>
          <p:nvPr>
            <p:ph idx="1" type="body"/>
          </p:nvPr>
        </p:nvSpPr>
        <p:spPr>
          <a:xfrm>
            <a:off x="400050" y="1190525"/>
            <a:ext cx="41721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The lowest two pairs called floating ribs are joined only to the backbone. 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</p:txBody>
      </p:sp>
      <p:sp>
        <p:nvSpPr>
          <p:cNvPr id="203" name="Google Shape;203;p33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THE RIB CAGE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04" name="Google Shape;20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 txBox="1"/>
          <p:nvPr/>
        </p:nvSpPr>
        <p:spPr>
          <a:xfrm>
            <a:off x="5958142" y="4646439"/>
            <a:ext cx="17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FLOATING RIBS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1350" y="1007575"/>
            <a:ext cx="3982725" cy="354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3"/>
          <p:cNvPicPr preferRelativeResize="0"/>
          <p:nvPr/>
        </p:nvPicPr>
        <p:blipFill rotWithShape="1">
          <a:blip r:embed="rId5">
            <a:alphaModFix/>
          </a:blip>
          <a:srcRect b="0" l="0" r="28693" t="7527"/>
          <a:stretch/>
        </p:blipFill>
        <p:spPr>
          <a:xfrm>
            <a:off x="336550" y="2354850"/>
            <a:ext cx="4410350" cy="269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THE LIMBS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13" name="Google Shape;21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4"/>
          <p:cNvPicPr preferRelativeResize="0"/>
          <p:nvPr/>
        </p:nvPicPr>
        <p:blipFill rotWithShape="1">
          <a:blip r:embed="rId4">
            <a:alphaModFix/>
          </a:blip>
          <a:srcRect b="5758" l="25964" r="25576" t="0"/>
          <a:stretch/>
        </p:blipFill>
        <p:spPr>
          <a:xfrm>
            <a:off x="3736975" y="1169575"/>
            <a:ext cx="2388925" cy="34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4"/>
          <p:cNvPicPr preferRelativeResize="0"/>
          <p:nvPr/>
        </p:nvPicPr>
        <p:blipFill rotWithShape="1">
          <a:blip r:embed="rId5">
            <a:alphaModFix/>
          </a:blip>
          <a:srcRect b="5758" l="25911" r="25629" t="0"/>
          <a:stretch/>
        </p:blipFill>
        <p:spPr>
          <a:xfrm>
            <a:off x="6320925" y="1169575"/>
            <a:ext cx="2388925" cy="34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175" y="780825"/>
            <a:ext cx="3061324" cy="43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4"/>
          <p:cNvSpPr txBox="1"/>
          <p:nvPr/>
        </p:nvSpPr>
        <p:spPr>
          <a:xfrm>
            <a:off x="3999425" y="4655097"/>
            <a:ext cx="17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FORELIMBS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4"/>
          <p:cNvSpPr txBox="1"/>
          <p:nvPr/>
        </p:nvSpPr>
        <p:spPr>
          <a:xfrm>
            <a:off x="6590225" y="4655097"/>
            <a:ext cx="17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HIND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LIMBS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/>
          <p:nvPr>
            <p:ph idx="1" type="body"/>
          </p:nvPr>
        </p:nvSpPr>
        <p:spPr>
          <a:xfrm>
            <a:off x="171450" y="961925"/>
            <a:ext cx="87300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b="1" lang="en" sz="2200"/>
              <a:t>The forelimbs or the arms are joined to spine with the help of the shoulder girdle which consist of a pair of shoulder blades and a pair of collarbones. </a:t>
            </a:r>
            <a:endParaRPr b="1" sz="2200"/>
          </a:p>
        </p:txBody>
      </p:sp>
      <p:sp>
        <p:nvSpPr>
          <p:cNvPr id="224" name="Google Shape;224;p35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THE FORELIMBS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25" name="Google Shape;22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5"/>
          <p:cNvPicPr preferRelativeResize="0"/>
          <p:nvPr/>
        </p:nvPicPr>
        <p:blipFill rotWithShape="1">
          <a:blip r:embed="rId4">
            <a:alphaModFix/>
          </a:blip>
          <a:srcRect b="5194" l="7372" r="68837" t="7217"/>
          <a:stretch/>
        </p:blipFill>
        <p:spPr>
          <a:xfrm>
            <a:off x="111550" y="2025550"/>
            <a:ext cx="2714276" cy="30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4450" y="2254150"/>
            <a:ext cx="2586425" cy="24016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8" name="Google Shape;228;p35"/>
          <p:cNvPicPr preferRelativeResize="0"/>
          <p:nvPr/>
        </p:nvPicPr>
        <p:blipFill rotWithShape="1">
          <a:blip r:embed="rId4">
            <a:alphaModFix/>
          </a:blip>
          <a:srcRect b="5194" l="42257" r="11780" t="7217"/>
          <a:stretch/>
        </p:blipFill>
        <p:spPr>
          <a:xfrm>
            <a:off x="2930775" y="2123675"/>
            <a:ext cx="3474012" cy="308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5"/>
          <p:cNvSpPr txBox="1"/>
          <p:nvPr/>
        </p:nvSpPr>
        <p:spPr>
          <a:xfrm>
            <a:off x="6948750" y="4770722"/>
            <a:ext cx="17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COLLARBONES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0" name="Google Shape;230;p35"/>
          <p:cNvCxnSpPr/>
          <p:nvPr/>
        </p:nvCxnSpPr>
        <p:spPr>
          <a:xfrm>
            <a:off x="4201550" y="2689500"/>
            <a:ext cx="297600" cy="929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1" name="Google Shape;231;p35"/>
          <p:cNvCxnSpPr/>
          <p:nvPr/>
        </p:nvCxnSpPr>
        <p:spPr>
          <a:xfrm flipH="1">
            <a:off x="4635250" y="2751475"/>
            <a:ext cx="421500" cy="818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2" name="Google Shape;232;p35"/>
          <p:cNvSpPr txBox="1"/>
          <p:nvPr/>
        </p:nvSpPr>
        <p:spPr>
          <a:xfrm>
            <a:off x="3709942" y="3670989"/>
            <a:ext cx="17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SHOULDER GIRDLES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3" name="Google Shape;233;p35"/>
          <p:cNvCxnSpPr>
            <a:endCxn id="229" idx="0"/>
          </p:cNvCxnSpPr>
          <p:nvPr/>
        </p:nvCxnSpPr>
        <p:spPr>
          <a:xfrm>
            <a:off x="7349700" y="3408122"/>
            <a:ext cx="461100" cy="1362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4" name="Google Shape;234;p35"/>
          <p:cNvCxnSpPr>
            <a:endCxn id="229" idx="0"/>
          </p:cNvCxnSpPr>
          <p:nvPr/>
        </p:nvCxnSpPr>
        <p:spPr>
          <a:xfrm flipH="1">
            <a:off x="7810800" y="3408422"/>
            <a:ext cx="443700" cy="1362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5" name="Google Shape;235;p35"/>
          <p:cNvCxnSpPr/>
          <p:nvPr/>
        </p:nvCxnSpPr>
        <p:spPr>
          <a:xfrm>
            <a:off x="557725" y="3259625"/>
            <a:ext cx="1698000" cy="1103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6" name="Google Shape;236;p35"/>
          <p:cNvCxnSpPr/>
          <p:nvPr/>
        </p:nvCxnSpPr>
        <p:spPr>
          <a:xfrm flipH="1">
            <a:off x="2268075" y="3086100"/>
            <a:ext cx="37200" cy="1264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7" name="Google Shape;237;p35"/>
          <p:cNvSpPr txBox="1"/>
          <p:nvPr/>
        </p:nvSpPr>
        <p:spPr>
          <a:xfrm>
            <a:off x="1561025" y="4350297"/>
            <a:ext cx="17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FORELIMBS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