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The skeleton- the rib cage, the limbs, Functions of the skeleton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Do the oral Q&amp; A of page no. 85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Joints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Muscles and movements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What disadvantages would you face if your backbone is made up of just one long bone?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Long Q &amp; A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Learn the Q &amp; A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Activity / Class Test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8345f1632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t/>
            </a:r>
            <a:endParaRPr b="1"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ge8345f1632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dddcd036ab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</p:txBody>
      </p:sp>
      <p:sp>
        <p:nvSpPr>
          <p:cNvPr id="249" name="Google Shape;249;gdddcd036ab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ec5df4bff6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Calibri"/>
              <a:buAutoNum type="arabicPeriod"/>
            </a:pPr>
            <a:r>
              <a:t/>
            </a:r>
            <a:endParaRPr b="1" sz="3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gec5df4bff6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fcac3eaa4f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Calibri"/>
              <a:buAutoNum type="arabicPeriod"/>
            </a:pPr>
            <a:r>
              <a:t/>
            </a:r>
            <a:endParaRPr b="1" sz="3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gfcac3eaa4f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fcac3eaa4f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Calibri"/>
              <a:buAutoNum type="arabicPeriod"/>
            </a:pPr>
            <a:r>
              <a:t/>
            </a:r>
            <a:endParaRPr b="1" sz="3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gfcac3eaa4f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fcac3eaa4f_0_1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Calibri"/>
              <a:buAutoNum type="arabicPeriod"/>
            </a:pPr>
            <a:r>
              <a:t/>
            </a:r>
            <a:endParaRPr b="1" sz="3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gfcac3eaa4f_0_1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e735f5cb9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marR="50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highlight>
                <a:srgbClr val="EFEFEF"/>
              </a:highlight>
            </a:endParaRPr>
          </a:p>
        </p:txBody>
      </p:sp>
      <p:sp>
        <p:nvSpPr>
          <p:cNvPr id="287" name="Google Shape;287;ge735f5cb9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fa0b2ecd5c_0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marR="50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highlight>
                <a:srgbClr val="EFEFEF"/>
              </a:highlight>
            </a:endParaRPr>
          </a:p>
        </p:txBody>
      </p:sp>
      <p:sp>
        <p:nvSpPr>
          <p:cNvPr id="295" name="Google Shape;295;gfa0b2ecd5c_0_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f6568a5985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marR="50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highlight>
                <a:srgbClr val="EFEFEF"/>
              </a:highlight>
            </a:endParaRPr>
          </a:p>
        </p:txBody>
      </p:sp>
      <p:sp>
        <p:nvSpPr>
          <p:cNvPr id="307" name="Google Shape;307;gf6568a5985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dd0aa27387_10_2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t/>
            </a:r>
            <a:endParaRPr b="1" sz="3000"/>
          </a:p>
        </p:txBody>
      </p:sp>
      <p:sp>
        <p:nvSpPr>
          <p:cNvPr id="319" name="Google Shape;319;gdd0aa27387_10_2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dd0aa27387_8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</p:txBody>
      </p:sp>
      <p:sp>
        <p:nvSpPr>
          <p:cNvPr id="146" name="Google Shape;146;gdd0aa27387_8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dd0aa27387_10_2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gdd0aa27387_1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fcac3eaa4f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fcac3eaa4f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e7be38227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ge7be38227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fcac3eaa4f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fcac3eaa4f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fcac3eaa4f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fcac3eaa4f_0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fcac3eaa4f_0_1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gfcac3eaa4f_0_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fcac3eaa4f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gfcac3eaa4f_0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fcac3eaa4f_0_1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gfcac3eaa4f_0_1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29845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indent="-29845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indent="-29845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indent="-29845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indent="-29845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indent="-29845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indent="-29845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indent="-29845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81" name="Google Shape;81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9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" name="Google Shape;88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20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4" name="Google Shape;94;p20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6" name="Google Shape;96;p20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3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12" name="Google Shape;112;p23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3" name="Google Shape;113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4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24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20" name="Google Shape;120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25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6" name="Google Shape;126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26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2" name="Google Shape;132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3" name="Google Shape;133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11bHRpcGxlQ2hvaWNlIiwic2xpZGVJZCI6InAiLCJjb250ZW50SW5zdGFuY2VJZCI6IjE2dk1nMDdQMlRlZmQ4d1VlRXNKMzhDS3FjelRFemlLaUhseER5UmNPcHNrLzM0N2ZiMDhiLTEyYWUtNDY1Yy1hMzk3LTdkYzg2NGJmMjU3NCJ9pearId=magic-pear-metadata-identifier" TargetMode="External"/><Relationship Id="rId4" Type="http://schemas.openxmlformats.org/officeDocument/2006/relationships/image" Target="../media/image1.jp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Relationship Id="rId4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ZyZWVoYW5kRHJhd2luZyIsInNsaWRlSWQiOiJnZGQwYWEyNzM4N18xMF85MyIsImNvbnRlbnRJbnN0YW5jZUlkIjoiMTZ2TWcwN1AyVGVmZDh3VWVFc0ozOENLcWN6VEV6aUtpSGx4RHlSY09wc2svYmMzOTExMjYtYWQ5OS00OGRjLWE4ZWEtZGIxOTE3YTY5ZmE3In0=pearId=magic-pear-metadata-identifier" TargetMode="External"/><Relationship Id="rId5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ZyZWVoYW5kRHJhd2luZyIsInNsaWRlSWQiOiJnZGQwYWEyNzM4N18xMF85MyIsImNvbnRlbnRJbnN0YW5jZUlkIjoiMTZ2TWcwN1AyVGVmZDh3VWVFc0ozOENLcWN6VEV6aUtpSGx4RHlSY09wc2svYmMzOTExMjYtYWQ5OS00OGRjLWE4ZWEtZGIxOTE3YTY5ZmE3In0=pearId=magic-pear-metadata-identifier" TargetMode="External"/><Relationship Id="rId4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ZyZWVoYW5kRHJhd2luZyIsInNsaWRlSWQiOiJnZGQwYWEyNzM4N18xMF85MyIsImNvbnRlbnRJbnN0YW5jZUlkIjoiMTZ2TWcwN1AyVGVmZDh3VWVFc0ozOENLcWN6VEV6aUtpSGx4RHlSY09wc2svYmMzOTExMjYtYWQ5OS00OGRjLWE4ZWEtZGIxOTE3YTY5ZmE3In0=pearId=magic-pear-metadata-identifier" TargetMode="External"/><Relationship Id="rId4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ZyZWVoYW5kRHJhd2luZyIsInNsaWRlSWQiOiJnZGQwYWEyNzM4N18xMF85MyIsImNvbnRlbnRJbnN0YW5jZUlkIjoiMTZ2TWcwN1AyVGVmZDh3VWVFc0ozOENLcWN6VEV6aUtpSGx4RHlSY09wc2svYmMzOTExMjYtYWQ5OS00OGRjLWE4ZWEtZGIxOTE3YTY5ZmE3In0=pearId=magic-pear-metadata-identifier" TargetMode="External"/><Relationship Id="rId4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ZyZWVoYW5kRHJhd2luZyIsInNsaWRlSWQiOiJnZGQwYWEyNzM4N18xMF85MyIsImNvbnRlbnRJbnN0YW5jZUlkIjoiMTZ2TWcwN1AyVGVmZDh3VWVFc0ozOENLcWN6VEV6aUtpSGx4RHlSY09wc2svYmMzOTExMjYtYWQ5OS00OGRjLWE4ZWEtZGIxOTE3YTY5ZmE3In0=pearId=magic-pear-metadata-identifier" TargetMode="External"/><Relationship Id="rId4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ZyZWVSZXNwb25zZS10ZXh0Iiwic2xpZGVJZCI6ImdkZThmOWJiYTA2XzBfMiIsImNvbnRlbnRJbnN0YW5jZUlkIjoiMTZ2TWcwN1AyVGVmZDh3VWVFc0ozOENLcWN6VEV6aUtpSGx4RHlSY09wc2svOWZlOWRiNWQtMGUwNS00Yzk4LTk5MmItNjI5NTNmNWEzMTEwIn0=pearId=magic-pear-metadata-identifier" TargetMode="External"/><Relationship Id="rId4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ZyZWVSZXNwb25zZS10ZXh0Iiwic2xpZGVJZCI6ImdkZThmOWJiYTA2XzBfMiIsImNvbnRlbnRJbnN0YW5jZUlkIjoiMTZ2TWcwN1AyVGVmZDh3VWVFc0ozOENLcWN6VEV6aUtpSGx4RHlSY09wc2svOWZlOWRiNWQtMGUwNS00Yzk4LTk5MmItNjI5NTNmNWEzMTEwIn0=pearId=magic-pear-metadata-identifier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15.png"/><Relationship Id="rId6" Type="http://schemas.openxmlformats.org/officeDocument/2006/relationships/image" Target="../media/image21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ZyZWVSZXNwb25zZS10ZXh0Iiwic2xpZGVJZCI6ImdkZThmOWJiYTA2XzBfMiIsImNvbnRlbnRJbnN0YW5jZUlkIjoiMTZ2TWcwN1AyVGVmZDh3VWVFc0ozOENLcWN6VEV6aUtpSGx4RHlSY09wc2svOWZlOWRiNWQtMGUwNS00Yzk4LTk5MmItNjI5NTNmNWEzMTEwIn0=pearId=magic-pear-metadata-identifier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20.png"/><Relationship Id="rId6" Type="http://schemas.openxmlformats.org/officeDocument/2006/relationships/image" Target="../media/image19.png"/><Relationship Id="rId7" Type="http://schemas.openxmlformats.org/officeDocument/2006/relationships/image" Target="../media/image23.png"/><Relationship Id="rId8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hyperlink" Target="https://www.jigsawplanet.com/?rc=play&amp;pid=14758a4d1e8d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13.png"/><Relationship Id="rId8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1.gif"/><Relationship Id="rId6" Type="http://schemas.openxmlformats.org/officeDocument/2006/relationships/image" Target="../media/image6.gif"/><Relationship Id="rId7" Type="http://schemas.openxmlformats.org/officeDocument/2006/relationships/image" Target="../media/image3.png"/><Relationship Id="rId8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Relationship Id="rId7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27.png"/><Relationship Id="rId6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7"/>
          <p:cNvSpPr txBox="1"/>
          <p:nvPr/>
        </p:nvSpPr>
        <p:spPr>
          <a:xfrm>
            <a:off x="114400" y="277575"/>
            <a:ext cx="8443800" cy="9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" sz="35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WELCOME TO THE ONLINE CLASS </a:t>
            </a:r>
            <a:endParaRPr b="0" i="0" sz="3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7"/>
          <p:cNvSpPr txBox="1"/>
          <p:nvPr/>
        </p:nvSpPr>
        <p:spPr>
          <a:xfrm>
            <a:off x="579875" y="1339125"/>
            <a:ext cx="7687800" cy="24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SESSION NO.: </a:t>
            </a:r>
            <a:r>
              <a:rPr b="1" lang="en" sz="2300">
                <a:latin typeface="Calibri"/>
                <a:ea typeface="Calibri"/>
                <a:cs typeface="Calibri"/>
                <a:sym typeface="Calibri"/>
              </a:rPr>
              <a:t>2</a:t>
            </a:r>
            <a:endParaRPr b="1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CLASS: 5</a:t>
            </a:r>
            <a:endParaRPr b="1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SUBJECT: SCIENCE</a:t>
            </a:r>
            <a:endParaRPr b="1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CHAPTER NUMBER: </a:t>
            </a:r>
            <a:r>
              <a:rPr b="1" lang="en" sz="2300">
                <a:latin typeface="Calibri"/>
                <a:ea typeface="Calibri"/>
                <a:cs typeface="Calibri"/>
                <a:sym typeface="Calibri"/>
              </a:rPr>
              <a:t>9</a:t>
            </a:r>
            <a:endParaRPr b="1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CHAPTER NAME: </a:t>
            </a:r>
            <a:r>
              <a:rPr b="1" lang="en" sz="2300">
                <a:latin typeface="Calibri"/>
                <a:ea typeface="Calibri"/>
                <a:cs typeface="Calibri"/>
                <a:sym typeface="Calibri"/>
              </a:rPr>
              <a:t>OUR SKELETAL SYSTEM</a:t>
            </a:r>
            <a:endParaRPr b="1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 TOPIC: </a:t>
            </a:r>
            <a:r>
              <a:rPr b="1" lang="en" sz="2300">
                <a:latin typeface="Calibri"/>
                <a:ea typeface="Calibri"/>
                <a:cs typeface="Calibri"/>
                <a:sym typeface="Calibri"/>
              </a:rPr>
              <a:t>THE SKELETON- THE SKULL, THE BACKBONE OR SPINE</a:t>
            </a:r>
            <a:endParaRPr b="1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00" y="4339175"/>
            <a:ext cx="9144100" cy="8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 txBox="1"/>
          <p:nvPr>
            <p:ph idx="1" type="body"/>
          </p:nvPr>
        </p:nvSpPr>
        <p:spPr>
          <a:xfrm>
            <a:off x="628650" y="1190525"/>
            <a:ext cx="78867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The human skeleton is a framework of bones which encloses and protects all the internal organs and gives support, strength and shape to the body. 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There are 206 bones in an adult.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 skeleton consists of the skull, the spine, the ribcage and the limbs.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 skull is made up of 22 bones and only lower jaw is movable.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It is made up of 33 small bones called vertebrae which forms a strong column called the vertebral column and protects the spinal cord. </a:t>
            </a:r>
            <a:endParaRPr b="1" sz="2200"/>
          </a:p>
        </p:txBody>
      </p:sp>
      <p:sp>
        <p:nvSpPr>
          <p:cNvPr id="245" name="Google Shape;245;p36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SUMMARY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246" name="Google Shape;24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>
            <a:hlinkClick r:id="rId4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8"/>
          <p:cNvSpPr txBox="1"/>
          <p:nvPr>
            <p:ph idx="1" type="body"/>
          </p:nvPr>
        </p:nvSpPr>
        <p:spPr>
          <a:xfrm>
            <a:off x="628650" y="3822705"/>
            <a:ext cx="8007300" cy="8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Ans: Skeleton</a:t>
            </a:r>
            <a:endParaRPr b="1" sz="2300"/>
          </a:p>
        </p:txBody>
      </p:sp>
      <p:sp>
        <p:nvSpPr>
          <p:cNvPr id="258" name="Google Shape;258;p38"/>
          <p:cNvSpPr txBox="1"/>
          <p:nvPr>
            <p:ph type="title"/>
          </p:nvPr>
        </p:nvSpPr>
        <p:spPr>
          <a:xfrm>
            <a:off x="628650" y="497673"/>
            <a:ext cx="78867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AutoNum type="arabicPeriod"/>
            </a:pPr>
            <a:r>
              <a:rPr b="1" lang="en" sz="3000">
                <a:solidFill>
                  <a:srgbClr val="FF0000"/>
                </a:solidFill>
              </a:rPr>
              <a:t>A framework of bones that protects all the internal organs.</a:t>
            </a:r>
            <a:endParaRPr b="1" sz="3000">
              <a:solidFill>
                <a:srgbClr val="FF0000"/>
              </a:solidFill>
            </a:endParaRPr>
          </a:p>
        </p:txBody>
      </p:sp>
      <p:sp>
        <p:nvSpPr>
          <p:cNvPr id="259" name="Google Shape;259;p38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9"/>
          <p:cNvSpPr txBox="1"/>
          <p:nvPr>
            <p:ph idx="1" type="body"/>
          </p:nvPr>
        </p:nvSpPr>
        <p:spPr>
          <a:xfrm>
            <a:off x="628650" y="3822705"/>
            <a:ext cx="8007300" cy="8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Ans: 22</a:t>
            </a:r>
            <a:endParaRPr b="1" sz="2300"/>
          </a:p>
        </p:txBody>
      </p:sp>
      <p:sp>
        <p:nvSpPr>
          <p:cNvPr id="266" name="Google Shape;266;p39"/>
          <p:cNvSpPr txBox="1"/>
          <p:nvPr>
            <p:ph type="title"/>
          </p:nvPr>
        </p:nvSpPr>
        <p:spPr>
          <a:xfrm>
            <a:off x="628650" y="497673"/>
            <a:ext cx="78867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0000"/>
                </a:solidFill>
              </a:rPr>
              <a:t>2. The skull is made up of ______________ bones.</a:t>
            </a:r>
            <a:endParaRPr b="1" sz="3000">
              <a:solidFill>
                <a:srgbClr val="FF0000"/>
              </a:solidFill>
            </a:endParaRPr>
          </a:p>
        </p:txBody>
      </p:sp>
      <p:sp>
        <p:nvSpPr>
          <p:cNvPr id="267" name="Google Shape;267;p39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8" name="Google Shape;26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0"/>
          <p:cNvSpPr txBox="1"/>
          <p:nvPr>
            <p:ph idx="1" type="body"/>
          </p:nvPr>
        </p:nvSpPr>
        <p:spPr>
          <a:xfrm>
            <a:off x="628650" y="3822705"/>
            <a:ext cx="8007300" cy="8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Ans: The lower jaw of the facial region is movable. It helps us to eat and talk.</a:t>
            </a:r>
            <a:endParaRPr b="1" sz="2300"/>
          </a:p>
        </p:txBody>
      </p:sp>
      <p:sp>
        <p:nvSpPr>
          <p:cNvPr id="274" name="Google Shape;274;p40"/>
          <p:cNvSpPr txBox="1"/>
          <p:nvPr>
            <p:ph type="title"/>
          </p:nvPr>
        </p:nvSpPr>
        <p:spPr>
          <a:xfrm>
            <a:off x="628650" y="497673"/>
            <a:ext cx="78867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0000"/>
                </a:solidFill>
              </a:rPr>
              <a:t>3. Which part of the facial region is movable? How it helps us?</a:t>
            </a:r>
            <a:endParaRPr b="1" sz="3000">
              <a:solidFill>
                <a:srgbClr val="FF0000"/>
              </a:solidFill>
            </a:endParaRPr>
          </a:p>
        </p:txBody>
      </p:sp>
      <p:sp>
        <p:nvSpPr>
          <p:cNvPr id="275" name="Google Shape;275;p40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6" name="Google Shape;27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"/>
          <p:cNvSpPr txBox="1"/>
          <p:nvPr>
            <p:ph idx="1" type="body"/>
          </p:nvPr>
        </p:nvSpPr>
        <p:spPr>
          <a:xfrm>
            <a:off x="628650" y="3822705"/>
            <a:ext cx="8007300" cy="8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Ans: 33, vertebrae, vertebral </a:t>
            </a:r>
            <a:endParaRPr b="1" sz="2300"/>
          </a:p>
        </p:txBody>
      </p:sp>
      <p:sp>
        <p:nvSpPr>
          <p:cNvPr id="282" name="Google Shape;282;p41"/>
          <p:cNvSpPr txBox="1"/>
          <p:nvPr>
            <p:ph type="title"/>
          </p:nvPr>
        </p:nvSpPr>
        <p:spPr>
          <a:xfrm>
            <a:off x="628650" y="497673"/>
            <a:ext cx="78867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0000"/>
                </a:solidFill>
              </a:rPr>
              <a:t>4. Spine is made up of ____________ small bones called _______________ which form a strong column called the ____________ column.</a:t>
            </a:r>
            <a:endParaRPr b="1" sz="3000">
              <a:solidFill>
                <a:srgbClr val="FF0000"/>
              </a:solidFill>
            </a:endParaRPr>
          </a:p>
        </p:txBody>
      </p:sp>
      <p:sp>
        <p:nvSpPr>
          <p:cNvPr id="283" name="Google Shape;283;p41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4" name="Google Shape;28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2"/>
          <p:cNvSpPr txBox="1"/>
          <p:nvPr>
            <p:ph idx="1" type="body"/>
          </p:nvPr>
        </p:nvSpPr>
        <p:spPr>
          <a:xfrm>
            <a:off x="628650" y="1190530"/>
            <a:ext cx="80073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Do the questions A, B &amp; C in your notebook.</a:t>
            </a:r>
            <a:endParaRPr b="1" sz="2300"/>
          </a:p>
        </p:txBody>
      </p:sp>
      <p:sp>
        <p:nvSpPr>
          <p:cNvPr id="290" name="Google Shape;290;p42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HOMEWORK</a:t>
            </a:r>
            <a:endParaRPr b="1" sz="3000">
              <a:solidFill>
                <a:srgbClr val="FF0000"/>
              </a:solidFill>
            </a:endParaRPr>
          </a:p>
        </p:txBody>
      </p:sp>
      <p:sp>
        <p:nvSpPr>
          <p:cNvPr id="291" name="Google Shape;291;p42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2" name="Google Shape;29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3"/>
          <p:cNvSpPr txBox="1"/>
          <p:nvPr>
            <p:ph idx="1" type="body"/>
          </p:nvPr>
        </p:nvSpPr>
        <p:spPr>
          <a:xfrm>
            <a:off x="628650" y="1190530"/>
            <a:ext cx="80073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Make a model of the human skeletal system.</a:t>
            </a:r>
            <a:endParaRPr b="1" sz="2300"/>
          </a:p>
        </p:txBody>
      </p:sp>
      <p:sp>
        <p:nvSpPr>
          <p:cNvPr id="298" name="Google Shape;298;p43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SCIENCE INTERACTIVE ACTIVITY</a:t>
            </a:r>
            <a:endParaRPr b="1" sz="3000">
              <a:solidFill>
                <a:srgbClr val="FF0000"/>
              </a:solidFill>
            </a:endParaRPr>
          </a:p>
        </p:txBody>
      </p:sp>
      <p:sp>
        <p:nvSpPr>
          <p:cNvPr id="299" name="Google Shape;299;p43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685575"/>
            <a:ext cx="2466975" cy="338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66975" y="1685575"/>
            <a:ext cx="2296950" cy="338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3"/>
          <p:cNvPicPr preferRelativeResize="0"/>
          <p:nvPr/>
        </p:nvPicPr>
        <p:blipFill rotWithShape="1">
          <a:blip r:embed="rId7">
            <a:alphaModFix/>
          </a:blip>
          <a:srcRect b="0" l="11835" r="11904" t="0"/>
          <a:stretch/>
        </p:blipFill>
        <p:spPr>
          <a:xfrm>
            <a:off x="4763925" y="1685575"/>
            <a:ext cx="2199651" cy="338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6377162" y="2293338"/>
            <a:ext cx="3367475" cy="216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4"/>
          <p:cNvSpPr txBox="1"/>
          <p:nvPr>
            <p:ph idx="1" type="body"/>
          </p:nvPr>
        </p:nvSpPr>
        <p:spPr>
          <a:xfrm>
            <a:off x="628650" y="1190530"/>
            <a:ext cx="80073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Make a model of the human skeletal system.</a:t>
            </a:r>
            <a:endParaRPr b="1" sz="2300"/>
          </a:p>
        </p:txBody>
      </p:sp>
      <p:sp>
        <p:nvSpPr>
          <p:cNvPr id="310" name="Google Shape;310;p44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3000">
                <a:solidFill>
                  <a:srgbClr val="FF0000"/>
                </a:solidFill>
              </a:rPr>
              <a:t>SCIENCE INTERACTIVE ACTIVITY</a:t>
            </a:r>
            <a:endParaRPr b="1" sz="3000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3000">
              <a:solidFill>
                <a:srgbClr val="FF0000"/>
              </a:solidFill>
            </a:endParaRPr>
          </a:p>
        </p:txBody>
      </p:sp>
      <p:sp>
        <p:nvSpPr>
          <p:cNvPr id="311" name="Google Shape;311;p44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2" name="Google Shape;31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5356" y="1774925"/>
            <a:ext cx="2045050" cy="325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4828" y="1827203"/>
            <a:ext cx="2132975" cy="320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2079525" y="2391025"/>
            <a:ext cx="3309200" cy="204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8800" y="1822200"/>
            <a:ext cx="2549650" cy="320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/>
          <p:nvPr>
            <p:ph idx="1" type="body"/>
          </p:nvPr>
        </p:nvSpPr>
        <p:spPr>
          <a:xfrm>
            <a:off x="508050" y="1153350"/>
            <a:ext cx="80073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2300"/>
              <a:t>The learner will be able to: 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en" sz="2300"/>
              <a:t>know about the human skeleton.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en" sz="2300"/>
              <a:t>recognize the different kinds of bones found in our skeleton 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en" sz="2300"/>
              <a:t>learn about the function of each bone.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en" sz="2300"/>
              <a:t>know the importance of the skeleton.</a:t>
            </a:r>
            <a:endParaRPr b="1" sz="2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</p:txBody>
      </p:sp>
      <p:sp>
        <p:nvSpPr>
          <p:cNvPr id="322" name="Google Shape;322;p45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LEARNING OUTCOME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323" name="Google Shape;32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/>
          <p:nvPr>
            <p:ph idx="1" type="body"/>
          </p:nvPr>
        </p:nvSpPr>
        <p:spPr>
          <a:xfrm>
            <a:off x="628650" y="1190531"/>
            <a:ext cx="80073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/>
              <a:t>To enable the learner to: 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en" sz="2300"/>
              <a:t>know about the human skeleton.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en" sz="2300"/>
              <a:t>recognize the different kinds of bones found in our skeleton 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en" sz="2300"/>
              <a:t>learn about the function of each bone.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en" sz="2300"/>
              <a:t>know the importance of the skeleton.</a:t>
            </a:r>
            <a:endParaRPr b="1" sz="23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</p:txBody>
      </p:sp>
      <p:sp>
        <p:nvSpPr>
          <p:cNvPr id="149" name="Google Shape;149;p28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LEARNING OBJECTIVE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150" name="Google Shape;15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6"/>
          <p:cNvSpPr txBox="1"/>
          <p:nvPr/>
        </p:nvSpPr>
        <p:spPr>
          <a:xfrm>
            <a:off x="1609069" y="743500"/>
            <a:ext cx="5850900" cy="3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3429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THANKING YOU</a:t>
            </a:r>
            <a:endParaRPr b="1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429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ODM EDUCATIONAL GROUP</a:t>
            </a:r>
            <a:endParaRPr b="1" i="0" sz="3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LET’S </a:t>
            </a:r>
            <a:r>
              <a:rPr b="1" lang="en" sz="3000">
                <a:solidFill>
                  <a:srgbClr val="FF0000"/>
                </a:solidFill>
              </a:rPr>
              <a:t>RECAP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156" name="Google Shape;15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9"/>
          <p:cNvSpPr txBox="1"/>
          <p:nvPr>
            <p:ph idx="1" type="body"/>
          </p:nvPr>
        </p:nvSpPr>
        <p:spPr>
          <a:xfrm>
            <a:off x="628650" y="1190530"/>
            <a:ext cx="80073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•"/>
            </a:pPr>
            <a:r>
              <a:rPr b="1" lang="en" sz="2500"/>
              <a:t>Name some internal organs.</a:t>
            </a:r>
            <a:endParaRPr b="1" sz="2500"/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b="1" lang="en" sz="2500"/>
              <a:t>List some organ systems of our body.</a:t>
            </a:r>
            <a:endParaRPr b="1" sz="2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/>
          </a:p>
        </p:txBody>
      </p:sp>
      <p:sp>
        <p:nvSpPr>
          <p:cNvPr id="158" name="Google Shape;158;p29"/>
          <p:cNvSpPr txBox="1"/>
          <p:nvPr>
            <p:ph type="title"/>
          </p:nvPr>
        </p:nvSpPr>
        <p:spPr>
          <a:xfrm>
            <a:off x="552450" y="20978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LET’S PLAY </a:t>
            </a:r>
            <a:endParaRPr b="1" sz="3000">
              <a:solidFill>
                <a:srgbClr val="FF0000"/>
              </a:solidFill>
            </a:endParaRPr>
          </a:p>
        </p:txBody>
      </p:sp>
      <p:sp>
        <p:nvSpPr>
          <p:cNvPr id="159" name="Google Shape;159;p29"/>
          <p:cNvSpPr txBox="1"/>
          <p:nvPr>
            <p:ph type="title"/>
          </p:nvPr>
        </p:nvSpPr>
        <p:spPr>
          <a:xfrm>
            <a:off x="552450" y="28598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 u="sng">
                <a:solidFill>
                  <a:schemeClr val="hlink"/>
                </a:solidFill>
                <a:hlinkClick r:id="rId4"/>
              </a:rPr>
              <a:t>https://www.jigsawplanet.com/?rc=play&amp;pid=14758a4d1e8d</a:t>
            </a:r>
            <a:r>
              <a:rPr b="1" lang="en" sz="3000">
                <a:solidFill>
                  <a:srgbClr val="FF0000"/>
                </a:solidFill>
              </a:rPr>
              <a:t> </a:t>
            </a:r>
            <a:endParaRPr b="1" sz="3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0" y="1011250"/>
            <a:ext cx="4043445" cy="4160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30"/>
          <p:cNvCxnSpPr/>
          <p:nvPr/>
        </p:nvCxnSpPr>
        <p:spPr>
          <a:xfrm flipH="1" rot="10800000">
            <a:off x="5120783" y="1204854"/>
            <a:ext cx="2451900" cy="21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7" name="Google Shape;167;p30"/>
          <p:cNvCxnSpPr/>
          <p:nvPr/>
        </p:nvCxnSpPr>
        <p:spPr>
          <a:xfrm flipH="1" rot="10800000">
            <a:off x="5081458" y="2562024"/>
            <a:ext cx="2530500" cy="3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8" name="Google Shape;168;p30"/>
          <p:cNvCxnSpPr/>
          <p:nvPr/>
        </p:nvCxnSpPr>
        <p:spPr>
          <a:xfrm flipH="1" rot="10800000">
            <a:off x="5479631" y="1883024"/>
            <a:ext cx="2092800" cy="17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9" name="Google Shape;169;p30"/>
          <p:cNvCxnSpPr/>
          <p:nvPr/>
        </p:nvCxnSpPr>
        <p:spPr>
          <a:xfrm flipH="1" rot="10800000">
            <a:off x="5286081" y="2254705"/>
            <a:ext cx="2298300" cy="9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0" name="Google Shape;170;p30"/>
          <p:cNvCxnSpPr/>
          <p:nvPr/>
        </p:nvCxnSpPr>
        <p:spPr>
          <a:xfrm flipH="1" rot="10800000">
            <a:off x="5376988" y="2862762"/>
            <a:ext cx="2298300" cy="9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1" name="Google Shape;171;p30"/>
          <p:cNvCxnSpPr/>
          <p:nvPr/>
        </p:nvCxnSpPr>
        <p:spPr>
          <a:xfrm flipH="1" rot="10800000">
            <a:off x="5376988" y="3598824"/>
            <a:ext cx="2298300" cy="9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2" name="Google Shape;172;p30"/>
          <p:cNvSpPr txBox="1"/>
          <p:nvPr/>
        </p:nvSpPr>
        <p:spPr>
          <a:xfrm>
            <a:off x="7522033" y="1039181"/>
            <a:ext cx="145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Skull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30"/>
          <p:cNvSpPr txBox="1"/>
          <p:nvPr/>
        </p:nvSpPr>
        <p:spPr>
          <a:xfrm>
            <a:off x="6403550" y="641250"/>
            <a:ext cx="153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0"/>
          <p:cNvSpPr txBox="1"/>
          <p:nvPr/>
        </p:nvSpPr>
        <p:spPr>
          <a:xfrm>
            <a:off x="7675169" y="2375578"/>
            <a:ext cx="145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Backbone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0"/>
          <p:cNvSpPr txBox="1"/>
          <p:nvPr/>
        </p:nvSpPr>
        <p:spPr>
          <a:xfrm>
            <a:off x="7594152" y="1707379"/>
            <a:ext cx="145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Shoulder girdle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0"/>
          <p:cNvSpPr txBox="1"/>
          <p:nvPr/>
        </p:nvSpPr>
        <p:spPr>
          <a:xfrm>
            <a:off x="7594152" y="2083121"/>
            <a:ext cx="145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Rib cage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30"/>
          <p:cNvSpPr txBox="1"/>
          <p:nvPr/>
        </p:nvSpPr>
        <p:spPr>
          <a:xfrm>
            <a:off x="7675169" y="2723587"/>
            <a:ext cx="145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Hip girdle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30"/>
          <p:cNvSpPr txBox="1"/>
          <p:nvPr/>
        </p:nvSpPr>
        <p:spPr>
          <a:xfrm>
            <a:off x="7675169" y="3427240"/>
            <a:ext cx="145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Femur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30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THE SKELETON</a:t>
            </a:r>
            <a:endParaRPr b="1" sz="3000">
              <a:solidFill>
                <a:srgbClr val="FF0000"/>
              </a:solidFill>
            </a:endParaRPr>
          </a:p>
        </p:txBody>
      </p:sp>
      <p:sp>
        <p:nvSpPr>
          <p:cNvPr id="180" name="Google Shape;180;p30"/>
          <p:cNvSpPr txBox="1"/>
          <p:nvPr>
            <p:ph idx="1" type="body"/>
          </p:nvPr>
        </p:nvSpPr>
        <p:spPr>
          <a:xfrm>
            <a:off x="628650" y="1190525"/>
            <a:ext cx="36006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The human skeleton is a framework of bones which encloses and protects all the internal organs and gives support, strength and shape to the body. 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There are 206 bones in an adult.</a:t>
            </a:r>
            <a:endParaRPr b="1" sz="2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/>
          <p:nvPr>
            <p:ph idx="1" type="body"/>
          </p:nvPr>
        </p:nvSpPr>
        <p:spPr>
          <a:xfrm>
            <a:off x="19050" y="3263900"/>
            <a:ext cx="21018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SKULL</a:t>
            </a:r>
            <a:endParaRPr b="1" sz="2200"/>
          </a:p>
        </p:txBody>
      </p:sp>
      <p:sp>
        <p:nvSpPr>
          <p:cNvPr id="186" name="Google Shape;186;p31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DIFFERENT PARTS OF THE SKELETON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187" name="Google Shape;18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8250" y="1315625"/>
            <a:ext cx="2209800" cy="1779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1"/>
          <p:cNvPicPr preferRelativeResize="0"/>
          <p:nvPr/>
        </p:nvPicPr>
        <p:blipFill rotWithShape="1">
          <a:blip r:embed="rId5">
            <a:alphaModFix/>
          </a:blip>
          <a:srcRect b="0" l="19422" r="23620" t="0"/>
          <a:stretch/>
        </p:blipFill>
        <p:spPr>
          <a:xfrm>
            <a:off x="2120900" y="1130300"/>
            <a:ext cx="1117600" cy="32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1"/>
          <p:cNvPicPr preferRelativeResize="0"/>
          <p:nvPr/>
        </p:nvPicPr>
        <p:blipFill rotWithShape="1">
          <a:blip r:embed="rId6">
            <a:alphaModFix/>
          </a:blip>
          <a:srcRect b="0" l="16165" r="12619" t="0"/>
          <a:stretch/>
        </p:blipFill>
        <p:spPr>
          <a:xfrm>
            <a:off x="3238500" y="1177925"/>
            <a:ext cx="2209800" cy="26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48300" y="1003300"/>
            <a:ext cx="1390650" cy="31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6175" y="1104900"/>
            <a:ext cx="2031625" cy="31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1"/>
          <p:cNvSpPr txBox="1"/>
          <p:nvPr>
            <p:ph idx="1" type="body"/>
          </p:nvPr>
        </p:nvSpPr>
        <p:spPr>
          <a:xfrm>
            <a:off x="1517650" y="4402475"/>
            <a:ext cx="21018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SPINE/</a:t>
            </a:r>
            <a:endParaRPr b="1" sz="2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BACKBONE</a:t>
            </a:r>
            <a:endParaRPr b="1" sz="2200"/>
          </a:p>
        </p:txBody>
      </p:sp>
      <p:sp>
        <p:nvSpPr>
          <p:cNvPr id="194" name="Google Shape;194;p31"/>
          <p:cNvSpPr txBox="1"/>
          <p:nvPr>
            <p:ph idx="1" type="body"/>
          </p:nvPr>
        </p:nvSpPr>
        <p:spPr>
          <a:xfrm>
            <a:off x="3409950" y="3741500"/>
            <a:ext cx="21018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RIB CAGE</a:t>
            </a:r>
            <a:endParaRPr b="1" sz="2200"/>
          </a:p>
        </p:txBody>
      </p:sp>
      <p:sp>
        <p:nvSpPr>
          <p:cNvPr id="195" name="Google Shape;195;p31"/>
          <p:cNvSpPr txBox="1"/>
          <p:nvPr>
            <p:ph idx="1" type="body"/>
          </p:nvPr>
        </p:nvSpPr>
        <p:spPr>
          <a:xfrm>
            <a:off x="5048250" y="4038600"/>
            <a:ext cx="21018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FORELIMBS</a:t>
            </a:r>
            <a:endParaRPr b="1" sz="2200"/>
          </a:p>
        </p:txBody>
      </p:sp>
      <p:sp>
        <p:nvSpPr>
          <p:cNvPr id="196" name="Google Shape;196;p31"/>
          <p:cNvSpPr txBox="1"/>
          <p:nvPr>
            <p:ph idx="1" type="body"/>
          </p:nvPr>
        </p:nvSpPr>
        <p:spPr>
          <a:xfrm>
            <a:off x="7001088" y="4051300"/>
            <a:ext cx="21018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HINDLIMBS</a:t>
            </a:r>
            <a:endParaRPr b="1" sz="2200"/>
          </a:p>
        </p:txBody>
      </p:sp>
      <p:sp>
        <p:nvSpPr>
          <p:cNvPr id="197" name="Google Shape;197;p31"/>
          <p:cNvSpPr txBox="1"/>
          <p:nvPr>
            <p:ph idx="1" type="body"/>
          </p:nvPr>
        </p:nvSpPr>
        <p:spPr>
          <a:xfrm>
            <a:off x="6010488" y="4660900"/>
            <a:ext cx="21018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LIMBS</a:t>
            </a:r>
            <a:endParaRPr b="1" sz="2200"/>
          </a:p>
        </p:txBody>
      </p:sp>
      <p:cxnSp>
        <p:nvCxnSpPr>
          <p:cNvPr id="198" name="Google Shape;198;p31"/>
          <p:cNvCxnSpPr>
            <a:endCxn id="197" idx="0"/>
          </p:cNvCxnSpPr>
          <p:nvPr/>
        </p:nvCxnSpPr>
        <p:spPr>
          <a:xfrm>
            <a:off x="6362688" y="4419700"/>
            <a:ext cx="698700" cy="241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9" name="Google Shape;199;p31"/>
          <p:cNvCxnSpPr>
            <a:endCxn id="197" idx="0"/>
          </p:cNvCxnSpPr>
          <p:nvPr/>
        </p:nvCxnSpPr>
        <p:spPr>
          <a:xfrm flipH="1">
            <a:off x="7061388" y="4432300"/>
            <a:ext cx="685500" cy="228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 txBox="1"/>
          <p:nvPr>
            <p:ph idx="1" type="body"/>
          </p:nvPr>
        </p:nvSpPr>
        <p:spPr>
          <a:xfrm>
            <a:off x="19050" y="1190525"/>
            <a:ext cx="36513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It is made up of 22 bones. 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Eight flat bones, interlock together, enclose the delicate brain inside it. 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There are 14 bones in the facial regions and among them only the lower jaw is movable which enables us to eat and talk. </a:t>
            </a:r>
            <a:endParaRPr b="1" sz="2200"/>
          </a:p>
        </p:txBody>
      </p:sp>
      <p:sp>
        <p:nvSpPr>
          <p:cNvPr id="205" name="Google Shape;205;p32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THE SKULL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206" name="Google Shape;20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0350" y="963275"/>
            <a:ext cx="2453950" cy="194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4150" y="3000375"/>
            <a:ext cx="184455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2"/>
          <p:cNvPicPr preferRelativeResize="0"/>
          <p:nvPr/>
        </p:nvPicPr>
        <p:blipFill rotWithShape="1">
          <a:blip r:embed="rId6">
            <a:alphaModFix/>
          </a:blip>
          <a:srcRect b="5833" l="0" r="0" t="10358"/>
          <a:stretch/>
        </p:blipFill>
        <p:spPr>
          <a:xfrm>
            <a:off x="6489700" y="905375"/>
            <a:ext cx="2591175" cy="20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2"/>
          <p:cNvPicPr preferRelativeResize="0"/>
          <p:nvPr/>
        </p:nvPicPr>
        <p:blipFill rotWithShape="1">
          <a:blip r:embed="rId7">
            <a:alphaModFix/>
          </a:blip>
          <a:srcRect b="0" l="0" r="16443" t="0"/>
          <a:stretch/>
        </p:blipFill>
        <p:spPr>
          <a:xfrm>
            <a:off x="5507048" y="2997200"/>
            <a:ext cx="17907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2"/>
          <p:cNvPicPr preferRelativeResize="0"/>
          <p:nvPr/>
        </p:nvPicPr>
        <p:blipFill rotWithShape="1">
          <a:blip r:embed="rId8">
            <a:alphaModFix/>
          </a:blip>
          <a:srcRect b="0" l="13932" r="5720" t="0"/>
          <a:stretch/>
        </p:blipFill>
        <p:spPr>
          <a:xfrm>
            <a:off x="7383900" y="2985275"/>
            <a:ext cx="1722000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THE SKULL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217" name="Google Shape;21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3"/>
          <p:cNvPicPr preferRelativeResize="0"/>
          <p:nvPr/>
        </p:nvPicPr>
        <p:blipFill rotWithShape="1">
          <a:blip r:embed="rId4">
            <a:alphaModFix/>
          </a:blip>
          <a:srcRect b="0" l="26079" r="25028" t="0"/>
          <a:stretch/>
        </p:blipFill>
        <p:spPr>
          <a:xfrm>
            <a:off x="3153325" y="1039475"/>
            <a:ext cx="2837350" cy="410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350" y="1257300"/>
            <a:ext cx="2527300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5138" y="2876538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56338" y="876288"/>
            <a:ext cx="2466975" cy="18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"/>
          <p:cNvSpPr txBox="1"/>
          <p:nvPr>
            <p:ph idx="1" type="body"/>
          </p:nvPr>
        </p:nvSpPr>
        <p:spPr>
          <a:xfrm>
            <a:off x="19050" y="1190525"/>
            <a:ext cx="40578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The skull is attached to the backbone which forms the main axis of the skeleton. 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It is made up of 33 small bones called vertebrae which forms a strong column called the vertebral column. </a:t>
            </a:r>
            <a:endParaRPr b="1" sz="2200"/>
          </a:p>
        </p:txBody>
      </p:sp>
      <p:sp>
        <p:nvSpPr>
          <p:cNvPr id="227" name="Google Shape;227;p34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THE BACKBONE OR SPINE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228" name="Google Shape;22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4"/>
          <p:cNvPicPr preferRelativeResize="0"/>
          <p:nvPr/>
        </p:nvPicPr>
        <p:blipFill rotWithShape="1">
          <a:blip r:embed="rId4">
            <a:alphaModFix/>
          </a:blip>
          <a:srcRect b="0" l="19422" r="23620" t="0"/>
          <a:stretch/>
        </p:blipFill>
        <p:spPr>
          <a:xfrm>
            <a:off x="4025850" y="1190525"/>
            <a:ext cx="1117600" cy="32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4"/>
          <p:cNvPicPr preferRelativeResize="0"/>
          <p:nvPr/>
        </p:nvPicPr>
        <p:blipFill rotWithShape="1">
          <a:blip r:embed="rId5">
            <a:alphaModFix/>
          </a:blip>
          <a:srcRect b="0" l="12829" r="7285" t="0"/>
          <a:stretch/>
        </p:blipFill>
        <p:spPr>
          <a:xfrm>
            <a:off x="6896100" y="1257300"/>
            <a:ext cx="2247900" cy="321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94275" y="1338278"/>
            <a:ext cx="1847850" cy="30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5"/>
          <p:cNvSpPr txBox="1"/>
          <p:nvPr>
            <p:ph idx="1" type="body"/>
          </p:nvPr>
        </p:nvSpPr>
        <p:spPr>
          <a:xfrm>
            <a:off x="400050" y="1190525"/>
            <a:ext cx="83121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The vertebral column protects the delicate spinal cord. </a:t>
            </a:r>
            <a:endParaRPr b="1" sz="2200"/>
          </a:p>
        </p:txBody>
      </p:sp>
      <p:sp>
        <p:nvSpPr>
          <p:cNvPr id="237" name="Google Shape;237;p35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THE BACKBONE OR SPINE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238" name="Google Shape;23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2525" y="1790700"/>
            <a:ext cx="5287575" cy="327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