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9144000" cy="51435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4" roundtripDataSignature="AMtx7mhG10GN7RlPsh+d4q2yMMilYhL+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1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2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3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4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5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6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7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8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/>
          <p:nvPr>
            <p:ph type="title"/>
          </p:nvPr>
        </p:nvSpPr>
        <p:spPr>
          <a:xfrm>
            <a:off x="870762" y="1630893"/>
            <a:ext cx="7402474" cy="14281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" type="body"/>
          </p:nvPr>
        </p:nvSpPr>
        <p:spPr>
          <a:xfrm>
            <a:off x="228600" y="2286000"/>
            <a:ext cx="8686800" cy="2457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0"/>
          <p:cNvSpPr txBox="1"/>
          <p:nvPr>
            <p:ph idx="12" type="sldNum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1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showMasterSp="0">
  <p:cSld name="Title Only">
    <p:bg>
      <p:bgPr>
        <a:solidFill>
          <a:schemeClr val="lt1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2"/>
          <p:cNvSpPr txBox="1"/>
          <p:nvPr>
            <p:ph type="title"/>
          </p:nvPr>
        </p:nvSpPr>
        <p:spPr>
          <a:xfrm>
            <a:off x="870762" y="1630893"/>
            <a:ext cx="7402474" cy="14281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2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subTitle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2" type="sldNum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4"/>
          <p:cNvSpPr txBox="1"/>
          <p:nvPr>
            <p:ph type="title"/>
          </p:nvPr>
        </p:nvSpPr>
        <p:spPr>
          <a:xfrm>
            <a:off x="870762" y="1630893"/>
            <a:ext cx="7402474" cy="14281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4"/>
          <p:cNvSpPr txBox="1"/>
          <p:nvPr>
            <p:ph idx="1" type="body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2" type="body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2" type="sldNum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/>
          <p:nvPr/>
        </p:nvSpPr>
        <p:spPr>
          <a:xfrm>
            <a:off x="146304" y="4793745"/>
            <a:ext cx="8833485" cy="232410"/>
          </a:xfrm>
          <a:custGeom>
            <a:rect b="b" l="l" r="r" t="t"/>
            <a:pathLst>
              <a:path extrusionOk="0" h="232410" w="8833485">
                <a:moveTo>
                  <a:pt x="8833104" y="0"/>
                </a:moveTo>
                <a:lnTo>
                  <a:pt x="0" y="0"/>
                </a:lnTo>
                <a:lnTo>
                  <a:pt x="0" y="232168"/>
                </a:lnTo>
                <a:lnTo>
                  <a:pt x="8833104" y="232168"/>
                </a:lnTo>
                <a:lnTo>
                  <a:pt x="8833104" y="0"/>
                </a:lnTo>
                <a:close/>
              </a:path>
            </a:pathLst>
          </a:custGeom>
          <a:solidFill>
            <a:srgbClr val="78909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9"/>
          <p:cNvSpPr/>
          <p:nvPr/>
        </p:nvSpPr>
        <p:spPr>
          <a:xfrm>
            <a:off x="152400" y="118871"/>
            <a:ext cx="8833485" cy="4910455"/>
          </a:xfrm>
          <a:custGeom>
            <a:rect b="b" l="l" r="r" t="t"/>
            <a:pathLst>
              <a:path extrusionOk="0" h="4910455" w="8833485">
                <a:moveTo>
                  <a:pt x="0" y="4910328"/>
                </a:moveTo>
                <a:lnTo>
                  <a:pt x="8833104" y="4910328"/>
                </a:lnTo>
                <a:lnTo>
                  <a:pt x="8833104" y="0"/>
                </a:lnTo>
                <a:lnTo>
                  <a:pt x="0" y="0"/>
                </a:lnTo>
                <a:lnTo>
                  <a:pt x="0" y="4910328"/>
                </a:lnTo>
                <a:close/>
              </a:path>
            </a:pathLst>
          </a:custGeom>
          <a:noFill/>
          <a:ln cap="flat" cmpd="sng" w="9525">
            <a:solidFill>
              <a:srgbClr val="697D8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9"/>
          <p:cNvSpPr txBox="1"/>
          <p:nvPr>
            <p:ph type="title"/>
          </p:nvPr>
        </p:nvSpPr>
        <p:spPr>
          <a:xfrm>
            <a:off x="870762" y="1630893"/>
            <a:ext cx="7402474" cy="14281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9"/>
          <p:cNvSpPr txBox="1"/>
          <p:nvPr>
            <p:ph idx="1" type="body"/>
          </p:nvPr>
        </p:nvSpPr>
        <p:spPr>
          <a:xfrm>
            <a:off x="228600" y="2286000"/>
            <a:ext cx="8686800" cy="2457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2" type="sldNum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 b="0" u="none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Relationship Id="rId4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Relationship Id="rId4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jpg"/><Relationship Id="rId4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Relationship Id="rId4" Type="http://schemas.openxmlformats.org/officeDocument/2006/relationships/image" Target="../media/image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5" Type="http://schemas.openxmlformats.org/officeDocument/2006/relationships/image" Target="../media/image7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"/>
          <p:cNvSpPr/>
          <p:nvPr/>
        </p:nvSpPr>
        <p:spPr>
          <a:xfrm>
            <a:off x="0" y="4054362"/>
            <a:ext cx="9144000" cy="108913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222669" y="214261"/>
            <a:ext cx="1578355" cy="783577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1"/>
          <p:cNvSpPr txBox="1"/>
          <p:nvPr>
            <p:ph type="title"/>
          </p:nvPr>
        </p:nvSpPr>
        <p:spPr>
          <a:xfrm>
            <a:off x="2469642" y="1668907"/>
            <a:ext cx="4270375" cy="3308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Ideas and ideals the Indian Constitution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1"/>
          <p:cNvSpPr txBox="1"/>
          <p:nvPr/>
        </p:nvSpPr>
        <p:spPr>
          <a:xfrm>
            <a:off x="2301367" y="2639059"/>
            <a:ext cx="4873625" cy="75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309689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SUBJECT : CIVICS  CHAPTER NUMBER:2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NAME :Ideas and ideals the Indian Constitution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"/>
          <p:cNvSpPr txBox="1"/>
          <p:nvPr>
            <p:ph type="title"/>
          </p:nvPr>
        </p:nvSpPr>
        <p:spPr>
          <a:xfrm>
            <a:off x="228600" y="136127"/>
            <a:ext cx="3807460" cy="505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Fundamental Rights</a:t>
            </a:r>
            <a:endParaRPr sz="3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2"/>
          <p:cNvSpPr/>
          <p:nvPr/>
        </p:nvSpPr>
        <p:spPr>
          <a:xfrm>
            <a:off x="7696200" y="4400550"/>
            <a:ext cx="1197355" cy="63117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6" name="Google Shape;5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2000" y="676607"/>
            <a:ext cx="7620000" cy="36850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"/>
          <p:cNvSpPr txBox="1"/>
          <p:nvPr>
            <p:ph type="title"/>
          </p:nvPr>
        </p:nvSpPr>
        <p:spPr>
          <a:xfrm>
            <a:off x="436016" y="742950"/>
            <a:ext cx="3807460" cy="505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Fundamental Duties</a:t>
            </a:r>
            <a:endParaRPr sz="3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3"/>
          <p:cNvSpPr txBox="1"/>
          <p:nvPr/>
        </p:nvSpPr>
        <p:spPr>
          <a:xfrm>
            <a:off x="436016" y="1548072"/>
            <a:ext cx="4057244" cy="16318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606425" rtl="0" algn="l">
              <a:lnSpc>
                <a:spcPct val="150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citizen has their own duties. All rights come with  certain duties.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Indian Constitution also lays down a list of Fundamental  Duties.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7696200" y="4400550"/>
            <a:ext cx="1197355" cy="63117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0" y="151850"/>
            <a:ext cx="4222293" cy="4172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/>
          <p:nvPr/>
        </p:nvSpPr>
        <p:spPr>
          <a:xfrm>
            <a:off x="228600" y="171449"/>
            <a:ext cx="4724400" cy="4572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4"/>
          <p:cNvSpPr txBox="1"/>
          <p:nvPr/>
        </p:nvSpPr>
        <p:spPr>
          <a:xfrm>
            <a:off x="5083428" y="205486"/>
            <a:ext cx="3865800" cy="236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38100" marR="304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According to the 42</a:t>
            </a:r>
            <a:r>
              <a:rPr baseline="30000" lang="en-I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nd </a:t>
            </a:r>
            <a:r>
              <a:rPr lang="en-I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amendment of our  Constitution enacted in 1976, a set of  duties is</a:t>
            </a:r>
            <a:r>
              <a:rPr lang="en-IN" sz="1800">
                <a:solidFill>
                  <a:schemeClr val="dk1"/>
                </a:solidFill>
              </a:rPr>
              <a:t> </a:t>
            </a:r>
            <a:r>
              <a:rPr lang="en-I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prescribed for the citizen. These duties  are not enforceable by law, all citizens  should faithfully carry them out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4"/>
          <p:cNvSpPr/>
          <p:nvPr/>
        </p:nvSpPr>
        <p:spPr>
          <a:xfrm>
            <a:off x="8077200" y="4629150"/>
            <a:ext cx="1038578" cy="506087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"/>
          <p:cNvSpPr txBox="1"/>
          <p:nvPr>
            <p:ph type="title"/>
          </p:nvPr>
        </p:nvSpPr>
        <p:spPr>
          <a:xfrm>
            <a:off x="1161084" y="466470"/>
            <a:ext cx="1893000" cy="62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>
                <a:latin typeface="Arial"/>
                <a:ea typeface="Arial"/>
                <a:cs typeface="Arial"/>
                <a:sym typeface="Arial"/>
              </a:rPr>
              <a:t>Federal Structure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5"/>
          <p:cNvSpPr txBox="1"/>
          <p:nvPr/>
        </p:nvSpPr>
        <p:spPr>
          <a:xfrm>
            <a:off x="240893" y="1302441"/>
            <a:ext cx="4320600" cy="27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Federal structure of Govt means the  power is distributed between centre  govt, state govt and local Govt. Each  level has-been assigned separate areas of  subjects.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205"/>
              </a:spcBef>
              <a:spcAft>
                <a:spcPts val="0"/>
              </a:spcAft>
              <a:buNone/>
            </a:pPr>
            <a:r>
              <a:rPr lang="en-I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Union List, State List, Concurrent List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5"/>
          <p:cNvSpPr/>
          <p:nvPr/>
        </p:nvSpPr>
        <p:spPr>
          <a:xfrm>
            <a:off x="4441027" y="285750"/>
            <a:ext cx="4267200" cy="3429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5"/>
          <p:cNvSpPr/>
          <p:nvPr/>
        </p:nvSpPr>
        <p:spPr>
          <a:xfrm>
            <a:off x="7620000" y="4400550"/>
            <a:ext cx="1524000" cy="74295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"/>
          <p:cNvSpPr/>
          <p:nvPr/>
        </p:nvSpPr>
        <p:spPr>
          <a:xfrm>
            <a:off x="381000" y="227210"/>
            <a:ext cx="8153400" cy="2628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6"/>
          <p:cNvSpPr txBox="1"/>
          <p:nvPr/>
        </p:nvSpPr>
        <p:spPr>
          <a:xfrm>
            <a:off x="381000" y="2977779"/>
            <a:ext cx="7900670" cy="1260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50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Union Lists consists of 100 subjects like Defence, foreign affairs, and finance.  The State List consists of 61 subjects like police , health , sanitation ,and agriculture .  The Concurrent Lists of 52 subjects like education ,electricity , labour welfare etc.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6"/>
          <p:cNvSpPr/>
          <p:nvPr/>
        </p:nvSpPr>
        <p:spPr>
          <a:xfrm>
            <a:off x="7565645" y="4359923"/>
            <a:ext cx="1578355" cy="783577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"/>
          <p:cNvSpPr txBox="1"/>
          <p:nvPr>
            <p:ph type="title"/>
          </p:nvPr>
        </p:nvSpPr>
        <p:spPr>
          <a:xfrm>
            <a:off x="304800" y="148872"/>
            <a:ext cx="4495800" cy="1564531"/>
          </a:xfrm>
          <a:prstGeom prst="rect">
            <a:avLst/>
          </a:prstGeom>
          <a:noFill/>
          <a:ln cap="flat" cmpd="sng" w="25400">
            <a:solidFill>
              <a:srgbClr val="BB7C2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0805" marR="266065" rtl="0" algn="l">
              <a:lnSpc>
                <a:spcPct val="100000"/>
              </a:lnSpc>
              <a:spcBef>
                <a:spcPts val="1365"/>
              </a:spcBef>
              <a:spcAft>
                <a:spcPts val="0"/>
              </a:spcAft>
              <a:buNone/>
            </a:pPr>
            <a:r>
              <a:rPr b="0" lang="en-IN" sz="1800">
                <a:latin typeface="Arial"/>
                <a:ea typeface="Arial"/>
                <a:cs typeface="Arial"/>
                <a:sym typeface="Arial"/>
              </a:rPr>
              <a:t>In a Parliamentary form of Govt there is a nominal  head of the Govt, president. The real power lies in  the hands of The Prime minister and council of  ministers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7"/>
          <p:cNvSpPr txBox="1"/>
          <p:nvPr/>
        </p:nvSpPr>
        <p:spPr>
          <a:xfrm>
            <a:off x="4343400" y="2286000"/>
            <a:ext cx="4572000" cy="2357056"/>
          </a:xfrm>
          <a:prstGeom prst="rect">
            <a:avLst/>
          </a:prstGeom>
          <a:noFill/>
          <a:ln cap="flat" cmpd="sng" w="25400">
            <a:solidFill>
              <a:srgbClr val="BB7C2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97789" lvl="0" marL="588645" marR="84455" rtl="0" algn="r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Presidential form of Govt, power is concentrated in the  hands of the president only but parliamentary form of  Government power lies in the hands of the prime –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85725" rtl="0" algn="r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minister and council of ministers.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7"/>
          <p:cNvSpPr/>
          <p:nvPr/>
        </p:nvSpPr>
        <p:spPr>
          <a:xfrm>
            <a:off x="7772400" y="4552950"/>
            <a:ext cx="1371600" cy="60536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7"/>
          <p:cNvSpPr/>
          <p:nvPr/>
        </p:nvSpPr>
        <p:spPr>
          <a:xfrm>
            <a:off x="5029200" y="285750"/>
            <a:ext cx="3886199" cy="22098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7"/>
          <p:cNvSpPr/>
          <p:nvPr/>
        </p:nvSpPr>
        <p:spPr>
          <a:xfrm>
            <a:off x="228600" y="1713402"/>
            <a:ext cx="4495801" cy="3144347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8"/>
          <p:cNvSpPr txBox="1"/>
          <p:nvPr>
            <p:ph type="title"/>
          </p:nvPr>
        </p:nvSpPr>
        <p:spPr>
          <a:xfrm>
            <a:off x="870762" y="1630893"/>
            <a:ext cx="7402474" cy="14281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355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THANKING YOU</a:t>
            </a:r>
            <a:endParaRPr/>
          </a:p>
          <a:p>
            <a:pPr indent="0" lvl="0" marL="354965" rtl="0" algn="ctr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None/>
            </a:pPr>
            <a:r>
              <a:rPr lang="en-IN">
                <a:solidFill>
                  <a:srgbClr val="FF0000"/>
                </a:solidFill>
              </a:rPr>
              <a:t>ODM EDUCATIONAL GROUP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2021-04-03T09:29:01Z</dcterms:created>
  <dc:creator>Jancy Tom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2020-09-27T00:00:00Z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2021-04-03T00:00:00Z</vt:filetime>
  </property>
</Properties>
</file>