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57" r:id="rId4"/>
    <p:sldId id="258" r:id="rId5"/>
    <p:sldId id="259" r:id="rId6"/>
    <p:sldId id="267" r:id="rId7"/>
    <p:sldId id="268" r:id="rId8"/>
    <p:sldId id="269" r:id="rId9"/>
    <p:sldId id="260" r:id="rId10"/>
    <p:sldId id="261" r:id="rId11"/>
    <p:sldId id="262" r:id="rId12"/>
    <p:sldId id="270" r:id="rId13"/>
    <p:sldId id="263" r:id="rId14"/>
  </p:sldIdLst>
  <p:sldSz cx="9144000" cy="5143500" type="screen16x9"/>
  <p:notesSz cx="9144000" cy="51435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G10GN7RlPsh+d4q2yMMilYhL+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51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5750"/>
            <a:ext cx="6096300" cy="1928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5750"/>
            <a:ext cx="6096300" cy="1928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6675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>
            <a:spLocks noGrp="1"/>
          </p:cNvSpPr>
          <p:nvPr>
            <p:ph type="body" idx="1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5750"/>
            <a:ext cx="6096300" cy="1928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228600" y="2286000"/>
            <a:ext cx="8686800" cy="245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2"/>
          <p:cNvSpPr txBox="1">
            <a:spLocks noGrp="1"/>
          </p:cNvSpPr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ubTitle" idx="1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>
            <a:spLocks noGrp="1"/>
          </p:cNvSpPr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2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/>
          <p:nvPr/>
        </p:nvSpPr>
        <p:spPr>
          <a:xfrm>
            <a:off x="146304" y="4793745"/>
            <a:ext cx="8833485" cy="232410"/>
          </a:xfrm>
          <a:custGeom>
            <a:avLst/>
            <a:gdLst/>
            <a:ahLst/>
            <a:cxnLst/>
            <a:rect l="l" t="t" r="r" b="b"/>
            <a:pathLst>
              <a:path w="8833485" h="232410" extrusionOk="0">
                <a:moveTo>
                  <a:pt x="8833104" y="0"/>
                </a:moveTo>
                <a:lnTo>
                  <a:pt x="0" y="0"/>
                </a:lnTo>
                <a:lnTo>
                  <a:pt x="0" y="232168"/>
                </a:lnTo>
                <a:lnTo>
                  <a:pt x="8833104" y="232168"/>
                </a:lnTo>
                <a:lnTo>
                  <a:pt x="8833104" y="0"/>
                </a:lnTo>
                <a:close/>
              </a:path>
            </a:pathLst>
          </a:custGeom>
          <a:solidFill>
            <a:srgbClr val="78909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9"/>
          <p:cNvSpPr/>
          <p:nvPr/>
        </p:nvSpPr>
        <p:spPr>
          <a:xfrm>
            <a:off x="152400" y="118871"/>
            <a:ext cx="8833485" cy="4910455"/>
          </a:xfrm>
          <a:custGeom>
            <a:avLst/>
            <a:gdLst/>
            <a:ahLst/>
            <a:cxnLst/>
            <a:rect l="l" t="t" r="r" b="b"/>
            <a:pathLst>
              <a:path w="8833485" h="4910455" extrusionOk="0">
                <a:moveTo>
                  <a:pt x="0" y="4910328"/>
                </a:moveTo>
                <a:lnTo>
                  <a:pt x="8833104" y="4910328"/>
                </a:lnTo>
                <a:lnTo>
                  <a:pt x="8833104" y="0"/>
                </a:lnTo>
                <a:lnTo>
                  <a:pt x="0" y="0"/>
                </a:lnTo>
                <a:lnTo>
                  <a:pt x="0" y="4910328"/>
                </a:lnTo>
                <a:close/>
              </a:path>
            </a:pathLst>
          </a:custGeom>
          <a:noFill/>
          <a:ln w="9525" cap="flat" cmpd="sng">
            <a:solidFill>
              <a:srgbClr val="697D8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228600" y="2286000"/>
            <a:ext cx="8686800" cy="245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 b="0" u="none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7375944" y="157111"/>
            <a:ext cx="1578355" cy="78357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 txBox="1">
            <a:spLocks noGrp="1"/>
          </p:cNvSpPr>
          <p:nvPr>
            <p:ph type="title"/>
          </p:nvPr>
        </p:nvSpPr>
        <p:spPr>
          <a:xfrm>
            <a:off x="2469642" y="1668907"/>
            <a:ext cx="4270375" cy="330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Ideas and ideals the Indian Constitution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2301367" y="2639059"/>
            <a:ext cx="4873625" cy="756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309689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SUBJECT : CIVICS  CHAPTER NUMBER:2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NAME :Ideas and ideals the Indian Constitution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/>
          <p:nvPr/>
        </p:nvSpPr>
        <p:spPr>
          <a:xfrm>
            <a:off x="381000" y="227210"/>
            <a:ext cx="7458075" cy="2628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 txBox="1"/>
          <p:nvPr/>
        </p:nvSpPr>
        <p:spPr>
          <a:xfrm>
            <a:off x="381000" y="2977779"/>
            <a:ext cx="7900670" cy="126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5080" lvl="0" indent="0" algn="l" rtl="0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Union Lists consists of 100 subjects like Defence, foreign affairs, and finance.  The State List consists of 61 subjects like police , health , sanitation ,and agriculture .  The Concurrent Lists of 52 subjects like education ,electricity , labour welfare etc.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71;p4">
            <a:extLst>
              <a:ext uri="{FF2B5EF4-FFF2-40B4-BE49-F238E27FC236}">
                <a16:creationId xmlns:a16="http://schemas.microsoft.com/office/drawing/2014/main" id="{B1E26059-6674-4046-B880-59BC1D219B62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 txBox="1">
            <a:spLocks noGrp="1"/>
          </p:cNvSpPr>
          <p:nvPr>
            <p:ph type="title"/>
          </p:nvPr>
        </p:nvSpPr>
        <p:spPr>
          <a:xfrm>
            <a:off x="304800" y="148872"/>
            <a:ext cx="4495800" cy="1564531"/>
          </a:xfrm>
          <a:prstGeom prst="rect">
            <a:avLst/>
          </a:prstGeom>
          <a:noFill/>
          <a:ln w="25400" cap="flat" cmpd="sng">
            <a:solidFill>
              <a:srgbClr val="BB7C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0805" marR="266065" lvl="0" indent="0" algn="l" rtl="0">
              <a:lnSpc>
                <a:spcPct val="100000"/>
              </a:lnSpc>
              <a:spcBef>
                <a:spcPts val="1365"/>
              </a:spcBef>
              <a:spcAft>
                <a:spcPts val="0"/>
              </a:spcAft>
              <a:buNone/>
            </a:pPr>
            <a:r>
              <a:rPr lang="en-IN" sz="1800" b="0">
                <a:latin typeface="Arial"/>
                <a:ea typeface="Arial"/>
                <a:cs typeface="Arial"/>
                <a:sym typeface="Arial"/>
              </a:rPr>
              <a:t>In a Parliamentary form of Govt there is a nominal  head of the Govt, president. The real power lies in  the hands of The Prime minister and council of  ministers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7"/>
          <p:cNvSpPr txBox="1"/>
          <p:nvPr/>
        </p:nvSpPr>
        <p:spPr>
          <a:xfrm>
            <a:off x="4343400" y="2286000"/>
            <a:ext cx="4572000" cy="2357056"/>
          </a:xfrm>
          <a:prstGeom prst="rect">
            <a:avLst/>
          </a:prstGeom>
          <a:noFill/>
          <a:ln w="25400" cap="flat" cmpd="sng">
            <a:solidFill>
              <a:srgbClr val="BB7C2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88645" marR="84455" lvl="0" indent="-97789" algn="r" rtl="0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IN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Presidential form of Govt, power is concentrated in the  hands of the president only but parliamentary form of  Government power lies in the hands of the prime –</a:t>
            </a: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85725" lvl="0" indent="0" algn="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IN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minister and council of ministers.</a:t>
            </a: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5029201" y="676275"/>
            <a:ext cx="3886199" cy="22098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304800" y="1713403"/>
            <a:ext cx="4419601" cy="292965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1;p4">
            <a:extLst>
              <a:ext uri="{FF2B5EF4-FFF2-40B4-BE49-F238E27FC236}">
                <a16:creationId xmlns:a16="http://schemas.microsoft.com/office/drawing/2014/main" id="{A7BB3838-52C0-4B98-9E15-23607269B668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F0ABE-B1F0-4CD4-949B-F51EA2923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2612" y="480060"/>
            <a:ext cx="5438775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E089DB-7534-4E39-87F2-3D4AB290E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1293018"/>
            <a:ext cx="7010400" cy="1846659"/>
          </a:xfrm>
        </p:spPr>
        <p:txBody>
          <a:bodyPr/>
          <a:lstStyle/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 What is  meant by the term Parliamentary  Democracy?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are the three branches of the government?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Describe the federal structure of the Indian Democracy?</a:t>
            </a:r>
          </a:p>
        </p:txBody>
      </p:sp>
      <p:sp>
        <p:nvSpPr>
          <p:cNvPr id="5" name="Google Shape;44;p1">
            <a:extLst>
              <a:ext uri="{FF2B5EF4-FFF2-40B4-BE49-F238E27FC236}">
                <a16:creationId xmlns:a16="http://schemas.microsoft.com/office/drawing/2014/main" id="{E62A08A1-BEAC-4B6B-9CE2-7FA8433A046F}"/>
              </a:ext>
            </a:extLst>
          </p:cNvPr>
          <p:cNvSpPr/>
          <p:nvPr/>
        </p:nvSpPr>
        <p:spPr>
          <a:xfrm>
            <a:off x="7248525" y="223786"/>
            <a:ext cx="1457325" cy="909689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0963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>
            <a:spLocks noGrp="1"/>
          </p:cNvSpPr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spAutoFit/>
          </a:bodyPr>
          <a:lstStyle/>
          <a:p>
            <a:pPr marL="3556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THANKING YOU</a:t>
            </a:r>
            <a:endParaRPr/>
          </a:p>
          <a:p>
            <a:pPr marL="354965" lvl="0" indent="0" algn="ctr" rtl="0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None/>
            </a:pPr>
            <a:r>
              <a:rPr lang="en-IN">
                <a:solidFill>
                  <a:srgbClr val="FF0000"/>
                </a:solidFill>
              </a:rPr>
              <a:t>ODM EDUCATIONAL GROUP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B3F8-1356-40E9-B1FC-E1EB41CA5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37832"/>
            <a:ext cx="7772400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Recapitulation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FFA5771-76EA-436D-9601-BB99ADA1E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651000"/>
            <a:ext cx="6400800" cy="1285875"/>
          </a:xfrm>
        </p:spPr>
        <p:txBody>
          <a:bodyPr/>
          <a:lstStyle/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Define the term Preamble?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do you mean by sovereign state?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India is a republic country. What does it mean?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India is secular country. What does it mean?</a:t>
            </a:r>
          </a:p>
        </p:txBody>
      </p:sp>
      <p:sp>
        <p:nvSpPr>
          <p:cNvPr id="5" name="Google Shape;71;p4">
            <a:extLst>
              <a:ext uri="{FF2B5EF4-FFF2-40B4-BE49-F238E27FC236}">
                <a16:creationId xmlns:a16="http://schemas.microsoft.com/office/drawing/2014/main" id="{93BB33E8-F1CA-437F-A0DD-3D9778EEC1ED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2343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>
            <a:spLocks noGrp="1"/>
          </p:cNvSpPr>
          <p:nvPr>
            <p:ph type="title"/>
          </p:nvPr>
        </p:nvSpPr>
        <p:spPr>
          <a:xfrm>
            <a:off x="228600" y="136127"/>
            <a:ext cx="3807460" cy="505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Fundamental Rights</a:t>
            </a:r>
            <a:endParaRPr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6" name="Google Shape;56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676607"/>
            <a:ext cx="7620000" cy="36850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71;p4">
            <a:extLst>
              <a:ext uri="{FF2B5EF4-FFF2-40B4-BE49-F238E27FC236}">
                <a16:creationId xmlns:a16="http://schemas.microsoft.com/office/drawing/2014/main" id="{988D30E8-88A2-478E-BFA7-76C4F6EA298E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"/>
          <p:cNvSpPr txBox="1">
            <a:spLocks noGrp="1"/>
          </p:cNvSpPr>
          <p:nvPr>
            <p:ph type="title"/>
          </p:nvPr>
        </p:nvSpPr>
        <p:spPr>
          <a:xfrm>
            <a:off x="436016" y="742950"/>
            <a:ext cx="3807460" cy="505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Fundamental Duties</a:t>
            </a:r>
            <a:endParaRPr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 txBox="1"/>
          <p:nvPr/>
        </p:nvSpPr>
        <p:spPr>
          <a:xfrm>
            <a:off x="436016" y="1548072"/>
            <a:ext cx="4057244" cy="1631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606425" lvl="0" indent="0" algn="l" rtl="0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citizen has their own duties. All rights come with  certain duties.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Indian Constitution also lays down a list of Fundamental  Duties.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151850"/>
            <a:ext cx="4222293" cy="4172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71;p4">
            <a:extLst>
              <a:ext uri="{FF2B5EF4-FFF2-40B4-BE49-F238E27FC236}">
                <a16:creationId xmlns:a16="http://schemas.microsoft.com/office/drawing/2014/main" id="{2D4CCF5B-9D57-43A0-84B8-D05C625EC530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/>
          <p:nvPr/>
        </p:nvSpPr>
        <p:spPr>
          <a:xfrm>
            <a:off x="228600" y="171449"/>
            <a:ext cx="4724400" cy="4572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 txBox="1"/>
          <p:nvPr/>
        </p:nvSpPr>
        <p:spPr>
          <a:xfrm>
            <a:off x="5121528" y="872236"/>
            <a:ext cx="3865800" cy="23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8100" marR="3048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According to the 42</a:t>
            </a:r>
            <a:r>
              <a:rPr lang="en-IN" sz="1800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 </a:t>
            </a:r>
            <a:r>
              <a:rPr lang="en-IN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amendment of our  Constitution enacted in 1976, a set of  duties is</a:t>
            </a:r>
            <a:r>
              <a:rPr lang="en-IN" sz="1800" dirty="0">
                <a:solidFill>
                  <a:schemeClr val="dk1"/>
                </a:solidFill>
              </a:rPr>
              <a:t> </a:t>
            </a:r>
            <a:r>
              <a:rPr lang="en-IN" sz="1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prescribed for the citizen. These duties  are not enforceable by law, all citizens  should faithfully carry them out</a:t>
            </a: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71;p4">
            <a:extLst>
              <a:ext uri="{FF2B5EF4-FFF2-40B4-BE49-F238E27FC236}">
                <a16:creationId xmlns:a16="http://schemas.microsoft.com/office/drawing/2014/main" id="{722072B2-56D7-499E-A3F8-B66B344A9740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F0ABE-B1F0-4CD4-949B-F51EA2923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2612" y="480060"/>
            <a:ext cx="5438775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E089DB-7534-4E39-87F2-3D4AB290E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1293018"/>
            <a:ext cx="7010400" cy="3077766"/>
          </a:xfrm>
        </p:spPr>
        <p:txBody>
          <a:bodyPr/>
          <a:lstStyle/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 do  you  mean  by fundamental rights?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How  many fundamental rights are there? What are they?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is meant to  right to constitutional remedies?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is meant by right to religion?</a:t>
            </a:r>
          </a:p>
        </p:txBody>
      </p:sp>
      <p:sp>
        <p:nvSpPr>
          <p:cNvPr id="5" name="Google Shape;44;p1">
            <a:extLst>
              <a:ext uri="{FF2B5EF4-FFF2-40B4-BE49-F238E27FC236}">
                <a16:creationId xmlns:a16="http://schemas.microsoft.com/office/drawing/2014/main" id="{E62A08A1-BEAC-4B6B-9CE2-7FA8433A046F}"/>
              </a:ext>
            </a:extLst>
          </p:cNvPr>
          <p:cNvSpPr/>
          <p:nvPr/>
        </p:nvSpPr>
        <p:spPr>
          <a:xfrm>
            <a:off x="7248525" y="223786"/>
            <a:ext cx="1457325" cy="909689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0064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>
            <a:spLocks noGrp="1"/>
          </p:cNvSpPr>
          <p:nvPr>
            <p:ph type="title"/>
          </p:nvPr>
        </p:nvSpPr>
        <p:spPr>
          <a:xfrm>
            <a:off x="870762" y="1630893"/>
            <a:ext cx="7402474" cy="1428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125" rIns="0" bIns="0" anchor="t" anchorCtr="0">
            <a:spAutoFit/>
          </a:bodyPr>
          <a:lstStyle/>
          <a:p>
            <a:pPr marL="3556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THANKING YOU</a:t>
            </a:r>
            <a:endParaRPr/>
          </a:p>
          <a:p>
            <a:pPr marL="354965" lvl="0" indent="0" algn="ctr" rtl="0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None/>
            </a:pPr>
            <a:r>
              <a:rPr lang="en-IN">
                <a:solidFill>
                  <a:srgbClr val="FF0000"/>
                </a:solidFill>
              </a:rPr>
              <a:t>ODM EDUCATIONAL GROUP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707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B3F8-1356-40E9-B1FC-E1EB41CA5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37832"/>
            <a:ext cx="7772400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Recapitulation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5" name="Google Shape;71;p4">
            <a:extLst>
              <a:ext uri="{FF2B5EF4-FFF2-40B4-BE49-F238E27FC236}">
                <a16:creationId xmlns:a16="http://schemas.microsoft.com/office/drawing/2014/main" id="{93BB33E8-F1CA-437F-A0DD-3D9778EEC1ED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3C9A137-A090-4B10-83A0-7DC7E02A3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1293018"/>
            <a:ext cx="7010400" cy="3077766"/>
          </a:xfrm>
        </p:spPr>
        <p:txBody>
          <a:bodyPr/>
          <a:lstStyle/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 do  you  mean  by fundamental rights?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How  many fundamental rights are there? What are they?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is meant to  right to constitutional remedies?</a:t>
            </a:r>
          </a:p>
          <a:p>
            <a:pPr marL="571500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What is meant by right to religion?</a:t>
            </a:r>
          </a:p>
        </p:txBody>
      </p:sp>
    </p:spTree>
    <p:extLst>
      <p:ext uri="{BB962C8B-B14F-4D97-AF65-F5344CB8AC3E}">
        <p14:creationId xmlns:p14="http://schemas.microsoft.com/office/powerpoint/2010/main" val="330080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"/>
          <p:cNvSpPr txBox="1">
            <a:spLocks noGrp="1"/>
          </p:cNvSpPr>
          <p:nvPr>
            <p:ph type="title"/>
          </p:nvPr>
        </p:nvSpPr>
        <p:spPr>
          <a:xfrm>
            <a:off x="1161084" y="466470"/>
            <a:ext cx="1893000" cy="6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latin typeface="Arial"/>
                <a:ea typeface="Arial"/>
                <a:cs typeface="Arial"/>
                <a:sym typeface="Arial"/>
              </a:rPr>
              <a:t>Federal Structure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5"/>
          <p:cNvSpPr txBox="1"/>
          <p:nvPr/>
        </p:nvSpPr>
        <p:spPr>
          <a:xfrm>
            <a:off x="240893" y="1302441"/>
            <a:ext cx="4320600" cy="27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Federal structure of Govt means the  power is distributed between centre  govt, state govt and local Govt. Each  level has-been assigned separate areas of  subjects.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Union List, State List, Concurrent List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4450552" y="857250"/>
            <a:ext cx="4267200" cy="3429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71;p4">
            <a:extLst>
              <a:ext uri="{FF2B5EF4-FFF2-40B4-BE49-F238E27FC236}">
                <a16:creationId xmlns:a16="http://schemas.microsoft.com/office/drawing/2014/main" id="{566E27FA-A821-4DBC-9D79-555BDAD526E6}"/>
              </a:ext>
            </a:extLst>
          </p:cNvPr>
          <p:cNvSpPr/>
          <p:nvPr/>
        </p:nvSpPr>
        <p:spPr>
          <a:xfrm>
            <a:off x="7839075" y="184788"/>
            <a:ext cx="1038578" cy="506087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On-screen Show (16:9)</PresentationFormat>
  <Paragraphs>41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Ideas and ideals the Indian Constitution</vt:lpstr>
      <vt:lpstr>Recapitulation</vt:lpstr>
      <vt:lpstr>Fundamental Rights</vt:lpstr>
      <vt:lpstr>Fundamental Duties</vt:lpstr>
      <vt:lpstr>PowerPoint Presentation</vt:lpstr>
      <vt:lpstr>Home Assignment</vt:lpstr>
      <vt:lpstr>THANKING YOU ODM EDUCATIONAL GROUP</vt:lpstr>
      <vt:lpstr>Recapitulation</vt:lpstr>
      <vt:lpstr>Federal Structure</vt:lpstr>
      <vt:lpstr>PowerPoint Presentation</vt:lpstr>
      <vt:lpstr> In a Parliamentary form of Govt there is a nominal  head of the Govt, president. The real power lies in  the hands of The Prime minister and council of  ministers</vt:lpstr>
      <vt:lpstr>Home Assignment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and ideals the Indian Constitution</dc:title>
  <dc:creator>Jancy Tom</dc:creator>
  <cp:lastModifiedBy>Jancy Tom</cp:lastModifiedBy>
  <cp:revision>1</cp:revision>
  <dcterms:created xsi:type="dcterms:W3CDTF">2021-04-03T09:29:01Z</dcterms:created>
  <dcterms:modified xsi:type="dcterms:W3CDTF">2021-12-17T16:47:44Z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2021-04-03T00:00:00Z</vt:filetime>
  </property>
</Properties>
</file>