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6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3" d="100"/>
          <a:sy n="83" d="100"/>
        </p:scale>
        <p:origin x="63"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FF15-5CB1-4CB1-9E2D-48D2687ACB94}" type="datetimeFigureOut">
              <a:rPr lang="en-US" smtClean="0"/>
              <a:t>06-May-22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D4708D-960A-49D4-AFE2-6EB02B4A94D0}" type="slidenum">
              <a:rPr lang="en-US" smtClean="0"/>
              <a:t>‹#›</a:t>
            </a:fld>
            <a:endParaRPr lang="en-US"/>
          </a:p>
        </p:txBody>
      </p:sp>
    </p:spTree>
    <p:extLst>
      <p:ext uri="{BB962C8B-B14F-4D97-AF65-F5344CB8AC3E}">
        <p14:creationId xmlns:p14="http://schemas.microsoft.com/office/powerpoint/2010/main" val="100213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B8F34-2842-4C32-B650-90ABA252E1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DE5681-8F65-4A7F-A53F-F145183A77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D0BA8C-A178-4C86-8141-DBA9FCBABFED}"/>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EC7B92F1-5E43-4419-A7C7-ED50E7159B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BEFE1-74B1-4BE6-A95C-C44E6EB75536}"/>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200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43FAA-935A-4F49-BAE5-E6836418BF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85531D-1861-494D-91EC-E8D8F0989B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AA044A-102D-4899-AE39-DED24F971AE0}"/>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53CD86E1-0F93-4490-AAA2-7027C51249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AD05D7-74A8-4E23-8CD7-D21FD0B65DE3}"/>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1151259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D066D2-2C3E-473E-BFAA-FDDFA7C58A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7175B8-A2EF-4AA1-8C01-9290283007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A284F8-A034-43F2-A7FC-A547553C93BA}"/>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F6413195-FBA2-4E9E-84ED-813AEEC4EF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C867B4-406F-4A58-B39E-28DFB0F59EFA}"/>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4104698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C1760-BF18-4BF5-B34C-D239BFEB9A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42DF63-484A-4852-BE57-C1BC6A1C2D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FE06FA-2DE0-414E-B129-9B53A8F987B9}"/>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057F405B-53BB-4A9E-8085-BA6AD08BC5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2EA9E-91C7-44E5-ABFD-900C99B7F97C}"/>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3972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F7E56-DAE6-4F7E-B0E2-EE864DDE0E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668631-7589-48CB-BBBF-F40C3DBC72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7E5C5C-CD67-497C-B870-FC935FEACF6C}"/>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B878F41C-FF7B-4CF0-BAF3-4C4DA0D6CE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C1FA2D-57A7-4C0F-857B-175279E92C82}"/>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4219456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25267-8B0A-4131-8BDE-220D18753F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329494-C7DB-4D99-A625-C4943A4867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CF9A65-F60E-44CB-847A-919C7D190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7B59EE-4EDB-4E0A-AECC-6DA243C0544B}"/>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6" name="Footer Placeholder 5">
            <a:extLst>
              <a:ext uri="{FF2B5EF4-FFF2-40B4-BE49-F238E27FC236}">
                <a16:creationId xmlns:a16="http://schemas.microsoft.com/office/drawing/2014/main" id="{FB024F92-517D-46B0-8C9F-CED8D3F8FD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8BE3C1-0535-412C-AED5-B91010368023}"/>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602702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39B4E-3194-430E-93D3-CA4F9E6E9B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D2C75A-51CA-4FD8-AAF3-340823357A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C9C8DF-690E-4426-9400-18149FDC0F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F4F693-B847-4E38-A0D1-0A76E42E92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7017F-3C30-496B-8BF6-43F13A53DC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4D15CC-A893-470D-882F-A8FB13BF3550}"/>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8" name="Footer Placeholder 7">
            <a:extLst>
              <a:ext uri="{FF2B5EF4-FFF2-40B4-BE49-F238E27FC236}">
                <a16:creationId xmlns:a16="http://schemas.microsoft.com/office/drawing/2014/main" id="{D290640A-0D6D-4D60-A048-CC18F59C5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2B18EB-3F22-4A00-9993-3AA377048BC1}"/>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4203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9F4A9-D9BE-4320-B704-BC8B48F805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E2669D-FA24-48D8-8350-D069997D9AE6}"/>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4" name="Footer Placeholder 3">
            <a:extLst>
              <a:ext uri="{FF2B5EF4-FFF2-40B4-BE49-F238E27FC236}">
                <a16:creationId xmlns:a16="http://schemas.microsoft.com/office/drawing/2014/main" id="{60F39103-4E60-4848-B517-4C85E04115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ABB803-7EA3-46A0-82E3-093FA3AC3D99}"/>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226114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D48A93-6B28-4071-9154-C8CC79AFE00E}"/>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3" name="Footer Placeholder 2">
            <a:extLst>
              <a:ext uri="{FF2B5EF4-FFF2-40B4-BE49-F238E27FC236}">
                <a16:creationId xmlns:a16="http://schemas.microsoft.com/office/drawing/2014/main" id="{574D03B6-C6CF-417A-A066-F01F3714FC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0EB3BB-B23F-47C7-BF5A-1E76D8969E36}"/>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89854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DFEBC-48A0-4B72-BE7B-54C6866102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110EC2-5B96-4EE1-99F8-D516DAFEC1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678532-7B93-40F6-8F17-E579AC9A52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EE515A-ED71-42C0-9B61-768D63B9898A}"/>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6" name="Footer Placeholder 5">
            <a:extLst>
              <a:ext uri="{FF2B5EF4-FFF2-40B4-BE49-F238E27FC236}">
                <a16:creationId xmlns:a16="http://schemas.microsoft.com/office/drawing/2014/main" id="{16360BF7-5B93-4A50-AB00-D1D401CF6E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47A0D2-3EF7-4A2C-AB10-7EDC8F299DA3}"/>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396251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B85AF-66A9-4BC1-A6D5-7F7D5A08BB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FDCC51-02FE-41FA-B1AF-FF55A11553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9D5963-94A8-4190-8C4D-96A433F2EA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295668-5E30-4670-9B8A-A2AB4C26A718}"/>
              </a:ext>
            </a:extLst>
          </p:cNvPr>
          <p:cNvSpPr>
            <a:spLocks noGrp="1"/>
          </p:cNvSpPr>
          <p:nvPr>
            <p:ph type="dt" sz="half" idx="10"/>
          </p:nvPr>
        </p:nvSpPr>
        <p:spPr/>
        <p:txBody>
          <a:bodyPr/>
          <a:lstStyle/>
          <a:p>
            <a:fld id="{6178DBB1-033D-4C80-A49A-63A62A1B4CD2}" type="datetimeFigureOut">
              <a:rPr lang="en-US" smtClean="0"/>
              <a:t>06-May-22</a:t>
            </a:fld>
            <a:endParaRPr lang="en-US"/>
          </a:p>
        </p:txBody>
      </p:sp>
      <p:sp>
        <p:nvSpPr>
          <p:cNvPr id="6" name="Footer Placeholder 5">
            <a:extLst>
              <a:ext uri="{FF2B5EF4-FFF2-40B4-BE49-F238E27FC236}">
                <a16:creationId xmlns:a16="http://schemas.microsoft.com/office/drawing/2014/main" id="{FC44AC10-5155-4B51-A71E-95468FB57E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6A54E0-034C-4245-8BCD-4A44AD3F2B0F}"/>
              </a:ext>
            </a:extLst>
          </p:cNvPr>
          <p:cNvSpPr>
            <a:spLocks noGrp="1"/>
          </p:cNvSpPr>
          <p:nvPr>
            <p:ph type="sldNum" sz="quarter" idx="12"/>
          </p:nvPr>
        </p:nvSpPr>
        <p:spPr/>
        <p:txBody>
          <a:bodyPr/>
          <a:lstStyle/>
          <a:p>
            <a:fld id="{635AF933-5C0B-4755-B543-545C0CB25372}" type="slidenum">
              <a:rPr lang="en-US" smtClean="0"/>
              <a:t>‹#›</a:t>
            </a:fld>
            <a:endParaRPr lang="en-US"/>
          </a:p>
        </p:txBody>
      </p:sp>
    </p:spTree>
    <p:extLst>
      <p:ext uri="{BB962C8B-B14F-4D97-AF65-F5344CB8AC3E}">
        <p14:creationId xmlns:p14="http://schemas.microsoft.com/office/powerpoint/2010/main" val="366938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A25CA5-74F4-40E2-9630-9B9FEADF09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D93C41-142E-4510-B2F5-5ED920758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460DA6-7C05-4B74-8E6F-E87D3FD15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78DBB1-033D-4C80-A49A-63A62A1B4CD2}" type="datetimeFigureOut">
              <a:rPr lang="en-US" smtClean="0"/>
              <a:t>06-May-22</a:t>
            </a:fld>
            <a:endParaRPr lang="en-US"/>
          </a:p>
        </p:txBody>
      </p:sp>
      <p:sp>
        <p:nvSpPr>
          <p:cNvPr id="5" name="Footer Placeholder 4">
            <a:extLst>
              <a:ext uri="{FF2B5EF4-FFF2-40B4-BE49-F238E27FC236}">
                <a16:creationId xmlns:a16="http://schemas.microsoft.com/office/drawing/2014/main" id="{B9B05C5B-B2C7-44C0-AF96-7489C3E508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F76400-6917-432D-9067-92EDF07D76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5AF933-5C0B-4755-B543-545C0CB25372}" type="slidenum">
              <a:rPr lang="en-US" smtClean="0"/>
              <a:t>‹#›</a:t>
            </a:fld>
            <a:endParaRPr lang="en-US"/>
          </a:p>
        </p:txBody>
      </p:sp>
    </p:spTree>
    <p:extLst>
      <p:ext uri="{BB962C8B-B14F-4D97-AF65-F5344CB8AC3E}">
        <p14:creationId xmlns:p14="http://schemas.microsoft.com/office/powerpoint/2010/main" val="272993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3632" y="2427157"/>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182180"/>
            <a:ext cx="4870105" cy="1758988"/>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a:t>
            </a:r>
            <a:r>
              <a:rPr lang="en" sz="2500" b="1">
                <a:latin typeface="+mj-lt"/>
              </a:rPr>
              <a:t>: 6 (</a:t>
            </a:r>
            <a:r>
              <a:rPr lang="en" sz="2500" b="1" dirty="0">
                <a:latin typeface="+mj-lt"/>
              </a:rPr>
              <a:t>6.1)</a:t>
            </a:r>
            <a:endParaRPr sz="2500" b="1" dirty="0">
              <a:latin typeface="+mj-lt"/>
            </a:endParaRPr>
          </a:p>
          <a:p>
            <a:r>
              <a:rPr lang="en" sz="2500" b="1" dirty="0">
                <a:latin typeface="+mj-lt"/>
              </a:rPr>
              <a:t>CHAPTER NAME : </a:t>
            </a:r>
            <a:r>
              <a:rPr lang="en-US" sz="2500" b="1" dirty="0">
                <a:latin typeface="+mj-lt"/>
              </a:rPr>
              <a:t>OPEN ECONOMY(</a:t>
            </a:r>
            <a:r>
              <a:rPr lang="en" sz="2500" b="1" dirty="0">
                <a:latin typeface="+mj-lt"/>
              </a:rPr>
              <a:t>BALANCE OF PAYMENTS)</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394113" y="349272"/>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0A810-61BA-4EF9-81AE-54EF176A6D22}"/>
              </a:ext>
            </a:extLst>
          </p:cNvPr>
          <p:cNvSpPr>
            <a:spLocks noGrp="1"/>
          </p:cNvSpPr>
          <p:nvPr>
            <p:ph type="title"/>
          </p:nvPr>
        </p:nvSpPr>
        <p:spPr/>
        <p:txBody>
          <a:bodyPr>
            <a:normAutofit/>
          </a:bodyPr>
          <a:lstStyle/>
          <a:p>
            <a:r>
              <a:rPr lang="en-US" sz="2200" dirty="0">
                <a:solidFill>
                  <a:srgbClr val="FF0000"/>
                </a:solidFill>
              </a:rPr>
              <a:t>			CURRENT ACCOUNT SHOWS THE NET INCOME</a:t>
            </a:r>
          </a:p>
        </p:txBody>
      </p:sp>
      <p:sp>
        <p:nvSpPr>
          <p:cNvPr id="3" name="Content Placeholder 2">
            <a:extLst>
              <a:ext uri="{FF2B5EF4-FFF2-40B4-BE49-F238E27FC236}">
                <a16:creationId xmlns:a16="http://schemas.microsoft.com/office/drawing/2014/main" id="{F3E4EBE6-9F92-45A7-B8AB-7E336241BE71}"/>
              </a:ext>
            </a:extLst>
          </p:cNvPr>
          <p:cNvSpPr>
            <a:spLocks noGrp="1"/>
          </p:cNvSpPr>
          <p:nvPr>
            <p:ph idx="1"/>
          </p:nvPr>
        </p:nvSpPr>
        <p:spPr/>
        <p:txBody>
          <a:bodyPr/>
          <a:lstStyle/>
          <a:p>
            <a:pPr marL="0" indent="0">
              <a:lnSpc>
                <a:spcPct val="300000"/>
              </a:lnSpc>
              <a:buNone/>
            </a:pPr>
            <a:r>
              <a:rPr lang="en-US" sz="1400" dirty="0"/>
              <a:t>Current account records all the actual transaction of goods and services which affect the income output and Employment of a country. So it shows the net income generated in the foreign sector.</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1622" y="286012"/>
            <a:ext cx="1410416" cy="650052"/>
          </a:xfrm>
          <a:prstGeom prst="rect">
            <a:avLst/>
          </a:prstGeom>
          <a:noFill/>
          <a:ln>
            <a:noFill/>
          </a:ln>
        </p:spPr>
      </p:pic>
    </p:spTree>
    <p:extLst>
      <p:ext uri="{BB962C8B-B14F-4D97-AF65-F5344CB8AC3E}">
        <p14:creationId xmlns:p14="http://schemas.microsoft.com/office/powerpoint/2010/main" val="2071408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04CFE-F100-40CF-8E8F-A11982325D73}"/>
              </a:ext>
            </a:extLst>
          </p:cNvPr>
          <p:cNvSpPr>
            <a:spLocks noGrp="1"/>
          </p:cNvSpPr>
          <p:nvPr>
            <p:ph type="title"/>
          </p:nvPr>
        </p:nvSpPr>
        <p:spPr/>
        <p:txBody>
          <a:bodyPr>
            <a:normAutofit/>
          </a:bodyPr>
          <a:lstStyle/>
          <a:p>
            <a:r>
              <a:rPr lang="en-US" sz="2200" dirty="0">
                <a:solidFill>
                  <a:srgbClr val="FF0000"/>
                </a:solidFill>
              </a:rPr>
              <a:t>		Difference between balance of trade and current account</a:t>
            </a:r>
          </a:p>
        </p:txBody>
      </p:sp>
      <p:sp>
        <p:nvSpPr>
          <p:cNvPr id="5" name="Text Placeholder 4">
            <a:extLst>
              <a:ext uri="{FF2B5EF4-FFF2-40B4-BE49-F238E27FC236}">
                <a16:creationId xmlns:a16="http://schemas.microsoft.com/office/drawing/2014/main" id="{FC1E086F-0289-435E-92C4-EC8147B03015}"/>
              </a:ext>
            </a:extLst>
          </p:cNvPr>
          <p:cNvSpPr>
            <a:spLocks noGrp="1"/>
          </p:cNvSpPr>
          <p:nvPr>
            <p:ph type="body" idx="1"/>
          </p:nvPr>
        </p:nvSpPr>
        <p:spPr/>
        <p:txBody>
          <a:bodyPr/>
          <a:lstStyle/>
          <a:p>
            <a:r>
              <a:rPr lang="en-US" dirty="0">
                <a:solidFill>
                  <a:srgbClr val="FF0000"/>
                </a:solidFill>
              </a:rPr>
              <a:t>	</a:t>
            </a:r>
            <a:r>
              <a:rPr lang="en-US" sz="1800" dirty="0">
                <a:solidFill>
                  <a:srgbClr val="FF0000"/>
                </a:solidFill>
              </a:rPr>
              <a:t>Balance of trade</a:t>
            </a:r>
            <a:endParaRPr lang="en-US" sz="1800" dirty="0"/>
          </a:p>
        </p:txBody>
      </p:sp>
      <p:sp>
        <p:nvSpPr>
          <p:cNvPr id="6" name="Content Placeholder 5">
            <a:extLst>
              <a:ext uri="{FF2B5EF4-FFF2-40B4-BE49-F238E27FC236}">
                <a16:creationId xmlns:a16="http://schemas.microsoft.com/office/drawing/2014/main" id="{A636CC4F-E9B6-4833-9FB8-951867D2F3AA}"/>
              </a:ext>
            </a:extLst>
          </p:cNvPr>
          <p:cNvSpPr>
            <a:spLocks noGrp="1"/>
          </p:cNvSpPr>
          <p:nvPr>
            <p:ph sz="half" idx="2"/>
          </p:nvPr>
        </p:nvSpPr>
        <p:spPr/>
        <p:txBody>
          <a:bodyPr/>
          <a:lstStyle/>
          <a:p>
            <a:pPr>
              <a:lnSpc>
                <a:spcPct val="200000"/>
              </a:lnSpc>
            </a:pPr>
            <a:r>
              <a:rPr lang="en-US" sz="1400" dirty="0"/>
              <a:t>Balance of trade includes on visible items.</a:t>
            </a:r>
          </a:p>
          <a:p>
            <a:pPr>
              <a:lnSpc>
                <a:spcPct val="200000"/>
              </a:lnSpc>
            </a:pPr>
            <a:r>
              <a:rPr lang="en-US" sz="1400" dirty="0"/>
              <a:t>It is a narrow concepts as it is only a part of current account</a:t>
            </a:r>
            <a:r>
              <a:rPr lang="en-US" dirty="0"/>
              <a:t>.</a:t>
            </a:r>
          </a:p>
        </p:txBody>
      </p:sp>
      <p:sp>
        <p:nvSpPr>
          <p:cNvPr id="7" name="Text Placeholder 6">
            <a:extLst>
              <a:ext uri="{FF2B5EF4-FFF2-40B4-BE49-F238E27FC236}">
                <a16:creationId xmlns:a16="http://schemas.microsoft.com/office/drawing/2014/main" id="{1B93B5DC-7DFB-4403-8135-9E4ED53F7EDF}"/>
              </a:ext>
            </a:extLst>
          </p:cNvPr>
          <p:cNvSpPr>
            <a:spLocks noGrp="1"/>
          </p:cNvSpPr>
          <p:nvPr>
            <p:ph type="body" sz="quarter" idx="3"/>
          </p:nvPr>
        </p:nvSpPr>
        <p:spPr/>
        <p:txBody>
          <a:bodyPr/>
          <a:lstStyle/>
          <a:p>
            <a:r>
              <a:rPr lang="en-US" dirty="0">
                <a:solidFill>
                  <a:srgbClr val="FF0000"/>
                </a:solidFill>
              </a:rPr>
              <a:t>	</a:t>
            </a:r>
            <a:r>
              <a:rPr lang="en-US" sz="1800" dirty="0">
                <a:solidFill>
                  <a:srgbClr val="FF0000"/>
                </a:solidFill>
              </a:rPr>
              <a:t>Current account</a:t>
            </a:r>
            <a:endParaRPr lang="en-US" sz="1800" dirty="0"/>
          </a:p>
        </p:txBody>
      </p:sp>
      <p:sp>
        <p:nvSpPr>
          <p:cNvPr id="8" name="Content Placeholder 7">
            <a:extLst>
              <a:ext uri="{FF2B5EF4-FFF2-40B4-BE49-F238E27FC236}">
                <a16:creationId xmlns:a16="http://schemas.microsoft.com/office/drawing/2014/main" id="{AD55C358-917B-4F84-9DF4-AB135E232D00}"/>
              </a:ext>
            </a:extLst>
          </p:cNvPr>
          <p:cNvSpPr>
            <a:spLocks noGrp="1"/>
          </p:cNvSpPr>
          <p:nvPr>
            <p:ph sz="quarter" idx="4"/>
          </p:nvPr>
        </p:nvSpPr>
        <p:spPr/>
        <p:txBody>
          <a:bodyPr/>
          <a:lstStyle/>
          <a:p>
            <a:pPr>
              <a:lnSpc>
                <a:spcPct val="200000"/>
              </a:lnSpc>
            </a:pPr>
            <a:r>
              <a:rPr lang="en-US" sz="1400" dirty="0"/>
              <a:t>Current account records both visible and invisible items.</a:t>
            </a:r>
          </a:p>
          <a:p>
            <a:pPr>
              <a:lnSpc>
                <a:spcPct val="200000"/>
              </a:lnSpc>
            </a:pPr>
            <a:r>
              <a:rPr lang="en-US" sz="1400" dirty="0"/>
              <a:t>It is a wider concept and it includes BOT</a:t>
            </a:r>
            <a:r>
              <a:rPr lang="en-US" dirty="0"/>
              <a:t>.</a:t>
            </a:r>
          </a:p>
        </p:txBody>
      </p:sp>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67" y="216724"/>
            <a:ext cx="1410416" cy="650052"/>
          </a:xfrm>
          <a:prstGeom prst="rect">
            <a:avLst/>
          </a:prstGeom>
          <a:noFill/>
          <a:ln>
            <a:noFill/>
          </a:ln>
        </p:spPr>
      </p:pic>
    </p:spTree>
    <p:extLst>
      <p:ext uri="{BB962C8B-B14F-4D97-AF65-F5344CB8AC3E}">
        <p14:creationId xmlns:p14="http://schemas.microsoft.com/office/powerpoint/2010/main" val="3731075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D3F95-F258-432C-8B48-ABC4E5261164}"/>
              </a:ext>
            </a:extLst>
          </p:cNvPr>
          <p:cNvSpPr>
            <a:spLocks noGrp="1"/>
          </p:cNvSpPr>
          <p:nvPr>
            <p:ph type="title"/>
          </p:nvPr>
        </p:nvSpPr>
        <p:spPr>
          <a:xfrm>
            <a:off x="-1945257" y="2314695"/>
            <a:ext cx="10515600" cy="1325563"/>
          </a:xfrm>
        </p:spPr>
        <p:txBody>
          <a:bodyPr>
            <a:normAutofit/>
          </a:bodyPr>
          <a:lstStyle/>
          <a:p>
            <a:r>
              <a:rPr lang="en-US" sz="2200" dirty="0">
                <a:solidFill>
                  <a:srgbClr val="FF0000"/>
                </a:solidFill>
              </a:rPr>
              <a:t>				Components of current account </a:t>
            </a:r>
          </a:p>
        </p:txBody>
      </p:sp>
      <p:graphicFrame>
        <p:nvGraphicFramePr>
          <p:cNvPr id="7" name="Table 7">
            <a:extLst>
              <a:ext uri="{FF2B5EF4-FFF2-40B4-BE49-F238E27FC236}">
                <a16:creationId xmlns:a16="http://schemas.microsoft.com/office/drawing/2014/main" id="{786E2EA0-971F-4192-B3AB-C186ACB22127}"/>
              </a:ext>
            </a:extLst>
          </p:cNvPr>
          <p:cNvGraphicFramePr>
            <a:graphicFrameLocks noGrp="1"/>
          </p:cNvGraphicFramePr>
          <p:nvPr>
            <p:ph idx="1"/>
            <p:extLst>
              <p:ext uri="{D42A27DB-BD31-4B8C-83A1-F6EECF244321}">
                <p14:modId xmlns:p14="http://schemas.microsoft.com/office/powerpoint/2010/main" val="1560963092"/>
              </p:ext>
            </p:extLst>
          </p:nvPr>
        </p:nvGraphicFramePr>
        <p:xfrm>
          <a:off x="1610016" y="1469772"/>
          <a:ext cx="9390832" cy="5093711"/>
        </p:xfrm>
        <a:graphic>
          <a:graphicData uri="http://schemas.openxmlformats.org/drawingml/2006/table">
            <a:tbl>
              <a:tblPr firstRow="1" bandRow="1">
                <a:tableStyleId>{00A15C55-8517-42AA-B614-E9B94910E393}</a:tableStyleId>
              </a:tblPr>
              <a:tblGrid>
                <a:gridCol w="2793890">
                  <a:extLst>
                    <a:ext uri="{9D8B030D-6E8A-4147-A177-3AD203B41FA5}">
                      <a16:colId xmlns:a16="http://schemas.microsoft.com/office/drawing/2014/main" val="3075936742"/>
                    </a:ext>
                  </a:extLst>
                </a:gridCol>
                <a:gridCol w="3298471">
                  <a:extLst>
                    <a:ext uri="{9D8B030D-6E8A-4147-A177-3AD203B41FA5}">
                      <a16:colId xmlns:a16="http://schemas.microsoft.com/office/drawing/2014/main" val="4154977260"/>
                    </a:ext>
                  </a:extLst>
                </a:gridCol>
                <a:gridCol w="3298471">
                  <a:extLst>
                    <a:ext uri="{9D8B030D-6E8A-4147-A177-3AD203B41FA5}">
                      <a16:colId xmlns:a16="http://schemas.microsoft.com/office/drawing/2014/main" val="3230546116"/>
                    </a:ext>
                  </a:extLst>
                </a:gridCol>
              </a:tblGrid>
              <a:tr h="471639">
                <a:tc>
                  <a:txBody>
                    <a:bodyPr/>
                    <a:lstStyle/>
                    <a:p>
                      <a:r>
                        <a:rPr lang="en-US" sz="2400" dirty="0"/>
                        <a:t>Credit Items</a:t>
                      </a:r>
                    </a:p>
                  </a:txBody>
                  <a:tcPr/>
                </a:tc>
                <a:tc>
                  <a:txBody>
                    <a:bodyPr/>
                    <a:lstStyle/>
                    <a:p>
                      <a:r>
                        <a:rPr lang="en-US" sz="2400" dirty="0"/>
                        <a:t>Debit items</a:t>
                      </a:r>
                    </a:p>
                  </a:txBody>
                  <a:tcPr/>
                </a:tc>
                <a:tc>
                  <a:txBody>
                    <a:bodyPr/>
                    <a:lstStyle/>
                    <a:p>
                      <a:r>
                        <a:rPr lang="en-US" sz="2400" dirty="0"/>
                        <a:t>Net credit(credit-Debit)</a:t>
                      </a:r>
                    </a:p>
                  </a:txBody>
                  <a:tcPr/>
                </a:tc>
                <a:extLst>
                  <a:ext uri="{0D108BD9-81ED-4DB2-BD59-A6C34878D82A}">
                    <a16:rowId xmlns:a16="http://schemas.microsoft.com/office/drawing/2014/main" val="1454617271"/>
                  </a:ext>
                </a:extLst>
              </a:tr>
              <a:tr h="848952">
                <a:tc>
                  <a:txBody>
                    <a:bodyPr/>
                    <a:lstStyle/>
                    <a:p>
                      <a:pPr marL="457200" indent="-457200">
                        <a:buFont typeface="+mj-lt"/>
                        <a:buAutoNum type="arabicPeriod"/>
                      </a:pPr>
                      <a:r>
                        <a:rPr lang="en-US" sz="2400" dirty="0"/>
                        <a:t>Visible trade, exports of goods</a:t>
                      </a:r>
                    </a:p>
                  </a:txBody>
                  <a:tcPr/>
                </a:tc>
                <a:tc>
                  <a:txBody>
                    <a:bodyPr/>
                    <a:lstStyle/>
                    <a:p>
                      <a:r>
                        <a:rPr lang="en-US" sz="2400" dirty="0"/>
                        <a:t>Imports of goods</a:t>
                      </a:r>
                    </a:p>
                  </a:txBody>
                  <a:tcPr/>
                </a:tc>
                <a:tc>
                  <a:txBody>
                    <a:bodyPr/>
                    <a:lstStyle/>
                    <a:p>
                      <a:r>
                        <a:rPr lang="en-US" sz="2400" dirty="0"/>
                        <a:t>Net exports of goods(BOT)</a:t>
                      </a:r>
                    </a:p>
                  </a:txBody>
                  <a:tcPr/>
                </a:tc>
                <a:extLst>
                  <a:ext uri="{0D108BD9-81ED-4DB2-BD59-A6C34878D82A}">
                    <a16:rowId xmlns:a16="http://schemas.microsoft.com/office/drawing/2014/main" val="2669367938"/>
                  </a:ext>
                </a:extLst>
              </a:tr>
              <a:tr h="848952">
                <a:tc>
                  <a:txBody>
                    <a:bodyPr/>
                    <a:lstStyle/>
                    <a:p>
                      <a:pPr marL="0" indent="0">
                        <a:buFont typeface="+mj-lt"/>
                        <a:buNone/>
                      </a:pPr>
                      <a:r>
                        <a:rPr lang="en-US" sz="2400" dirty="0"/>
                        <a:t>2.   Invisible trade, export of services</a:t>
                      </a:r>
                    </a:p>
                  </a:txBody>
                  <a:tcPr/>
                </a:tc>
                <a:tc>
                  <a:txBody>
                    <a:bodyPr/>
                    <a:lstStyle/>
                    <a:p>
                      <a:r>
                        <a:rPr lang="en-US" sz="2400" dirty="0"/>
                        <a:t>Import of services</a:t>
                      </a:r>
                    </a:p>
                  </a:txBody>
                  <a:tcPr/>
                </a:tc>
                <a:tc>
                  <a:txBody>
                    <a:bodyPr/>
                    <a:lstStyle/>
                    <a:p>
                      <a:r>
                        <a:rPr lang="en-US" sz="2400" dirty="0"/>
                        <a:t>Net exports of services</a:t>
                      </a:r>
                    </a:p>
                  </a:txBody>
                  <a:tcPr/>
                </a:tc>
                <a:extLst>
                  <a:ext uri="{0D108BD9-81ED-4DB2-BD59-A6C34878D82A}">
                    <a16:rowId xmlns:a16="http://schemas.microsoft.com/office/drawing/2014/main" val="3693747195"/>
                  </a:ext>
                </a:extLst>
              </a:tr>
              <a:tr h="1226264">
                <a:tc>
                  <a:txBody>
                    <a:bodyPr/>
                    <a:lstStyle/>
                    <a:p>
                      <a:pPr marL="0" indent="0">
                        <a:buFont typeface="+mj-lt"/>
                        <a:buNone/>
                      </a:pPr>
                      <a:r>
                        <a:rPr lang="en-US" sz="2400" dirty="0"/>
                        <a:t>3.  Unilateral transfers, transfer Receipts</a:t>
                      </a:r>
                    </a:p>
                  </a:txBody>
                  <a:tcPr/>
                </a:tc>
                <a:tc>
                  <a:txBody>
                    <a:bodyPr/>
                    <a:lstStyle/>
                    <a:p>
                      <a:r>
                        <a:rPr lang="en-US" sz="2400" dirty="0"/>
                        <a:t>Transfer payments</a:t>
                      </a:r>
                    </a:p>
                  </a:txBody>
                  <a:tcPr/>
                </a:tc>
                <a:tc>
                  <a:txBody>
                    <a:bodyPr/>
                    <a:lstStyle/>
                    <a:p>
                      <a:r>
                        <a:rPr lang="en-US" sz="2400" dirty="0"/>
                        <a:t>Net transfer Receipts</a:t>
                      </a:r>
                    </a:p>
                  </a:txBody>
                  <a:tcPr/>
                </a:tc>
                <a:extLst>
                  <a:ext uri="{0D108BD9-81ED-4DB2-BD59-A6C34878D82A}">
                    <a16:rowId xmlns:a16="http://schemas.microsoft.com/office/drawing/2014/main" val="186151354"/>
                  </a:ext>
                </a:extLst>
              </a:tr>
              <a:tr h="848952">
                <a:tc>
                  <a:txBody>
                    <a:bodyPr/>
                    <a:lstStyle/>
                    <a:p>
                      <a:pPr marL="0" indent="0">
                        <a:buFont typeface="+mj-lt"/>
                        <a:buNone/>
                      </a:pPr>
                      <a:r>
                        <a:rPr lang="en-US" sz="2400" dirty="0"/>
                        <a:t>4.  Income Receipts and payments</a:t>
                      </a:r>
                    </a:p>
                  </a:txBody>
                  <a:tcPr/>
                </a:tc>
                <a:tc>
                  <a:txBody>
                    <a:bodyPr/>
                    <a:lstStyle/>
                    <a:p>
                      <a:r>
                        <a:rPr lang="en-US" sz="2400" dirty="0"/>
                        <a:t>Income payments</a:t>
                      </a:r>
                    </a:p>
                  </a:txBody>
                  <a:tcPr/>
                </a:tc>
                <a:tc>
                  <a:txBody>
                    <a:bodyPr/>
                    <a:lstStyle/>
                    <a:p>
                      <a:r>
                        <a:rPr lang="en-US" sz="2400" dirty="0"/>
                        <a:t>Net income Receipts</a:t>
                      </a:r>
                    </a:p>
                  </a:txBody>
                  <a:tcPr/>
                </a:tc>
                <a:extLst>
                  <a:ext uri="{0D108BD9-81ED-4DB2-BD59-A6C34878D82A}">
                    <a16:rowId xmlns:a16="http://schemas.microsoft.com/office/drawing/2014/main" val="4041298660"/>
                  </a:ext>
                </a:extLst>
              </a:tr>
              <a:tr h="848952">
                <a:tc>
                  <a:txBody>
                    <a:bodyPr/>
                    <a:lstStyle/>
                    <a:p>
                      <a:r>
                        <a:rPr lang="en-US" sz="2400" dirty="0"/>
                        <a:t>Current Receipts(1+2+3+4)</a:t>
                      </a:r>
                    </a:p>
                  </a:txBody>
                  <a:tcPr/>
                </a:tc>
                <a:tc>
                  <a:txBody>
                    <a:bodyPr/>
                    <a:lstStyle/>
                    <a:p>
                      <a:r>
                        <a:rPr lang="en-US" sz="2400" dirty="0"/>
                        <a:t>Current payments</a:t>
                      </a:r>
                    </a:p>
                  </a:txBody>
                  <a:tcPr/>
                </a:tc>
                <a:tc>
                  <a:txBody>
                    <a:bodyPr/>
                    <a:lstStyle/>
                    <a:p>
                      <a:r>
                        <a:rPr lang="en-US" sz="2400" dirty="0"/>
                        <a:t>Current account balance</a:t>
                      </a:r>
                    </a:p>
                  </a:txBody>
                  <a:tcPr/>
                </a:tc>
                <a:extLst>
                  <a:ext uri="{0D108BD9-81ED-4DB2-BD59-A6C34878D82A}">
                    <a16:rowId xmlns:a16="http://schemas.microsoft.com/office/drawing/2014/main" val="3060906592"/>
                  </a:ext>
                </a:extLst>
              </a:tr>
            </a:tbl>
          </a:graphicData>
        </a:graphic>
      </p:graphicFrame>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5358" y="294517"/>
            <a:ext cx="1410416" cy="650052"/>
          </a:xfrm>
          <a:prstGeom prst="rect">
            <a:avLst/>
          </a:prstGeom>
          <a:noFill/>
          <a:ln>
            <a:noFill/>
          </a:ln>
        </p:spPr>
      </p:pic>
    </p:spTree>
    <p:extLst>
      <p:ext uri="{BB962C8B-B14F-4D97-AF65-F5344CB8AC3E}">
        <p14:creationId xmlns:p14="http://schemas.microsoft.com/office/powerpoint/2010/main" val="2113023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F125-7690-4924-9984-724ACECE0792}"/>
              </a:ext>
            </a:extLst>
          </p:cNvPr>
          <p:cNvSpPr>
            <a:spLocks noGrp="1"/>
          </p:cNvSpPr>
          <p:nvPr>
            <p:ph type="title"/>
          </p:nvPr>
        </p:nvSpPr>
        <p:spPr/>
        <p:txBody>
          <a:bodyPr>
            <a:normAutofit/>
          </a:bodyPr>
          <a:lstStyle/>
          <a:p>
            <a:r>
              <a:rPr lang="en-US" sz="2200" dirty="0">
                <a:solidFill>
                  <a:srgbClr val="FF0000"/>
                </a:solidFill>
              </a:rPr>
              <a:t>				CAPITAL ACCOUNT</a:t>
            </a:r>
          </a:p>
        </p:txBody>
      </p:sp>
      <p:sp>
        <p:nvSpPr>
          <p:cNvPr id="3" name="Content Placeholder 2">
            <a:extLst>
              <a:ext uri="{FF2B5EF4-FFF2-40B4-BE49-F238E27FC236}">
                <a16:creationId xmlns:a16="http://schemas.microsoft.com/office/drawing/2014/main" id="{255FD84B-0C38-4B10-85C9-0CB3388B035D}"/>
              </a:ext>
            </a:extLst>
          </p:cNvPr>
          <p:cNvSpPr>
            <a:spLocks noGrp="1"/>
          </p:cNvSpPr>
          <p:nvPr>
            <p:ph idx="1"/>
          </p:nvPr>
        </p:nvSpPr>
        <p:spPr/>
        <p:txBody>
          <a:bodyPr>
            <a:normAutofit/>
          </a:bodyPr>
          <a:lstStyle/>
          <a:p>
            <a:pPr>
              <a:lnSpc>
                <a:spcPct val="250000"/>
              </a:lnSpc>
            </a:pPr>
            <a:r>
              <a:rPr lang="en-US" sz="1400" dirty="0"/>
              <a:t>Capital account of balance of payment records all the transactions between the residents of a country and the rest of the world which cause a change in the Asset or liabilities of the residents of the country or its government.</a:t>
            </a:r>
          </a:p>
          <a:p>
            <a:pPr>
              <a:lnSpc>
                <a:spcPct val="250000"/>
              </a:lnSpc>
            </a:pPr>
            <a:r>
              <a:rPr lang="en-US" sz="1400" dirty="0"/>
              <a:t>Components of capital account</a:t>
            </a:r>
          </a:p>
          <a:p>
            <a:pPr>
              <a:lnSpc>
                <a:spcPct val="250000"/>
              </a:lnSpc>
            </a:pPr>
            <a:r>
              <a:rPr lang="en-US" sz="1400" dirty="0"/>
              <a:t>1. Borrowing and lending to and from abroad</a:t>
            </a:r>
          </a:p>
          <a:p>
            <a:pPr>
              <a:lnSpc>
                <a:spcPct val="250000"/>
              </a:lnSpc>
            </a:pPr>
            <a:r>
              <a:rPr lang="en-US" sz="1400" dirty="0"/>
              <a:t>2. Investment to and from abroad</a:t>
            </a:r>
          </a:p>
          <a:p>
            <a:pPr>
              <a:lnSpc>
                <a:spcPct val="250000"/>
              </a:lnSpc>
            </a:pPr>
            <a:r>
              <a:rPr lang="en-US" sz="1400" dirty="0"/>
              <a:t>3. Change in Foreign Exchange Reserves</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1109" y="230188"/>
            <a:ext cx="1410416" cy="650052"/>
          </a:xfrm>
          <a:prstGeom prst="rect">
            <a:avLst/>
          </a:prstGeom>
          <a:noFill/>
          <a:ln>
            <a:noFill/>
          </a:ln>
        </p:spPr>
      </p:pic>
    </p:spTree>
    <p:extLst>
      <p:ext uri="{BB962C8B-B14F-4D97-AF65-F5344CB8AC3E}">
        <p14:creationId xmlns:p14="http://schemas.microsoft.com/office/powerpoint/2010/main" val="2468029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18113-2E9A-4282-A453-BEA63ECAAA40}"/>
              </a:ext>
            </a:extLst>
          </p:cNvPr>
          <p:cNvSpPr>
            <a:spLocks noGrp="1"/>
          </p:cNvSpPr>
          <p:nvPr>
            <p:ph type="title"/>
          </p:nvPr>
        </p:nvSpPr>
        <p:spPr>
          <a:xfrm>
            <a:off x="933567" y="218783"/>
            <a:ext cx="10515600" cy="1499953"/>
          </a:xfrm>
        </p:spPr>
        <p:txBody>
          <a:bodyPr>
            <a:normAutofit fontScale="90000"/>
          </a:bodyPr>
          <a:lstStyle/>
          <a:p>
            <a:r>
              <a:rPr lang="en-US" dirty="0">
                <a:solidFill>
                  <a:srgbClr val="FF0000"/>
                </a:solidFill>
              </a:rPr>
              <a:t>			</a:t>
            </a:r>
            <a:r>
              <a:rPr lang="en-US" sz="2400" dirty="0">
                <a:solidFill>
                  <a:srgbClr val="FF0000"/>
                </a:solidFill>
              </a:rPr>
              <a:t>Components of capital account </a:t>
            </a:r>
            <a:br>
              <a:rPr lang="en-US" dirty="0"/>
            </a:br>
            <a:br>
              <a:rPr lang="en-US" dirty="0"/>
            </a:br>
            <a:endParaRPr lang="en-US" dirty="0"/>
          </a:p>
        </p:txBody>
      </p:sp>
      <p:sp>
        <p:nvSpPr>
          <p:cNvPr id="3" name="Content Placeholder 2">
            <a:extLst>
              <a:ext uri="{FF2B5EF4-FFF2-40B4-BE49-F238E27FC236}">
                <a16:creationId xmlns:a16="http://schemas.microsoft.com/office/drawing/2014/main" id="{E811018B-2E72-4347-83B7-8DA8699D2643}"/>
              </a:ext>
            </a:extLst>
          </p:cNvPr>
          <p:cNvSpPr>
            <a:spLocks noGrp="1"/>
          </p:cNvSpPr>
          <p:nvPr>
            <p:ph idx="1"/>
          </p:nvPr>
        </p:nvSpPr>
        <p:spPr>
          <a:xfrm>
            <a:off x="838200" y="1808796"/>
            <a:ext cx="10515600" cy="4351338"/>
          </a:xfrm>
        </p:spPr>
        <p:txBody>
          <a:bodyPr/>
          <a:lstStyle/>
          <a:p>
            <a:pPr marL="0" indent="0">
              <a:buNone/>
            </a:pPr>
            <a:r>
              <a:rPr lang="en-US" dirty="0"/>
              <a:t> </a:t>
            </a:r>
          </a:p>
        </p:txBody>
      </p:sp>
      <p:graphicFrame>
        <p:nvGraphicFramePr>
          <p:cNvPr id="5" name="Table 5">
            <a:extLst>
              <a:ext uri="{FF2B5EF4-FFF2-40B4-BE49-F238E27FC236}">
                <a16:creationId xmlns:a16="http://schemas.microsoft.com/office/drawing/2014/main" id="{FDCB0968-572B-4A6D-96AF-4B63DEC7F22F}"/>
              </a:ext>
            </a:extLst>
          </p:cNvPr>
          <p:cNvGraphicFramePr>
            <a:graphicFrameLocks noGrp="1"/>
          </p:cNvGraphicFramePr>
          <p:nvPr>
            <p:extLst>
              <p:ext uri="{D42A27DB-BD31-4B8C-83A1-F6EECF244321}">
                <p14:modId xmlns:p14="http://schemas.microsoft.com/office/powerpoint/2010/main" val="513353003"/>
              </p:ext>
            </p:extLst>
          </p:nvPr>
        </p:nvGraphicFramePr>
        <p:xfrm>
          <a:off x="345057" y="1161691"/>
          <a:ext cx="11593903" cy="4229342"/>
        </p:xfrm>
        <a:graphic>
          <a:graphicData uri="http://schemas.openxmlformats.org/drawingml/2006/table">
            <a:tbl>
              <a:tblPr firstRow="1" bandRow="1">
                <a:tableStyleId>{00A15C55-8517-42AA-B614-E9B94910E393}</a:tableStyleId>
              </a:tblPr>
              <a:tblGrid>
                <a:gridCol w="4846498">
                  <a:extLst>
                    <a:ext uri="{9D8B030D-6E8A-4147-A177-3AD203B41FA5}">
                      <a16:colId xmlns:a16="http://schemas.microsoft.com/office/drawing/2014/main" val="328202265"/>
                    </a:ext>
                  </a:extLst>
                </a:gridCol>
                <a:gridCol w="3490104">
                  <a:extLst>
                    <a:ext uri="{9D8B030D-6E8A-4147-A177-3AD203B41FA5}">
                      <a16:colId xmlns:a16="http://schemas.microsoft.com/office/drawing/2014/main" val="2209580414"/>
                    </a:ext>
                  </a:extLst>
                </a:gridCol>
                <a:gridCol w="3257301">
                  <a:extLst>
                    <a:ext uri="{9D8B030D-6E8A-4147-A177-3AD203B41FA5}">
                      <a16:colId xmlns:a16="http://schemas.microsoft.com/office/drawing/2014/main" val="2461352379"/>
                    </a:ext>
                  </a:extLst>
                </a:gridCol>
              </a:tblGrid>
              <a:tr h="919569">
                <a:tc>
                  <a:txBody>
                    <a:bodyPr/>
                    <a:lstStyle/>
                    <a:p>
                      <a:r>
                        <a:rPr lang="en-US" sz="2000" dirty="0"/>
                        <a:t>Credit Items</a:t>
                      </a:r>
                    </a:p>
                  </a:txBody>
                  <a:tcPr/>
                </a:tc>
                <a:tc>
                  <a:txBody>
                    <a:bodyPr/>
                    <a:lstStyle/>
                    <a:p>
                      <a:r>
                        <a:rPr lang="en-US" dirty="0"/>
                        <a:t>Debit Items</a:t>
                      </a:r>
                    </a:p>
                  </a:txBody>
                  <a:tcPr/>
                </a:tc>
                <a:tc>
                  <a:txBody>
                    <a:bodyPr/>
                    <a:lstStyle/>
                    <a:p>
                      <a:r>
                        <a:rPr lang="en-US" dirty="0"/>
                        <a:t>New </a:t>
                      </a:r>
                      <a:r>
                        <a:rPr lang="en-US" dirty="0" err="1"/>
                        <a:t>Crtedit</a:t>
                      </a:r>
                      <a:r>
                        <a:rPr lang="en-US" dirty="0"/>
                        <a:t>(Credit-Debit)</a:t>
                      </a:r>
                    </a:p>
                  </a:txBody>
                  <a:tcPr/>
                </a:tc>
                <a:extLst>
                  <a:ext uri="{0D108BD9-81ED-4DB2-BD59-A6C34878D82A}">
                    <a16:rowId xmlns:a16="http://schemas.microsoft.com/office/drawing/2014/main" val="3531483229"/>
                  </a:ext>
                </a:extLst>
              </a:tr>
              <a:tr h="919569">
                <a:tc>
                  <a:txBody>
                    <a:bodyPr/>
                    <a:lstStyle/>
                    <a:p>
                      <a:r>
                        <a:rPr lang="en-US" dirty="0"/>
                        <a:t>1. Borrowing and lending's to and from abroad</a:t>
                      </a:r>
                    </a:p>
                  </a:txBody>
                  <a:tcPr/>
                </a:tc>
                <a:tc>
                  <a:txBody>
                    <a:bodyPr/>
                    <a:lstStyle/>
                    <a:p>
                      <a:r>
                        <a:rPr lang="en-US" dirty="0"/>
                        <a:t>Lending to Abroad</a:t>
                      </a:r>
                    </a:p>
                  </a:txBody>
                  <a:tcPr/>
                </a:tc>
                <a:tc>
                  <a:txBody>
                    <a:bodyPr/>
                    <a:lstStyle/>
                    <a:p>
                      <a:r>
                        <a:rPr lang="en-US" dirty="0"/>
                        <a:t>Net borrowing from abroad</a:t>
                      </a:r>
                    </a:p>
                  </a:txBody>
                  <a:tcPr/>
                </a:tc>
                <a:extLst>
                  <a:ext uri="{0D108BD9-81ED-4DB2-BD59-A6C34878D82A}">
                    <a16:rowId xmlns:a16="http://schemas.microsoft.com/office/drawing/2014/main" val="1579259915"/>
                  </a:ext>
                </a:extLst>
              </a:tr>
              <a:tr h="919569">
                <a:tc>
                  <a:txBody>
                    <a:bodyPr/>
                    <a:lstStyle/>
                    <a:p>
                      <a:r>
                        <a:rPr lang="en-US" dirty="0"/>
                        <a:t>2. Investment from abroad</a:t>
                      </a:r>
                    </a:p>
                  </a:txBody>
                  <a:tcPr/>
                </a:tc>
                <a:tc>
                  <a:txBody>
                    <a:bodyPr/>
                    <a:lstStyle/>
                    <a:p>
                      <a:r>
                        <a:rPr lang="en-US" dirty="0"/>
                        <a:t>Investment to abroad</a:t>
                      </a:r>
                    </a:p>
                  </a:txBody>
                  <a:tcPr/>
                </a:tc>
                <a:tc>
                  <a:txBody>
                    <a:bodyPr/>
                    <a:lstStyle/>
                    <a:p>
                      <a:r>
                        <a:rPr lang="en-US" dirty="0"/>
                        <a:t>Net investment from abroad</a:t>
                      </a:r>
                    </a:p>
                  </a:txBody>
                  <a:tcPr/>
                </a:tc>
                <a:extLst>
                  <a:ext uri="{0D108BD9-81ED-4DB2-BD59-A6C34878D82A}">
                    <a16:rowId xmlns:a16="http://schemas.microsoft.com/office/drawing/2014/main" val="1010354162"/>
                  </a:ext>
                </a:extLst>
              </a:tr>
              <a:tr h="919569">
                <a:tc>
                  <a:txBody>
                    <a:bodyPr/>
                    <a:lstStyle/>
                    <a:p>
                      <a:r>
                        <a:rPr lang="en-US" dirty="0"/>
                        <a:t>3. Change in foreign exchange Reserves .</a:t>
                      </a:r>
                    </a:p>
                  </a:txBody>
                  <a:tcPr/>
                </a:tc>
                <a:tc>
                  <a:txBody>
                    <a:bodyPr/>
                    <a:lstStyle/>
                    <a:p>
                      <a:r>
                        <a:rPr lang="en-US" dirty="0"/>
                        <a:t>Increase in foreign exchange reserves</a:t>
                      </a:r>
                    </a:p>
                  </a:txBody>
                  <a:tcPr/>
                </a:tc>
                <a:tc>
                  <a:txBody>
                    <a:bodyPr/>
                    <a:lstStyle/>
                    <a:p>
                      <a:r>
                        <a:rPr lang="en-US" dirty="0"/>
                        <a:t>Net change in foreign exchange reserves</a:t>
                      </a:r>
                    </a:p>
                  </a:txBody>
                  <a:tcPr/>
                </a:tc>
                <a:extLst>
                  <a:ext uri="{0D108BD9-81ED-4DB2-BD59-A6C34878D82A}">
                    <a16:rowId xmlns:a16="http://schemas.microsoft.com/office/drawing/2014/main" val="2519246251"/>
                  </a:ext>
                </a:extLst>
              </a:tr>
              <a:tr h="551066">
                <a:tc>
                  <a:txBody>
                    <a:bodyPr/>
                    <a:lstStyle/>
                    <a:p>
                      <a:r>
                        <a:rPr lang="en-US" b="1" dirty="0"/>
                        <a:t>Capital Receipts (1+2+3)</a:t>
                      </a:r>
                    </a:p>
                  </a:txBody>
                  <a:tcPr/>
                </a:tc>
                <a:tc>
                  <a:txBody>
                    <a:bodyPr/>
                    <a:lstStyle/>
                    <a:p>
                      <a:r>
                        <a:rPr lang="en-US" b="1" dirty="0"/>
                        <a:t>Capital payments</a:t>
                      </a:r>
                    </a:p>
                  </a:txBody>
                  <a:tcPr/>
                </a:tc>
                <a:tc>
                  <a:txBody>
                    <a:bodyPr/>
                    <a:lstStyle/>
                    <a:p>
                      <a:r>
                        <a:rPr lang="en-US" b="1" dirty="0"/>
                        <a:t>Capital account balance</a:t>
                      </a:r>
                    </a:p>
                  </a:txBody>
                  <a:tcPr/>
                </a:tc>
                <a:extLst>
                  <a:ext uri="{0D108BD9-81ED-4DB2-BD59-A6C34878D82A}">
                    <a16:rowId xmlns:a16="http://schemas.microsoft.com/office/drawing/2014/main" val="3725778099"/>
                  </a:ext>
                </a:extLst>
              </a:tr>
            </a:tbl>
          </a:graphicData>
        </a:graphic>
      </p:graphicFrame>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553225" y="285727"/>
            <a:ext cx="1410416" cy="650052"/>
          </a:xfrm>
          <a:prstGeom prst="rect">
            <a:avLst/>
          </a:prstGeom>
          <a:noFill/>
          <a:ln>
            <a:noFill/>
          </a:ln>
        </p:spPr>
      </p:pic>
    </p:spTree>
    <p:extLst>
      <p:ext uri="{BB962C8B-B14F-4D97-AF65-F5344CB8AC3E}">
        <p14:creationId xmlns:p14="http://schemas.microsoft.com/office/powerpoint/2010/main" val="2205153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72C1-4E48-4EAB-901E-4F317F97E81F}"/>
              </a:ext>
            </a:extLst>
          </p:cNvPr>
          <p:cNvSpPr>
            <a:spLocks noGrp="1"/>
          </p:cNvSpPr>
          <p:nvPr>
            <p:ph type="title"/>
          </p:nvPr>
        </p:nvSpPr>
        <p:spPr/>
        <p:txBody>
          <a:bodyPr>
            <a:normAutofit/>
          </a:bodyPr>
          <a:lstStyle/>
          <a:p>
            <a:r>
              <a:rPr lang="en-US" sz="2200" dirty="0">
                <a:solidFill>
                  <a:srgbClr val="FF0000"/>
                </a:solidFill>
              </a:rPr>
              <a:t>		Difference between current account and capital account </a:t>
            </a:r>
          </a:p>
        </p:txBody>
      </p:sp>
      <p:sp>
        <p:nvSpPr>
          <p:cNvPr id="5" name="Text Placeholder 4">
            <a:extLst>
              <a:ext uri="{FF2B5EF4-FFF2-40B4-BE49-F238E27FC236}">
                <a16:creationId xmlns:a16="http://schemas.microsoft.com/office/drawing/2014/main" id="{F70BB466-17E3-4BCC-9CE1-72F4871630A1}"/>
              </a:ext>
            </a:extLst>
          </p:cNvPr>
          <p:cNvSpPr>
            <a:spLocks noGrp="1"/>
          </p:cNvSpPr>
          <p:nvPr>
            <p:ph type="body" idx="1"/>
          </p:nvPr>
        </p:nvSpPr>
        <p:spPr/>
        <p:txBody>
          <a:bodyPr>
            <a:normAutofit/>
          </a:bodyPr>
          <a:lstStyle/>
          <a:p>
            <a:r>
              <a:rPr lang="en-US" sz="1800" dirty="0">
                <a:solidFill>
                  <a:srgbClr val="FF0000"/>
                </a:solidFill>
              </a:rPr>
              <a:t>Current Account</a:t>
            </a:r>
          </a:p>
        </p:txBody>
      </p:sp>
      <p:sp>
        <p:nvSpPr>
          <p:cNvPr id="6" name="Content Placeholder 5">
            <a:extLst>
              <a:ext uri="{FF2B5EF4-FFF2-40B4-BE49-F238E27FC236}">
                <a16:creationId xmlns:a16="http://schemas.microsoft.com/office/drawing/2014/main" id="{B7F2C7B4-9F7D-4DA9-A466-1C874E71A2D1}"/>
              </a:ext>
            </a:extLst>
          </p:cNvPr>
          <p:cNvSpPr>
            <a:spLocks noGrp="1"/>
          </p:cNvSpPr>
          <p:nvPr>
            <p:ph sz="half" idx="2"/>
          </p:nvPr>
        </p:nvSpPr>
        <p:spPr/>
        <p:txBody>
          <a:bodyPr>
            <a:normAutofit/>
          </a:bodyPr>
          <a:lstStyle/>
          <a:p>
            <a:pPr>
              <a:lnSpc>
                <a:spcPct val="250000"/>
              </a:lnSpc>
            </a:pPr>
            <a:r>
              <a:rPr lang="en-US" sz="1400" dirty="0"/>
              <a:t>Current account transactions bring a change in the current level of a country's income.</a:t>
            </a:r>
          </a:p>
          <a:p>
            <a:pPr>
              <a:lnSpc>
                <a:spcPct val="250000"/>
              </a:lnSpc>
            </a:pPr>
            <a:r>
              <a:rPr lang="en-US" sz="1400" dirty="0"/>
              <a:t>It is a flow concept as it includes all items  of  flow nature.</a:t>
            </a:r>
          </a:p>
          <a:p>
            <a:pPr>
              <a:lnSpc>
                <a:spcPct val="250000"/>
              </a:lnSpc>
            </a:pPr>
            <a:r>
              <a:rPr lang="en-US" sz="1400" dirty="0"/>
              <a:t>Current account=visible trade+ invisible trade+ Unilateral transfer+ Income receipts and payments.</a:t>
            </a:r>
          </a:p>
        </p:txBody>
      </p:sp>
      <p:sp>
        <p:nvSpPr>
          <p:cNvPr id="7" name="Text Placeholder 6">
            <a:extLst>
              <a:ext uri="{FF2B5EF4-FFF2-40B4-BE49-F238E27FC236}">
                <a16:creationId xmlns:a16="http://schemas.microsoft.com/office/drawing/2014/main" id="{2EABFED8-D2FB-4677-B08B-3EC0B5D0D939}"/>
              </a:ext>
            </a:extLst>
          </p:cNvPr>
          <p:cNvSpPr>
            <a:spLocks noGrp="1"/>
          </p:cNvSpPr>
          <p:nvPr>
            <p:ph type="body" sz="quarter" idx="3"/>
          </p:nvPr>
        </p:nvSpPr>
        <p:spPr/>
        <p:txBody>
          <a:bodyPr>
            <a:normAutofit/>
          </a:bodyPr>
          <a:lstStyle/>
          <a:p>
            <a:r>
              <a:rPr lang="en-US" sz="1800" dirty="0">
                <a:solidFill>
                  <a:srgbClr val="FF0000"/>
                </a:solidFill>
              </a:rPr>
              <a:t>Capital Account</a:t>
            </a:r>
          </a:p>
        </p:txBody>
      </p:sp>
      <p:sp>
        <p:nvSpPr>
          <p:cNvPr id="8" name="Content Placeholder 7">
            <a:extLst>
              <a:ext uri="{FF2B5EF4-FFF2-40B4-BE49-F238E27FC236}">
                <a16:creationId xmlns:a16="http://schemas.microsoft.com/office/drawing/2014/main" id="{F7C3472D-46A8-4B74-8F48-A342E5D1504F}"/>
              </a:ext>
            </a:extLst>
          </p:cNvPr>
          <p:cNvSpPr>
            <a:spLocks noGrp="1"/>
          </p:cNvSpPr>
          <p:nvPr>
            <p:ph sz="quarter" idx="4"/>
          </p:nvPr>
        </p:nvSpPr>
        <p:spPr/>
        <p:txBody>
          <a:bodyPr>
            <a:normAutofit/>
          </a:bodyPr>
          <a:lstStyle/>
          <a:p>
            <a:pPr>
              <a:lnSpc>
                <a:spcPct val="200000"/>
              </a:lnSpc>
            </a:pPr>
            <a:r>
              <a:rPr lang="en-US" sz="1400" dirty="0"/>
              <a:t>Capital transaction bring about a change in the capital stock of a country.</a:t>
            </a:r>
          </a:p>
          <a:p>
            <a:pPr>
              <a:lnSpc>
                <a:spcPct val="200000"/>
              </a:lnSpc>
            </a:pPr>
            <a:r>
              <a:rPr lang="en-US" sz="1400" dirty="0"/>
              <a:t>It is a stock concept as it includes all items expressing change in stock.</a:t>
            </a:r>
          </a:p>
          <a:p>
            <a:pPr>
              <a:lnSpc>
                <a:spcPct val="200000"/>
              </a:lnSpc>
            </a:pPr>
            <a:r>
              <a:rPr lang="en-US" sz="1400" dirty="0"/>
              <a:t>Capital Account=Borrowing and lending to and from abroad + Investment to and from abroad + Change in foreign exchange reserves.</a:t>
            </a:r>
          </a:p>
        </p:txBody>
      </p:sp>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45871" y="216724"/>
            <a:ext cx="1410416" cy="650052"/>
          </a:xfrm>
          <a:prstGeom prst="rect">
            <a:avLst/>
          </a:prstGeom>
          <a:noFill/>
          <a:ln>
            <a:noFill/>
          </a:ln>
        </p:spPr>
      </p:pic>
    </p:spTree>
    <p:extLst>
      <p:ext uri="{BB962C8B-B14F-4D97-AF65-F5344CB8AC3E}">
        <p14:creationId xmlns:p14="http://schemas.microsoft.com/office/powerpoint/2010/main" val="415707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7A1A1-6318-4D21-93C2-ED14541AC9D6}"/>
              </a:ext>
            </a:extLst>
          </p:cNvPr>
          <p:cNvSpPr>
            <a:spLocks noGrp="1"/>
          </p:cNvSpPr>
          <p:nvPr>
            <p:ph type="title"/>
          </p:nvPr>
        </p:nvSpPr>
        <p:spPr/>
        <p:txBody>
          <a:bodyPr>
            <a:normAutofit/>
          </a:bodyPr>
          <a:lstStyle/>
          <a:p>
            <a:r>
              <a:rPr lang="en-US" sz="2200" dirty="0">
                <a:solidFill>
                  <a:srgbClr val="FF0000"/>
                </a:solidFill>
              </a:rPr>
              <a:t>			AUTONOMOUS AND ACCOMMODATING ITEMS</a:t>
            </a:r>
          </a:p>
        </p:txBody>
      </p:sp>
      <p:sp>
        <p:nvSpPr>
          <p:cNvPr id="3" name="Content Placeholder 2">
            <a:extLst>
              <a:ext uri="{FF2B5EF4-FFF2-40B4-BE49-F238E27FC236}">
                <a16:creationId xmlns:a16="http://schemas.microsoft.com/office/drawing/2014/main" id="{D395BE94-14AA-4964-84AE-369A14483898}"/>
              </a:ext>
            </a:extLst>
          </p:cNvPr>
          <p:cNvSpPr>
            <a:spLocks noGrp="1"/>
          </p:cNvSpPr>
          <p:nvPr>
            <p:ph idx="1"/>
          </p:nvPr>
        </p:nvSpPr>
        <p:spPr/>
        <p:txBody>
          <a:bodyPr>
            <a:normAutofit fontScale="92500" lnSpcReduction="10000"/>
          </a:bodyPr>
          <a:lstStyle/>
          <a:p>
            <a:pPr>
              <a:lnSpc>
                <a:spcPct val="250000"/>
              </a:lnSpc>
            </a:pPr>
            <a:r>
              <a:rPr lang="en-US" sz="1500" dirty="0"/>
              <a:t>Autonomous items</a:t>
            </a:r>
          </a:p>
          <a:p>
            <a:pPr>
              <a:lnSpc>
                <a:spcPct val="250000"/>
              </a:lnSpc>
            </a:pPr>
            <a:r>
              <a:rPr lang="en-US" sz="1500" dirty="0"/>
              <a:t>Autonomous items refer to those international economic transactions which take place due to some economic motive such as profit maximization.</a:t>
            </a:r>
          </a:p>
          <a:p>
            <a:pPr>
              <a:lnSpc>
                <a:spcPct val="250000"/>
              </a:lnSpc>
            </a:pPr>
            <a:r>
              <a:rPr lang="en-US" sz="1500" dirty="0"/>
              <a:t>Accommodating items</a:t>
            </a:r>
          </a:p>
          <a:p>
            <a:pPr>
              <a:lnSpc>
                <a:spcPct val="250000"/>
              </a:lnSpc>
            </a:pPr>
            <a:r>
              <a:rPr lang="en-US" sz="1500" dirty="0"/>
              <a:t>Accommodating items refers to the transaction that are undertaken to cover deficit or surplus in autonomous transactions that is such transactions are determined by net consequences of autonomous transactions.</a:t>
            </a:r>
          </a:p>
          <a:p>
            <a:pPr marL="0" indent="0">
              <a:buNone/>
            </a:pPr>
            <a:br>
              <a:rPr lang="en-US" dirty="0"/>
            </a:b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2610" y="230188"/>
            <a:ext cx="1410416" cy="650052"/>
          </a:xfrm>
          <a:prstGeom prst="rect">
            <a:avLst/>
          </a:prstGeom>
          <a:noFill/>
          <a:ln>
            <a:noFill/>
          </a:ln>
        </p:spPr>
      </p:pic>
    </p:spTree>
    <p:extLst>
      <p:ext uri="{BB962C8B-B14F-4D97-AF65-F5344CB8AC3E}">
        <p14:creationId xmlns:p14="http://schemas.microsoft.com/office/powerpoint/2010/main" val="1192412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4079-21CF-4AB8-9C47-94797F75A384}"/>
              </a:ext>
            </a:extLst>
          </p:cNvPr>
          <p:cNvSpPr>
            <a:spLocks noGrp="1"/>
          </p:cNvSpPr>
          <p:nvPr>
            <p:ph type="title"/>
          </p:nvPr>
        </p:nvSpPr>
        <p:spPr/>
        <p:txBody>
          <a:bodyPr>
            <a:normAutofit/>
          </a:bodyPr>
          <a:lstStyle/>
          <a:p>
            <a:r>
              <a:rPr lang="en-US" sz="2200" dirty="0">
                <a:solidFill>
                  <a:srgbClr val="FF0000"/>
                </a:solidFill>
              </a:rPr>
              <a:t>		DEFICIT DISEQUILIBRIUM IN THE BALANCE OF PAYMENT</a:t>
            </a:r>
          </a:p>
        </p:txBody>
      </p:sp>
      <p:sp>
        <p:nvSpPr>
          <p:cNvPr id="3" name="Content Placeholder 2">
            <a:extLst>
              <a:ext uri="{FF2B5EF4-FFF2-40B4-BE49-F238E27FC236}">
                <a16:creationId xmlns:a16="http://schemas.microsoft.com/office/drawing/2014/main" id="{DA367676-9C98-4664-85BE-28D0B87563D3}"/>
              </a:ext>
            </a:extLst>
          </p:cNvPr>
          <p:cNvSpPr>
            <a:spLocks noGrp="1"/>
          </p:cNvSpPr>
          <p:nvPr>
            <p:ph idx="1"/>
          </p:nvPr>
        </p:nvSpPr>
        <p:spPr/>
        <p:txBody>
          <a:bodyPr>
            <a:normAutofit/>
          </a:bodyPr>
          <a:lstStyle/>
          <a:p>
            <a:pPr marL="0" indent="0">
              <a:lnSpc>
                <a:spcPct val="300000"/>
              </a:lnSpc>
              <a:buNone/>
            </a:pPr>
            <a:r>
              <a:rPr lang="en-US" sz="1400" dirty="0"/>
              <a:t>Deficit in balance of payment accounts arises when total inflows on account of autonomous transactions are less than total outflows on account of such transaction</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34369" y="303265"/>
            <a:ext cx="1410416" cy="650052"/>
          </a:xfrm>
          <a:prstGeom prst="rect">
            <a:avLst/>
          </a:prstGeom>
          <a:noFill/>
          <a:ln>
            <a:noFill/>
          </a:ln>
        </p:spPr>
      </p:pic>
    </p:spTree>
    <p:extLst>
      <p:ext uri="{BB962C8B-B14F-4D97-AF65-F5344CB8AC3E}">
        <p14:creationId xmlns:p14="http://schemas.microsoft.com/office/powerpoint/2010/main" val="4057158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3E164-BA3B-4471-B9AA-BB5C136FAB78}"/>
              </a:ext>
            </a:extLst>
          </p:cNvPr>
          <p:cNvSpPr>
            <a:spLocks noGrp="1"/>
          </p:cNvSpPr>
          <p:nvPr>
            <p:ph type="title"/>
          </p:nvPr>
        </p:nvSpPr>
        <p:spPr/>
        <p:txBody>
          <a:bodyPr>
            <a:normAutofit/>
          </a:bodyPr>
          <a:lstStyle/>
          <a:p>
            <a:r>
              <a:rPr lang="en-US" sz="2200" dirty="0">
                <a:solidFill>
                  <a:srgbClr val="FF0000"/>
                </a:solidFill>
              </a:rPr>
              <a:t>			CAUSES OF DEFICIT IN BALANCE OF PAYMENT</a:t>
            </a:r>
          </a:p>
        </p:txBody>
      </p:sp>
      <p:sp>
        <p:nvSpPr>
          <p:cNvPr id="3" name="Content Placeholder 2">
            <a:extLst>
              <a:ext uri="{FF2B5EF4-FFF2-40B4-BE49-F238E27FC236}">
                <a16:creationId xmlns:a16="http://schemas.microsoft.com/office/drawing/2014/main" id="{1A73155E-0253-488B-9198-2654B4BFC25D}"/>
              </a:ext>
            </a:extLst>
          </p:cNvPr>
          <p:cNvSpPr>
            <a:spLocks noGrp="1"/>
          </p:cNvSpPr>
          <p:nvPr>
            <p:ph idx="1"/>
          </p:nvPr>
        </p:nvSpPr>
        <p:spPr/>
        <p:txBody>
          <a:bodyPr>
            <a:normAutofit fontScale="92500" lnSpcReduction="10000"/>
          </a:bodyPr>
          <a:lstStyle/>
          <a:p>
            <a:pPr marL="0" indent="0">
              <a:lnSpc>
                <a:spcPct val="250000"/>
              </a:lnSpc>
              <a:buNone/>
            </a:pPr>
            <a:r>
              <a:rPr lang="en-US" sz="1400"/>
              <a:t>Economic factors</a:t>
            </a:r>
            <a:endParaRPr lang="en-US" sz="1400" dirty="0"/>
          </a:p>
          <a:p>
            <a:pPr marL="0" indent="0">
              <a:lnSpc>
                <a:spcPct val="250000"/>
              </a:lnSpc>
              <a:buNone/>
            </a:pPr>
            <a:r>
              <a:rPr lang="en-US" sz="1400" dirty="0"/>
              <a:t>1. Developmental activities</a:t>
            </a:r>
          </a:p>
          <a:p>
            <a:pPr marL="0" indent="0">
              <a:lnSpc>
                <a:spcPct val="250000"/>
              </a:lnSpc>
              <a:buNone/>
            </a:pPr>
            <a:r>
              <a:rPr lang="en-US" sz="1400" dirty="0"/>
              <a:t>2. High rate of inflation</a:t>
            </a:r>
          </a:p>
          <a:p>
            <a:pPr marL="0" indent="0">
              <a:lnSpc>
                <a:spcPct val="250000"/>
              </a:lnSpc>
              <a:buNone/>
            </a:pPr>
            <a:r>
              <a:rPr lang="en-US" sz="1400" dirty="0"/>
              <a:t>3. Cyclical fluctuations</a:t>
            </a:r>
          </a:p>
          <a:p>
            <a:pPr marL="0" indent="0">
              <a:lnSpc>
                <a:spcPct val="250000"/>
              </a:lnSpc>
              <a:buNone/>
            </a:pPr>
            <a:r>
              <a:rPr lang="en-US" sz="1400" dirty="0"/>
              <a:t>4. Change in demand</a:t>
            </a:r>
          </a:p>
          <a:p>
            <a:pPr marL="0" indent="0">
              <a:lnSpc>
                <a:spcPct val="250000"/>
              </a:lnSpc>
              <a:buNone/>
            </a:pPr>
            <a:r>
              <a:rPr lang="en-US" sz="1400" dirty="0"/>
              <a:t>5. Import of services</a:t>
            </a:r>
          </a:p>
          <a:p>
            <a:pPr marL="0" indent="0">
              <a:buNone/>
            </a:pPr>
            <a:br>
              <a:rPr lang="en-US" dirty="0"/>
            </a:b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2611" y="291763"/>
            <a:ext cx="1410416" cy="650052"/>
          </a:xfrm>
          <a:prstGeom prst="rect">
            <a:avLst/>
          </a:prstGeom>
          <a:noFill/>
          <a:ln>
            <a:noFill/>
          </a:ln>
        </p:spPr>
      </p:pic>
    </p:spTree>
    <p:extLst>
      <p:ext uri="{BB962C8B-B14F-4D97-AF65-F5344CB8AC3E}">
        <p14:creationId xmlns:p14="http://schemas.microsoft.com/office/powerpoint/2010/main" val="3969663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61022-C48B-4B8C-A61E-C20986EC682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0731A79-E6D8-4E06-8B38-CAE8DAF05378}"/>
              </a:ext>
            </a:extLst>
          </p:cNvPr>
          <p:cNvSpPr>
            <a:spLocks noGrp="1"/>
          </p:cNvSpPr>
          <p:nvPr>
            <p:ph idx="1"/>
          </p:nvPr>
        </p:nvSpPr>
        <p:spPr/>
        <p:txBody>
          <a:bodyPr/>
          <a:lstStyle/>
          <a:p>
            <a:pPr marL="0" indent="0">
              <a:lnSpc>
                <a:spcPct val="200000"/>
              </a:lnSpc>
              <a:buNone/>
            </a:pPr>
            <a:r>
              <a:rPr lang="en-US" sz="1400" dirty="0"/>
              <a:t>Political factors</a:t>
            </a:r>
          </a:p>
          <a:p>
            <a:pPr marL="0" indent="0">
              <a:lnSpc>
                <a:spcPct val="200000"/>
              </a:lnSpc>
              <a:buNone/>
            </a:pPr>
            <a:r>
              <a:rPr lang="en-US" sz="1400" dirty="0"/>
              <a:t>1. Political instability</a:t>
            </a:r>
          </a:p>
          <a:p>
            <a:pPr marL="0" indent="0">
              <a:lnSpc>
                <a:spcPct val="200000"/>
              </a:lnSpc>
              <a:buNone/>
            </a:pPr>
            <a:r>
              <a:rPr lang="en-US" sz="1400" dirty="0"/>
              <a:t>2. Political disturbances</a:t>
            </a:r>
          </a:p>
          <a:p>
            <a:pPr marL="0" indent="0">
              <a:buNone/>
            </a:pPr>
            <a:endParaRPr lang="en-US" dirty="0"/>
          </a:p>
          <a:p>
            <a:pPr marL="0" indent="0">
              <a:lnSpc>
                <a:spcPct val="150000"/>
              </a:lnSpc>
              <a:buNone/>
            </a:pPr>
            <a:r>
              <a:rPr lang="en-US" sz="1400" dirty="0"/>
              <a:t>Social factors</a:t>
            </a:r>
          </a:p>
          <a:p>
            <a:pPr marL="0" indent="0">
              <a:lnSpc>
                <a:spcPct val="150000"/>
              </a:lnSpc>
              <a:buNone/>
            </a:pPr>
            <a:r>
              <a:rPr lang="en-US" sz="1400" dirty="0"/>
              <a:t>1. Demonstration effect</a:t>
            </a:r>
          </a:p>
          <a:p>
            <a:pPr marL="0" indent="0">
              <a:lnSpc>
                <a:spcPct val="150000"/>
              </a:lnSpc>
              <a:buNone/>
            </a:pPr>
            <a:r>
              <a:rPr lang="en-US" sz="1400" dirty="0"/>
              <a:t>2. Change in taste preferences fashions and trends</a:t>
            </a:r>
            <a:r>
              <a:rPr lang="en-US" dirty="0"/>
              <a:t>.</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67" y="274510"/>
            <a:ext cx="1410416" cy="650052"/>
          </a:xfrm>
          <a:prstGeom prst="rect">
            <a:avLst/>
          </a:prstGeom>
          <a:noFill/>
          <a:ln>
            <a:noFill/>
          </a:ln>
        </p:spPr>
      </p:pic>
    </p:spTree>
    <p:extLst>
      <p:ext uri="{BB962C8B-B14F-4D97-AF65-F5344CB8AC3E}">
        <p14:creationId xmlns:p14="http://schemas.microsoft.com/office/powerpoint/2010/main" val="1641807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C1699-7F0F-4964-AC50-7DC85EAA2C21}"/>
              </a:ext>
            </a:extLst>
          </p:cNvPr>
          <p:cNvSpPr>
            <a:spLocks noGrp="1"/>
          </p:cNvSpPr>
          <p:nvPr>
            <p:ph type="title"/>
          </p:nvPr>
        </p:nvSpPr>
        <p:spPr/>
        <p:txBody>
          <a:bodyPr>
            <a:normAutofit/>
          </a:bodyPr>
          <a:lstStyle/>
          <a:p>
            <a:r>
              <a:rPr lang="en-US" sz="2200" dirty="0">
                <a:solidFill>
                  <a:srgbClr val="FF0000"/>
                </a:solidFill>
              </a:rPr>
              <a:t>			MEANING OF BALANCE OF PAYMENTS</a:t>
            </a:r>
          </a:p>
        </p:txBody>
      </p:sp>
      <p:sp>
        <p:nvSpPr>
          <p:cNvPr id="3" name="Content Placeholder 2">
            <a:extLst>
              <a:ext uri="{FF2B5EF4-FFF2-40B4-BE49-F238E27FC236}">
                <a16:creationId xmlns:a16="http://schemas.microsoft.com/office/drawing/2014/main" id="{59489962-03EF-4451-AF17-F80665A9940B}"/>
              </a:ext>
            </a:extLst>
          </p:cNvPr>
          <p:cNvSpPr>
            <a:spLocks noGrp="1"/>
          </p:cNvSpPr>
          <p:nvPr>
            <p:ph idx="1"/>
          </p:nvPr>
        </p:nvSpPr>
        <p:spPr/>
        <p:txBody>
          <a:bodyPr>
            <a:normAutofit/>
          </a:bodyPr>
          <a:lstStyle/>
          <a:p>
            <a:pPr marL="0" indent="0">
              <a:lnSpc>
                <a:spcPct val="300000"/>
              </a:lnSpc>
              <a:buNone/>
            </a:pPr>
            <a:r>
              <a:rPr lang="en-US" sz="1400" dirty="0"/>
              <a:t>Balance of payment design accounting statement that provides a systematic record of all the economic transaction between residents of a country and the rest of the world in a given period of time.</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91879" y="230188"/>
            <a:ext cx="1410416" cy="650052"/>
          </a:xfrm>
          <a:prstGeom prst="rect">
            <a:avLst/>
          </a:prstGeom>
          <a:noFill/>
          <a:ln>
            <a:noFill/>
          </a:ln>
        </p:spPr>
      </p:pic>
    </p:spTree>
    <p:extLst>
      <p:ext uri="{BB962C8B-B14F-4D97-AF65-F5344CB8AC3E}">
        <p14:creationId xmlns:p14="http://schemas.microsoft.com/office/powerpoint/2010/main" val="2793946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394113" y="314766"/>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63225-B3BE-44DC-98E9-4D86E4D7C9E6}"/>
              </a:ext>
            </a:extLst>
          </p:cNvPr>
          <p:cNvSpPr>
            <a:spLocks noGrp="1"/>
          </p:cNvSpPr>
          <p:nvPr>
            <p:ph type="title"/>
          </p:nvPr>
        </p:nvSpPr>
        <p:spPr/>
        <p:txBody>
          <a:bodyPr>
            <a:normAutofit/>
          </a:bodyPr>
          <a:lstStyle/>
          <a:p>
            <a:r>
              <a:rPr lang="en-US" sz="2200" dirty="0">
                <a:solidFill>
                  <a:srgbClr val="FF0000"/>
                </a:solidFill>
              </a:rPr>
              <a:t>			WHO ARE INCLUDED IN RESIDENTS?</a:t>
            </a:r>
            <a:endParaRPr lang="en-US" sz="2200" dirty="0"/>
          </a:p>
        </p:txBody>
      </p:sp>
      <p:sp>
        <p:nvSpPr>
          <p:cNvPr id="3" name="Content Placeholder 2">
            <a:extLst>
              <a:ext uri="{FF2B5EF4-FFF2-40B4-BE49-F238E27FC236}">
                <a16:creationId xmlns:a16="http://schemas.microsoft.com/office/drawing/2014/main" id="{EF863F78-1F62-4F15-A2AE-EC6243CDC9EC}"/>
              </a:ext>
            </a:extLst>
          </p:cNvPr>
          <p:cNvSpPr>
            <a:spLocks noGrp="1"/>
          </p:cNvSpPr>
          <p:nvPr>
            <p:ph idx="1"/>
          </p:nvPr>
        </p:nvSpPr>
        <p:spPr/>
        <p:txBody>
          <a:bodyPr>
            <a:normAutofit/>
          </a:bodyPr>
          <a:lstStyle/>
          <a:p>
            <a:pPr marL="0" indent="0">
              <a:lnSpc>
                <a:spcPct val="300000"/>
              </a:lnSpc>
              <a:buNone/>
            </a:pPr>
            <a:r>
              <a:rPr lang="en-US" sz="1400" dirty="0"/>
              <a:t>Residents of a country include individuals ,firms and governmental Agencies however residents do not include diplomatic staff ,foreign military personnel ,tourist migratory worker and branches of foreign companies even though they work and operate within the domestic Territory of the country.</a:t>
            </a:r>
          </a:p>
          <a:p>
            <a:pPr marL="0" indent="0">
              <a:lnSpc>
                <a:spcPct val="300000"/>
              </a:lnSpc>
              <a:buNone/>
            </a:pPr>
            <a:br>
              <a:rPr lang="en-US" sz="1400" dirty="0"/>
            </a:br>
            <a:endParaRPr lang="en-US" sz="1400"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25102" y="377854"/>
            <a:ext cx="1410416" cy="650052"/>
          </a:xfrm>
          <a:prstGeom prst="rect">
            <a:avLst/>
          </a:prstGeom>
          <a:noFill/>
          <a:ln>
            <a:noFill/>
          </a:ln>
        </p:spPr>
      </p:pic>
    </p:spTree>
    <p:extLst>
      <p:ext uri="{BB962C8B-B14F-4D97-AF65-F5344CB8AC3E}">
        <p14:creationId xmlns:p14="http://schemas.microsoft.com/office/powerpoint/2010/main" val="206483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6D896-EC08-438A-901F-1A5AA73B69F3}"/>
              </a:ext>
            </a:extLst>
          </p:cNvPr>
          <p:cNvSpPr>
            <a:spLocks noGrp="1"/>
          </p:cNvSpPr>
          <p:nvPr>
            <p:ph type="title"/>
          </p:nvPr>
        </p:nvSpPr>
        <p:spPr/>
        <p:txBody>
          <a:bodyPr>
            <a:normAutofit/>
          </a:bodyPr>
          <a:lstStyle/>
          <a:p>
            <a:r>
              <a:rPr lang="en-US" sz="2200" dirty="0">
                <a:solidFill>
                  <a:srgbClr val="FF0000"/>
                </a:solidFill>
              </a:rPr>
              <a:t>				ECONOMIC TRANSACTION</a:t>
            </a:r>
          </a:p>
        </p:txBody>
      </p:sp>
      <p:sp>
        <p:nvSpPr>
          <p:cNvPr id="3" name="Content Placeholder 2">
            <a:extLst>
              <a:ext uri="{FF2B5EF4-FFF2-40B4-BE49-F238E27FC236}">
                <a16:creationId xmlns:a16="http://schemas.microsoft.com/office/drawing/2014/main" id="{F79A7554-4D79-4C07-8BF2-EA48C579C38A}"/>
              </a:ext>
            </a:extLst>
          </p:cNvPr>
          <p:cNvSpPr>
            <a:spLocks noGrp="1"/>
          </p:cNvSpPr>
          <p:nvPr>
            <p:ph idx="1"/>
          </p:nvPr>
        </p:nvSpPr>
        <p:spPr/>
        <p:txBody>
          <a:bodyPr>
            <a:normAutofit fontScale="92500" lnSpcReduction="10000"/>
          </a:bodyPr>
          <a:lstStyle/>
          <a:p>
            <a:pPr marL="0" indent="0">
              <a:lnSpc>
                <a:spcPct val="250000"/>
              </a:lnSpc>
              <a:buNone/>
            </a:pPr>
            <a:r>
              <a:rPr lang="en-US" sz="1400" dirty="0"/>
              <a:t>Economic transaction refers to those transaction which involve transfer of the title or ownership of goods services money and asset. They are broadly categorized as under:</a:t>
            </a:r>
          </a:p>
          <a:p>
            <a:pPr marL="0" indent="0">
              <a:lnSpc>
                <a:spcPct val="250000"/>
              </a:lnSpc>
              <a:buNone/>
            </a:pPr>
            <a:r>
              <a:rPr lang="en-US" sz="1400" dirty="0"/>
              <a:t>1. Visible items</a:t>
            </a:r>
          </a:p>
          <a:p>
            <a:pPr marL="0" indent="0">
              <a:lnSpc>
                <a:spcPct val="250000"/>
              </a:lnSpc>
              <a:buNone/>
            </a:pPr>
            <a:r>
              <a:rPr lang="en-US" sz="1400" dirty="0"/>
              <a:t>2. Invisible items</a:t>
            </a:r>
          </a:p>
          <a:p>
            <a:pPr marL="0" indent="0">
              <a:lnSpc>
                <a:spcPct val="250000"/>
              </a:lnSpc>
              <a:buNone/>
            </a:pPr>
            <a:r>
              <a:rPr lang="en-US" sz="1400" dirty="0"/>
              <a:t>3. Unilateral transfers</a:t>
            </a:r>
          </a:p>
          <a:p>
            <a:pPr marL="0" indent="0">
              <a:lnSpc>
                <a:spcPct val="250000"/>
              </a:lnSpc>
              <a:buNone/>
            </a:pPr>
            <a:r>
              <a:rPr lang="en-US" sz="1400" dirty="0"/>
              <a:t>4.  capital transfers</a:t>
            </a:r>
          </a:p>
          <a:p>
            <a:pPr marL="0" indent="0">
              <a:buNone/>
            </a:pPr>
            <a:br>
              <a:rPr lang="en-US" dirty="0"/>
            </a:b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6860" y="286012"/>
            <a:ext cx="1410416" cy="650052"/>
          </a:xfrm>
          <a:prstGeom prst="rect">
            <a:avLst/>
          </a:prstGeom>
          <a:noFill/>
          <a:ln>
            <a:noFill/>
          </a:ln>
        </p:spPr>
      </p:pic>
    </p:spTree>
    <p:extLst>
      <p:ext uri="{BB962C8B-B14F-4D97-AF65-F5344CB8AC3E}">
        <p14:creationId xmlns:p14="http://schemas.microsoft.com/office/powerpoint/2010/main" val="251067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0E2F-B256-401E-80EA-EDC979A27BC6}"/>
              </a:ext>
            </a:extLst>
          </p:cNvPr>
          <p:cNvSpPr>
            <a:spLocks noGrp="1"/>
          </p:cNvSpPr>
          <p:nvPr>
            <p:ph type="title"/>
          </p:nvPr>
        </p:nvSpPr>
        <p:spPr/>
        <p:txBody>
          <a:bodyPr>
            <a:normAutofit/>
          </a:bodyPr>
          <a:lstStyle/>
          <a:p>
            <a:r>
              <a:rPr lang="en-US" sz="2200" dirty="0">
                <a:solidFill>
                  <a:srgbClr val="FF0000"/>
                </a:solidFill>
              </a:rPr>
              <a:t>			STRUCTURE OF BALANCE OF PAYMENT</a:t>
            </a:r>
          </a:p>
        </p:txBody>
      </p:sp>
      <p:sp>
        <p:nvSpPr>
          <p:cNvPr id="3" name="Content Placeholder 2">
            <a:extLst>
              <a:ext uri="{FF2B5EF4-FFF2-40B4-BE49-F238E27FC236}">
                <a16:creationId xmlns:a16="http://schemas.microsoft.com/office/drawing/2014/main" id="{3616E85C-B44B-4AB0-8B9E-B084A85D395F}"/>
              </a:ext>
            </a:extLst>
          </p:cNvPr>
          <p:cNvSpPr>
            <a:spLocks noGrp="1"/>
          </p:cNvSpPr>
          <p:nvPr>
            <p:ph idx="1"/>
          </p:nvPr>
        </p:nvSpPr>
        <p:spPr/>
        <p:txBody>
          <a:bodyPr>
            <a:normAutofit/>
          </a:bodyPr>
          <a:lstStyle/>
          <a:p>
            <a:pPr marL="0" indent="0">
              <a:lnSpc>
                <a:spcPct val="250000"/>
              </a:lnSpc>
              <a:buNone/>
            </a:pPr>
            <a:r>
              <a:rPr lang="en-US" sz="1400" dirty="0"/>
              <a:t>1. Credit side :</a:t>
            </a:r>
            <a:r>
              <a:rPr lang="en-US" sz="1400"/>
              <a:t>All inflows </a:t>
            </a:r>
            <a:r>
              <a:rPr lang="en-US" sz="1400" dirty="0"/>
              <a:t>or are sources of foreign exchange are recorded on the credit side.</a:t>
            </a:r>
          </a:p>
          <a:p>
            <a:pPr marL="0" indent="0">
              <a:lnSpc>
                <a:spcPct val="250000"/>
              </a:lnSpc>
              <a:buNone/>
            </a:pPr>
            <a:r>
              <a:rPr lang="en-US" sz="1400" dirty="0"/>
              <a:t>2. Debit side :All outflows are uses of foreign exchange are recorded on debit side</a:t>
            </a:r>
          </a:p>
          <a:p>
            <a:pPr marL="0" indent="0">
              <a:lnSpc>
                <a:spcPct val="250000"/>
              </a:lnSpc>
              <a:buNone/>
            </a:pPr>
            <a:r>
              <a:rPr lang="en-US" sz="1400" dirty="0"/>
              <a:t>Balance of payments can be</a:t>
            </a:r>
          </a:p>
          <a:p>
            <a:pPr marL="0" indent="0">
              <a:lnSpc>
                <a:spcPct val="250000"/>
              </a:lnSpc>
              <a:buNone/>
            </a:pPr>
            <a:r>
              <a:rPr lang="en-US" sz="1400" dirty="0"/>
              <a:t>1. Balanced BOP</a:t>
            </a:r>
          </a:p>
          <a:p>
            <a:pPr marL="0" indent="0">
              <a:lnSpc>
                <a:spcPct val="250000"/>
              </a:lnSpc>
              <a:buNone/>
            </a:pPr>
            <a:r>
              <a:rPr lang="en-US" sz="1400" dirty="0"/>
              <a:t>2. Surplus BOP</a:t>
            </a:r>
          </a:p>
          <a:p>
            <a:pPr marL="0" indent="0">
              <a:lnSpc>
                <a:spcPct val="250000"/>
              </a:lnSpc>
              <a:buNone/>
            </a:pPr>
            <a:r>
              <a:rPr lang="en-US" sz="1400" dirty="0"/>
              <a:t>3. Deficit BOP</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79094" y="356011"/>
            <a:ext cx="1410416" cy="650052"/>
          </a:xfrm>
          <a:prstGeom prst="rect">
            <a:avLst/>
          </a:prstGeom>
          <a:noFill/>
          <a:ln>
            <a:noFill/>
          </a:ln>
        </p:spPr>
      </p:pic>
    </p:spTree>
    <p:extLst>
      <p:ext uri="{BB962C8B-B14F-4D97-AF65-F5344CB8AC3E}">
        <p14:creationId xmlns:p14="http://schemas.microsoft.com/office/powerpoint/2010/main" val="902119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FDDC4-451C-4094-AF87-AD3EC3382C73}"/>
              </a:ext>
            </a:extLst>
          </p:cNvPr>
          <p:cNvSpPr>
            <a:spLocks noGrp="1"/>
          </p:cNvSpPr>
          <p:nvPr>
            <p:ph type="title"/>
          </p:nvPr>
        </p:nvSpPr>
        <p:spPr/>
        <p:txBody>
          <a:bodyPr>
            <a:normAutofit/>
          </a:bodyPr>
          <a:lstStyle/>
          <a:p>
            <a:r>
              <a:rPr lang="en-US" sz="2200" dirty="0">
                <a:solidFill>
                  <a:srgbClr val="FF0000"/>
                </a:solidFill>
              </a:rPr>
              <a:t>			MEANING OF BALANCE OF TRADE</a:t>
            </a:r>
          </a:p>
        </p:txBody>
      </p:sp>
      <p:sp>
        <p:nvSpPr>
          <p:cNvPr id="3" name="Content Placeholder 2">
            <a:extLst>
              <a:ext uri="{FF2B5EF4-FFF2-40B4-BE49-F238E27FC236}">
                <a16:creationId xmlns:a16="http://schemas.microsoft.com/office/drawing/2014/main" id="{EA46350E-9F57-4BD0-B2D6-EFD50B16E45B}"/>
              </a:ext>
            </a:extLst>
          </p:cNvPr>
          <p:cNvSpPr>
            <a:spLocks noGrp="1"/>
          </p:cNvSpPr>
          <p:nvPr>
            <p:ph idx="1"/>
          </p:nvPr>
        </p:nvSpPr>
        <p:spPr>
          <a:xfrm>
            <a:off x="703564" y="1690688"/>
            <a:ext cx="10515600" cy="4351338"/>
          </a:xfrm>
        </p:spPr>
        <p:txBody>
          <a:bodyPr>
            <a:normAutofit lnSpcReduction="10000"/>
          </a:bodyPr>
          <a:lstStyle/>
          <a:p>
            <a:pPr marL="0" indent="0">
              <a:lnSpc>
                <a:spcPct val="200000"/>
              </a:lnSpc>
              <a:buNone/>
            </a:pPr>
            <a:r>
              <a:rPr lang="en-US" sz="1400" dirty="0"/>
              <a:t>Balance of trade refers to difference between the amount of exports and imports of visible items.</a:t>
            </a:r>
          </a:p>
          <a:p>
            <a:pPr marL="0" indent="0">
              <a:lnSpc>
                <a:spcPct val="200000"/>
              </a:lnSpc>
              <a:buNone/>
            </a:pPr>
            <a:r>
              <a:rPr lang="en-US" sz="1400" dirty="0"/>
              <a:t>Balance of trade=exports of goods -imports of goods</a:t>
            </a:r>
          </a:p>
          <a:p>
            <a:pPr marL="0" indent="0">
              <a:lnSpc>
                <a:spcPct val="200000"/>
              </a:lnSpc>
              <a:buNone/>
            </a:pPr>
            <a:r>
              <a:rPr lang="en-US" sz="1400" dirty="0"/>
              <a:t>Exports are entered as credit (positive )items in the balance of payment account by imports are entered as debit( negative )items .BOT is just a part of BOP accounts and play a crucial role in deciding the overall situation of BOP of the country. BOT is also known as balance of visible trade or trade balance.</a:t>
            </a:r>
          </a:p>
          <a:p>
            <a:pPr marL="0" indent="0">
              <a:lnSpc>
                <a:spcPct val="200000"/>
              </a:lnSpc>
              <a:buNone/>
            </a:pPr>
            <a:r>
              <a:rPr lang="en-US" sz="1400" dirty="0"/>
              <a:t>1. Surplus BOT: If a country exports more good than what it imports then the balance of trade is said to be in surplus that is balance of trade is favorable for the country.</a:t>
            </a:r>
          </a:p>
          <a:p>
            <a:pPr marL="0" indent="0">
              <a:lnSpc>
                <a:spcPct val="200000"/>
              </a:lnSpc>
              <a:buNone/>
            </a:pPr>
            <a:r>
              <a:rPr lang="en-US" sz="1400" dirty="0"/>
              <a:t>2. Deficit BOT: If imports of goods exceeds the exports of goods then the country is said to be have a deficit BOT that is balance of trade is unfavorable for the country.</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36604" y="303265"/>
            <a:ext cx="1410416" cy="650052"/>
          </a:xfrm>
          <a:prstGeom prst="rect">
            <a:avLst/>
          </a:prstGeom>
          <a:noFill/>
          <a:ln>
            <a:noFill/>
          </a:ln>
        </p:spPr>
      </p:pic>
    </p:spTree>
    <p:extLst>
      <p:ext uri="{BB962C8B-B14F-4D97-AF65-F5344CB8AC3E}">
        <p14:creationId xmlns:p14="http://schemas.microsoft.com/office/powerpoint/2010/main" val="690425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ACACE-3449-4DB4-95B1-E6A6745CDD03}"/>
              </a:ext>
            </a:extLst>
          </p:cNvPr>
          <p:cNvSpPr>
            <a:spLocks noGrp="1"/>
          </p:cNvSpPr>
          <p:nvPr>
            <p:ph type="title"/>
          </p:nvPr>
        </p:nvSpPr>
        <p:spPr/>
        <p:txBody>
          <a:bodyPr>
            <a:normAutofit/>
          </a:bodyPr>
          <a:lstStyle/>
          <a:p>
            <a:pPr algn="ctr"/>
            <a:r>
              <a:rPr lang="en-US" sz="2200" dirty="0">
                <a:solidFill>
                  <a:srgbClr val="FF0000"/>
                </a:solidFill>
              </a:rPr>
              <a:t>Difference between balance of trade and balance of Payment</a:t>
            </a:r>
            <a:endParaRPr lang="en-US" sz="2800" dirty="0">
              <a:solidFill>
                <a:srgbClr val="FF0000"/>
              </a:solidFill>
            </a:endParaRPr>
          </a:p>
        </p:txBody>
      </p:sp>
      <p:sp>
        <p:nvSpPr>
          <p:cNvPr id="5" name="Text Placeholder 4">
            <a:extLst>
              <a:ext uri="{FF2B5EF4-FFF2-40B4-BE49-F238E27FC236}">
                <a16:creationId xmlns:a16="http://schemas.microsoft.com/office/drawing/2014/main" id="{3F0753E1-82AF-4B57-A481-4A463561C466}"/>
              </a:ext>
            </a:extLst>
          </p:cNvPr>
          <p:cNvSpPr>
            <a:spLocks noGrp="1"/>
          </p:cNvSpPr>
          <p:nvPr>
            <p:ph type="body" idx="1"/>
          </p:nvPr>
        </p:nvSpPr>
        <p:spPr/>
        <p:txBody>
          <a:bodyPr/>
          <a:lstStyle/>
          <a:p>
            <a:r>
              <a:rPr lang="en-US" dirty="0"/>
              <a:t>		</a:t>
            </a:r>
            <a:r>
              <a:rPr lang="en-US" sz="1800" dirty="0">
                <a:solidFill>
                  <a:srgbClr val="FF0000"/>
                </a:solidFill>
              </a:rPr>
              <a:t>BOT</a:t>
            </a:r>
          </a:p>
        </p:txBody>
      </p:sp>
      <p:sp>
        <p:nvSpPr>
          <p:cNvPr id="6" name="Content Placeholder 5">
            <a:extLst>
              <a:ext uri="{FF2B5EF4-FFF2-40B4-BE49-F238E27FC236}">
                <a16:creationId xmlns:a16="http://schemas.microsoft.com/office/drawing/2014/main" id="{188F004A-05FB-487A-BD28-85D24D1933B5}"/>
              </a:ext>
            </a:extLst>
          </p:cNvPr>
          <p:cNvSpPr>
            <a:spLocks noGrp="1"/>
          </p:cNvSpPr>
          <p:nvPr>
            <p:ph sz="half" idx="2"/>
          </p:nvPr>
        </p:nvSpPr>
        <p:spPr/>
        <p:txBody>
          <a:bodyPr>
            <a:normAutofit/>
          </a:bodyPr>
          <a:lstStyle/>
          <a:p>
            <a:pPr>
              <a:lnSpc>
                <a:spcPct val="200000"/>
              </a:lnSpc>
            </a:pPr>
            <a:r>
              <a:rPr lang="en-US" sz="1400" dirty="0"/>
              <a:t>BOT refers to difference between amounts of exports and imports of visible items.</a:t>
            </a:r>
          </a:p>
          <a:p>
            <a:pPr>
              <a:lnSpc>
                <a:spcPct val="200000"/>
              </a:lnSpc>
            </a:pPr>
            <a:r>
              <a:rPr lang="en-US" sz="1400" dirty="0"/>
              <a:t>BOT includes only visible items.</a:t>
            </a:r>
          </a:p>
          <a:p>
            <a:pPr>
              <a:lnSpc>
                <a:spcPct val="200000"/>
              </a:lnSpc>
            </a:pPr>
            <a:r>
              <a:rPr lang="en-US" sz="1400" dirty="0"/>
              <a:t>It does not record any transaction of capital nature.</a:t>
            </a:r>
          </a:p>
          <a:p>
            <a:pPr>
              <a:lnSpc>
                <a:spcPct val="200000"/>
              </a:lnSpc>
            </a:pPr>
            <a:r>
              <a:rPr lang="en-US" sz="1400" dirty="0"/>
              <a:t>It is narrower concept as it is only a part of BOP account.</a:t>
            </a:r>
          </a:p>
          <a:p>
            <a:pPr>
              <a:lnSpc>
                <a:spcPct val="200000"/>
              </a:lnSpc>
            </a:pPr>
            <a:r>
              <a:rPr lang="en-US" sz="1400" dirty="0"/>
              <a:t>Unfavorable BOT can be met out of favorable BOP.</a:t>
            </a:r>
          </a:p>
        </p:txBody>
      </p:sp>
      <p:sp>
        <p:nvSpPr>
          <p:cNvPr id="7" name="Text Placeholder 6">
            <a:extLst>
              <a:ext uri="{FF2B5EF4-FFF2-40B4-BE49-F238E27FC236}">
                <a16:creationId xmlns:a16="http://schemas.microsoft.com/office/drawing/2014/main" id="{082EFC92-4A22-4993-8B9E-E729AFEFAE43}"/>
              </a:ext>
            </a:extLst>
          </p:cNvPr>
          <p:cNvSpPr>
            <a:spLocks noGrp="1"/>
          </p:cNvSpPr>
          <p:nvPr>
            <p:ph type="body" sz="quarter" idx="3"/>
          </p:nvPr>
        </p:nvSpPr>
        <p:spPr/>
        <p:txBody>
          <a:bodyPr/>
          <a:lstStyle/>
          <a:p>
            <a:r>
              <a:rPr lang="en-US" dirty="0"/>
              <a:t>		</a:t>
            </a:r>
            <a:r>
              <a:rPr lang="en-US" sz="1800" dirty="0">
                <a:solidFill>
                  <a:srgbClr val="FF0000"/>
                </a:solidFill>
              </a:rPr>
              <a:t>BOP</a:t>
            </a:r>
          </a:p>
        </p:txBody>
      </p:sp>
      <p:sp>
        <p:nvSpPr>
          <p:cNvPr id="8" name="Content Placeholder 7">
            <a:extLst>
              <a:ext uri="{FF2B5EF4-FFF2-40B4-BE49-F238E27FC236}">
                <a16:creationId xmlns:a16="http://schemas.microsoft.com/office/drawing/2014/main" id="{9B07BD3A-17AF-4072-8373-8663170D1307}"/>
              </a:ext>
            </a:extLst>
          </p:cNvPr>
          <p:cNvSpPr>
            <a:spLocks noGrp="1"/>
          </p:cNvSpPr>
          <p:nvPr>
            <p:ph sz="quarter" idx="4"/>
          </p:nvPr>
        </p:nvSpPr>
        <p:spPr/>
        <p:txBody>
          <a:bodyPr>
            <a:normAutofit/>
          </a:bodyPr>
          <a:lstStyle/>
          <a:p>
            <a:pPr>
              <a:lnSpc>
                <a:spcPct val="150000"/>
              </a:lnSpc>
            </a:pPr>
            <a:r>
              <a:rPr lang="en-US" sz="1400" dirty="0"/>
              <a:t>It is an accounting statement that provides a systematic record of all economic transaction, between residents of a country and rest of the world in a given period of time.</a:t>
            </a:r>
          </a:p>
          <a:p>
            <a:pPr>
              <a:lnSpc>
                <a:spcPct val="150000"/>
              </a:lnSpc>
            </a:pPr>
            <a:r>
              <a:rPr lang="en-US" sz="1400" dirty="0"/>
              <a:t>BOP includes visible items, invisible items, unilateral transfer and capital transfer.</a:t>
            </a:r>
          </a:p>
          <a:p>
            <a:pPr>
              <a:lnSpc>
                <a:spcPct val="150000"/>
              </a:lnSpc>
            </a:pPr>
            <a:r>
              <a:rPr lang="en-US" sz="1400" dirty="0"/>
              <a:t>It records all transaction  of capital nature.</a:t>
            </a:r>
          </a:p>
          <a:p>
            <a:pPr>
              <a:lnSpc>
                <a:spcPct val="150000"/>
              </a:lnSpc>
            </a:pPr>
            <a:r>
              <a:rPr lang="en-US" sz="1400" dirty="0"/>
              <a:t>It is a wider concept and it includes BOT.</a:t>
            </a:r>
          </a:p>
          <a:p>
            <a:pPr>
              <a:lnSpc>
                <a:spcPct val="150000"/>
              </a:lnSpc>
            </a:pPr>
            <a:r>
              <a:rPr lang="en-US" sz="1400" dirty="0"/>
              <a:t>Unfavorable BOP cannot be met out of favorable BOT.</a:t>
            </a:r>
          </a:p>
        </p:txBody>
      </p:sp>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3857" y="365125"/>
            <a:ext cx="1410416" cy="650052"/>
          </a:xfrm>
          <a:prstGeom prst="rect">
            <a:avLst/>
          </a:prstGeom>
          <a:noFill/>
          <a:ln>
            <a:noFill/>
          </a:ln>
        </p:spPr>
      </p:pic>
    </p:spTree>
    <p:extLst>
      <p:ext uri="{BB962C8B-B14F-4D97-AF65-F5344CB8AC3E}">
        <p14:creationId xmlns:p14="http://schemas.microsoft.com/office/powerpoint/2010/main" val="18739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10BAC-D720-42A0-B3FB-F11908AC1015}"/>
              </a:ext>
            </a:extLst>
          </p:cNvPr>
          <p:cNvSpPr>
            <a:spLocks noGrp="1"/>
          </p:cNvSpPr>
          <p:nvPr>
            <p:ph type="title"/>
          </p:nvPr>
        </p:nvSpPr>
        <p:spPr/>
        <p:txBody>
          <a:bodyPr/>
          <a:lstStyle/>
          <a:p>
            <a:br>
              <a:rPr lang="en-US" dirty="0"/>
            </a:br>
            <a:r>
              <a:rPr lang="en-US" dirty="0"/>
              <a:t>	</a:t>
            </a:r>
            <a:r>
              <a:rPr lang="en-US" sz="3200" dirty="0">
                <a:solidFill>
                  <a:srgbClr val="FF0000"/>
                </a:solidFill>
              </a:rPr>
              <a:t>COMPONENTS OF BALANCE OF PAYMENT</a:t>
            </a:r>
          </a:p>
        </p:txBody>
      </p:sp>
      <p:sp>
        <p:nvSpPr>
          <p:cNvPr id="3" name="Content Placeholder 2">
            <a:extLst>
              <a:ext uri="{FF2B5EF4-FFF2-40B4-BE49-F238E27FC236}">
                <a16:creationId xmlns:a16="http://schemas.microsoft.com/office/drawing/2014/main" id="{8C449363-CA8D-42F0-823D-65C427DFE87E}"/>
              </a:ext>
            </a:extLst>
          </p:cNvPr>
          <p:cNvSpPr>
            <a:spLocks noGrp="1"/>
          </p:cNvSpPr>
          <p:nvPr>
            <p:ph idx="1"/>
          </p:nvPr>
        </p:nvSpPr>
        <p:spPr/>
        <p:txBody>
          <a:bodyPr/>
          <a:lstStyle/>
          <a:p>
            <a:pPr marL="0" indent="0">
              <a:buNone/>
            </a:pPr>
            <a:r>
              <a:rPr lang="en-US" dirty="0"/>
              <a:t>1. Current account</a:t>
            </a:r>
          </a:p>
          <a:p>
            <a:pPr marL="0" indent="0">
              <a:buNone/>
            </a:pPr>
            <a:r>
              <a:rPr lang="en-US" dirty="0"/>
              <a:t>2. Capital account</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68" y="230188"/>
            <a:ext cx="1410416" cy="650052"/>
          </a:xfrm>
          <a:prstGeom prst="rect">
            <a:avLst/>
          </a:prstGeom>
          <a:noFill/>
          <a:ln>
            <a:noFill/>
          </a:ln>
        </p:spPr>
      </p:pic>
    </p:spTree>
    <p:extLst>
      <p:ext uri="{BB962C8B-B14F-4D97-AF65-F5344CB8AC3E}">
        <p14:creationId xmlns:p14="http://schemas.microsoft.com/office/powerpoint/2010/main" val="1778427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E048B-4C76-4356-A6D1-BA5A32FB7DD6}"/>
              </a:ext>
            </a:extLst>
          </p:cNvPr>
          <p:cNvSpPr>
            <a:spLocks noGrp="1"/>
          </p:cNvSpPr>
          <p:nvPr>
            <p:ph type="title"/>
          </p:nvPr>
        </p:nvSpPr>
        <p:spPr/>
        <p:txBody>
          <a:bodyPr/>
          <a:lstStyle/>
          <a:p>
            <a:r>
              <a:rPr lang="en-US" dirty="0">
                <a:solidFill>
                  <a:srgbClr val="FF0000"/>
                </a:solidFill>
              </a:rPr>
              <a:t>				</a:t>
            </a:r>
            <a:r>
              <a:rPr lang="en-US" sz="2200" dirty="0">
                <a:solidFill>
                  <a:srgbClr val="FF0000"/>
                </a:solidFill>
              </a:rPr>
              <a:t>CURRENT ACCOUNT</a:t>
            </a:r>
          </a:p>
        </p:txBody>
      </p:sp>
      <p:sp>
        <p:nvSpPr>
          <p:cNvPr id="3" name="Content Placeholder 2">
            <a:extLst>
              <a:ext uri="{FF2B5EF4-FFF2-40B4-BE49-F238E27FC236}">
                <a16:creationId xmlns:a16="http://schemas.microsoft.com/office/drawing/2014/main" id="{864EFD50-15C4-4E0F-8D99-8B11E13CEB1C}"/>
              </a:ext>
            </a:extLst>
          </p:cNvPr>
          <p:cNvSpPr>
            <a:spLocks noGrp="1"/>
          </p:cNvSpPr>
          <p:nvPr>
            <p:ph idx="1"/>
          </p:nvPr>
        </p:nvSpPr>
        <p:spPr/>
        <p:txBody>
          <a:bodyPr>
            <a:normAutofit lnSpcReduction="10000"/>
          </a:bodyPr>
          <a:lstStyle/>
          <a:p>
            <a:pPr>
              <a:lnSpc>
                <a:spcPct val="250000"/>
              </a:lnSpc>
            </a:pPr>
            <a:r>
              <a:rPr lang="en-US" sz="1400" dirty="0"/>
              <a:t>It refers to an account which records all the transactions relating to export and import of goods and services and unilateral transfers during a given period of time.</a:t>
            </a:r>
          </a:p>
          <a:p>
            <a:pPr>
              <a:lnSpc>
                <a:spcPct val="250000"/>
              </a:lnSpc>
            </a:pPr>
            <a:r>
              <a:rPr lang="en-US" sz="1400" dirty="0"/>
              <a:t>Components of current account</a:t>
            </a:r>
          </a:p>
          <a:p>
            <a:pPr>
              <a:lnSpc>
                <a:spcPct val="250000"/>
              </a:lnSpc>
            </a:pPr>
            <a:r>
              <a:rPr lang="en-US" sz="1400" dirty="0"/>
              <a:t>1. Export and imports of goods (Merchandise transaction or visible trade)</a:t>
            </a:r>
          </a:p>
          <a:p>
            <a:pPr>
              <a:lnSpc>
                <a:spcPct val="250000"/>
              </a:lnSpc>
            </a:pPr>
            <a:r>
              <a:rPr lang="en-US" sz="1400" dirty="0"/>
              <a:t>2. Export and import of services (invisible trade)</a:t>
            </a:r>
          </a:p>
          <a:p>
            <a:pPr>
              <a:lnSpc>
                <a:spcPct val="250000"/>
              </a:lnSpc>
            </a:pPr>
            <a:r>
              <a:rPr lang="en-US" sz="1400" dirty="0"/>
              <a:t>3. Unilateral or unrequited transfers to and from abroad (one sided transaction)</a:t>
            </a:r>
          </a:p>
          <a:p>
            <a:pPr>
              <a:lnSpc>
                <a:spcPct val="250000"/>
              </a:lnSpc>
            </a:pPr>
            <a:r>
              <a:rPr lang="en-US" sz="1400" dirty="0"/>
              <a:t>4. Income receipts and payments to and from abroad</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8362" y="355061"/>
            <a:ext cx="1410416" cy="650052"/>
          </a:xfrm>
          <a:prstGeom prst="rect">
            <a:avLst/>
          </a:prstGeom>
          <a:noFill/>
          <a:ln>
            <a:noFill/>
          </a:ln>
        </p:spPr>
      </p:pic>
    </p:spTree>
    <p:extLst>
      <p:ext uri="{BB962C8B-B14F-4D97-AF65-F5344CB8AC3E}">
        <p14:creationId xmlns:p14="http://schemas.microsoft.com/office/powerpoint/2010/main" val="838933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1260</Words>
  <Application>Microsoft Office PowerPoint</Application>
  <PresentationFormat>Widescreen</PresentationFormat>
  <Paragraphs>137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   MEANING OF BALANCE OF PAYMENTS</vt:lpstr>
      <vt:lpstr>   WHO ARE INCLUDED IN RESIDENTS?</vt:lpstr>
      <vt:lpstr>    ECONOMIC TRANSACTION</vt:lpstr>
      <vt:lpstr>   STRUCTURE OF BALANCE OF PAYMENT</vt:lpstr>
      <vt:lpstr>   MEANING OF BALANCE OF TRADE</vt:lpstr>
      <vt:lpstr>Difference between balance of trade and balance of Payment</vt:lpstr>
      <vt:lpstr>  COMPONENTS OF BALANCE OF PAYMENT</vt:lpstr>
      <vt:lpstr>    CURRENT ACCOUNT</vt:lpstr>
      <vt:lpstr>   CURRENT ACCOUNT SHOWS THE NET INCOME</vt:lpstr>
      <vt:lpstr>  Difference between balance of trade and current account</vt:lpstr>
      <vt:lpstr>    Components of current account </vt:lpstr>
      <vt:lpstr>    CAPITAL ACCOUNT</vt:lpstr>
      <vt:lpstr>   Components of capital account   </vt:lpstr>
      <vt:lpstr>  Difference between current account and capital account </vt:lpstr>
      <vt:lpstr>   AUTONOMOUS AND ACCOMMODATING ITEMS</vt:lpstr>
      <vt:lpstr>  DEFICIT DISEQUILIBRIUM IN THE BALANCE OF PAYMENT</vt:lpstr>
      <vt:lpstr>   CAUSES OF DEFICIT IN BALANCE OF PAYMENT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46</cp:revision>
  <dcterms:created xsi:type="dcterms:W3CDTF">2020-07-25T06:00:37Z</dcterms:created>
  <dcterms:modified xsi:type="dcterms:W3CDTF">2022-05-06T06:39:25Z</dcterms:modified>
</cp:coreProperties>
</file>