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3" d="100"/>
          <a:sy n="83" d="100"/>
        </p:scale>
        <p:origin x="63"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14A9-8F1F-4879-A59E-5D22476174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33ACAB-1C66-4EED-AD3A-130D252766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8F930B-7228-4A78-BD6B-9CE4FEFFA17B}"/>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77017215-DABB-4F24-AB8C-B83577475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C87E05-AD4C-4C6C-911B-CE0D19E56603}"/>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394561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57AA-75A7-47B2-9A5A-069940666F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24719-04F6-48D8-8080-EC39183E69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9F5C41-1C93-4FAF-A2E6-FA9058E54D9D}"/>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5485A27B-8449-473D-9821-447E0C815B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D8205-3947-4E80-BAD3-406BF68AB5F3}"/>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2778744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4DB727-B595-44BF-AB59-F29AADEE9A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BC4287-BB49-45BE-A152-F49AA8C293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C32BB-2677-4B6E-99FB-5F13FAF78125}"/>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1A36511E-7195-49C7-BD1D-3C2C0AC98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E52AA7-3168-4F9D-B801-0736EC82A1AC}"/>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345820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43B14-D8DA-4FDF-BE44-91614CBE6D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3A0E7D-3EA3-4011-98D2-FFD27097DE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066DF1-B5FD-4F81-B9BF-03DFB1E9ED56}"/>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0A514E21-5596-44D7-94D9-1421141A30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38E03B-9DE0-4364-BC39-B12769E142E6}"/>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1334418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0B53A-906A-460B-A70B-24D22CCC84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1E8F4A-CAB0-41A2-B66D-0018EBAD28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219945-58B6-469A-93AF-8C42621CDB49}"/>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FE30C97F-F3F5-470C-9992-70E095A30F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DAE7-A41C-4744-9610-B5F8941DFBD4}"/>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3045535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9C37F-652F-4F83-BEB7-460F150D9A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1DFBCE-4230-4DC6-9665-C879CAD243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A57F31-9061-485E-839A-BBAF78CEF6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B6CA09-028C-4EBF-94F4-55A31EE70F4A}"/>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6" name="Footer Placeholder 5">
            <a:extLst>
              <a:ext uri="{FF2B5EF4-FFF2-40B4-BE49-F238E27FC236}">
                <a16:creationId xmlns:a16="http://schemas.microsoft.com/office/drawing/2014/main" id="{8F9D4ED1-87C2-48D8-BDB1-47CF7EF61A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8F159-F9E9-47DC-9347-21B99ADC14BE}"/>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9387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96CCC-8281-4449-87BD-13EBB7FD6F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B1DCF1-5565-45A2-96F5-0F656E6B4A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DC476D-B018-4233-A22F-CA48B04037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31056A-1353-45C9-8489-2147D1A42A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F5CE17-87DE-4DFE-9101-B7DC7F35F0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79908C-924E-4E57-BFEC-629805E4F415}"/>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8" name="Footer Placeholder 7">
            <a:extLst>
              <a:ext uri="{FF2B5EF4-FFF2-40B4-BE49-F238E27FC236}">
                <a16:creationId xmlns:a16="http://schemas.microsoft.com/office/drawing/2014/main" id="{B85BB767-BA31-43E8-82E8-DE095B5A2C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98BEB9-EBD5-47C9-A512-1A2D6147BEDD}"/>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4238523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23D11-0EB1-4084-B93E-89A042E3C5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354CB2-2E17-4471-905A-B641E01BF376}"/>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4" name="Footer Placeholder 3">
            <a:extLst>
              <a:ext uri="{FF2B5EF4-FFF2-40B4-BE49-F238E27FC236}">
                <a16:creationId xmlns:a16="http://schemas.microsoft.com/office/drawing/2014/main" id="{DE8AA267-ABA0-41A5-A7E0-650AA6A97D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58748E-8AE1-4C01-AC95-8CEF7DD5E9F1}"/>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2569675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AA373-C799-48F9-B0C7-138404E7F998}"/>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3" name="Footer Placeholder 2">
            <a:extLst>
              <a:ext uri="{FF2B5EF4-FFF2-40B4-BE49-F238E27FC236}">
                <a16:creationId xmlns:a16="http://schemas.microsoft.com/office/drawing/2014/main" id="{8485AA8E-B4CA-42EE-8352-E9BD33478C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819D80-07EE-4BD1-95E5-0B52E557BC47}"/>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4094357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DA1A8-24F5-4B6A-BDA2-9A0F11164E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DD4E54-6495-4F69-BC7F-7C8242F7AA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E09159-0D68-422C-B1B2-F1FBA1A44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0E856D-3379-43A8-9F6F-A7091949229C}"/>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6" name="Footer Placeholder 5">
            <a:extLst>
              <a:ext uri="{FF2B5EF4-FFF2-40B4-BE49-F238E27FC236}">
                <a16:creationId xmlns:a16="http://schemas.microsoft.com/office/drawing/2014/main" id="{639DB806-9D1A-4092-B37C-1EE7C1B7FB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5370-61A2-435E-A45C-28B22DADE441}"/>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1194400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7DB1D-AA3A-49D4-91A6-B7124C77D2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050C68-19A0-4B81-96D4-330C9A0BCE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C1073A-ACD1-4FE0-A35D-DF3EDDB1A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F557BD-40E6-4AFB-B9B8-EA81BCB55900}"/>
              </a:ext>
            </a:extLst>
          </p:cNvPr>
          <p:cNvSpPr>
            <a:spLocks noGrp="1"/>
          </p:cNvSpPr>
          <p:nvPr>
            <p:ph type="dt" sz="half" idx="10"/>
          </p:nvPr>
        </p:nvSpPr>
        <p:spPr/>
        <p:txBody>
          <a:bodyPr/>
          <a:lstStyle/>
          <a:p>
            <a:fld id="{34C82A0F-0148-4831-9FCD-EBC6D0BFECC0}" type="datetimeFigureOut">
              <a:rPr lang="en-US" smtClean="0"/>
              <a:t>06-May-22</a:t>
            </a:fld>
            <a:endParaRPr lang="en-US"/>
          </a:p>
        </p:txBody>
      </p:sp>
      <p:sp>
        <p:nvSpPr>
          <p:cNvPr id="6" name="Footer Placeholder 5">
            <a:extLst>
              <a:ext uri="{FF2B5EF4-FFF2-40B4-BE49-F238E27FC236}">
                <a16:creationId xmlns:a16="http://schemas.microsoft.com/office/drawing/2014/main" id="{53B5D3C9-F770-4BD6-B0DE-C085309212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5263E6-9157-4DC1-A99D-CF25EFF86044}"/>
              </a:ext>
            </a:extLst>
          </p:cNvPr>
          <p:cNvSpPr>
            <a:spLocks noGrp="1"/>
          </p:cNvSpPr>
          <p:nvPr>
            <p:ph type="sldNum" sz="quarter" idx="12"/>
          </p:nvPr>
        </p:nvSpPr>
        <p:spPr/>
        <p:txBody>
          <a:bodyPr/>
          <a:lstStyle/>
          <a:p>
            <a:fld id="{C13AF1C4-A593-4231-A466-281C9158BB67}" type="slidenum">
              <a:rPr lang="en-US" smtClean="0"/>
              <a:t>‹#›</a:t>
            </a:fld>
            <a:endParaRPr lang="en-US"/>
          </a:p>
        </p:txBody>
      </p:sp>
    </p:spTree>
    <p:extLst>
      <p:ext uri="{BB962C8B-B14F-4D97-AF65-F5344CB8AC3E}">
        <p14:creationId xmlns:p14="http://schemas.microsoft.com/office/powerpoint/2010/main" val="2297819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7EF25F-AF28-4CBD-A7B2-1ABD77C8B6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81C778-4766-42DA-A7A4-D62D34B738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4EAAC7-9BA5-4775-96AD-8A0D34D3A8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C82A0F-0148-4831-9FCD-EBC6D0BFECC0}" type="datetimeFigureOut">
              <a:rPr lang="en-US" smtClean="0"/>
              <a:t>06-May-22</a:t>
            </a:fld>
            <a:endParaRPr lang="en-US"/>
          </a:p>
        </p:txBody>
      </p:sp>
      <p:sp>
        <p:nvSpPr>
          <p:cNvPr id="5" name="Footer Placeholder 4">
            <a:extLst>
              <a:ext uri="{FF2B5EF4-FFF2-40B4-BE49-F238E27FC236}">
                <a16:creationId xmlns:a16="http://schemas.microsoft.com/office/drawing/2014/main" id="{3DAFF079-481E-4489-A061-5A6B552899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9435257-2159-43DC-938E-6498A36EAB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3AF1C4-A593-4231-A466-281C9158BB67}" type="slidenum">
              <a:rPr lang="en-US" smtClean="0"/>
              <a:t>‹#›</a:t>
            </a:fld>
            <a:endParaRPr lang="en-US"/>
          </a:p>
        </p:txBody>
      </p:sp>
    </p:spTree>
    <p:extLst>
      <p:ext uri="{BB962C8B-B14F-4D97-AF65-F5344CB8AC3E}">
        <p14:creationId xmlns:p14="http://schemas.microsoft.com/office/powerpoint/2010/main" val="665458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21674" y="2545141"/>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182180"/>
            <a:ext cx="4870105" cy="1758988"/>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 6(6.2)</a:t>
            </a:r>
            <a:endParaRPr sz="2500" b="1" dirty="0">
              <a:latin typeface="+mj-lt"/>
            </a:endParaRPr>
          </a:p>
          <a:p>
            <a:r>
              <a:rPr lang="en" sz="2500" b="1" dirty="0">
                <a:latin typeface="+mj-lt"/>
              </a:rPr>
              <a:t>CHAPTER NAME : </a:t>
            </a:r>
            <a:r>
              <a:rPr lang="en-US" sz="2500" b="1" dirty="0">
                <a:latin typeface="+mj-lt"/>
              </a:rPr>
              <a:t>OPEN ECONOMY(</a:t>
            </a:r>
            <a:r>
              <a:rPr lang="en" sz="2500" b="1" dirty="0">
                <a:latin typeface="+mj-lt"/>
              </a:rPr>
              <a:t>FOREIGN EXCHANGE RATE)</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284845" y="251506"/>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F04E3-619C-4B40-BD0A-7F0D29DF236E}"/>
              </a:ext>
            </a:extLst>
          </p:cNvPr>
          <p:cNvSpPr>
            <a:spLocks noGrp="1"/>
          </p:cNvSpPr>
          <p:nvPr>
            <p:ph type="title"/>
          </p:nvPr>
        </p:nvSpPr>
        <p:spPr/>
        <p:txBody>
          <a:bodyPr>
            <a:normAutofit/>
          </a:bodyPr>
          <a:lstStyle/>
          <a:p>
            <a:r>
              <a:rPr lang="en-US" sz="2200" dirty="0">
                <a:solidFill>
                  <a:srgbClr val="FF0000"/>
                </a:solidFill>
              </a:rPr>
              <a:t>			DEMAND FOR FOREIGN EXCHANGE</a:t>
            </a:r>
          </a:p>
        </p:txBody>
      </p:sp>
      <p:sp>
        <p:nvSpPr>
          <p:cNvPr id="3" name="Content Placeholder 2">
            <a:extLst>
              <a:ext uri="{FF2B5EF4-FFF2-40B4-BE49-F238E27FC236}">
                <a16:creationId xmlns:a16="http://schemas.microsoft.com/office/drawing/2014/main" id="{01B2BA47-AE58-412F-AAC1-699B183DAED7}"/>
              </a:ext>
            </a:extLst>
          </p:cNvPr>
          <p:cNvSpPr>
            <a:spLocks noGrp="1"/>
          </p:cNvSpPr>
          <p:nvPr>
            <p:ph idx="1"/>
          </p:nvPr>
        </p:nvSpPr>
        <p:spPr/>
        <p:txBody>
          <a:bodyPr/>
          <a:lstStyle/>
          <a:p>
            <a:pPr>
              <a:lnSpc>
                <a:spcPct val="250000"/>
              </a:lnSpc>
            </a:pPr>
            <a:r>
              <a:rPr lang="en-US" sz="1400" dirty="0"/>
              <a:t>1. Imports of goods and services</a:t>
            </a:r>
          </a:p>
          <a:p>
            <a:pPr>
              <a:lnSpc>
                <a:spcPct val="250000"/>
              </a:lnSpc>
            </a:pPr>
            <a:r>
              <a:rPr lang="en-US" sz="1400" dirty="0"/>
              <a:t>2. Tourism</a:t>
            </a:r>
          </a:p>
          <a:p>
            <a:pPr>
              <a:lnSpc>
                <a:spcPct val="250000"/>
              </a:lnSpc>
            </a:pPr>
            <a:r>
              <a:rPr lang="en-US" sz="1400" dirty="0"/>
              <a:t>3. Unilateral transfers sent abroad</a:t>
            </a:r>
          </a:p>
          <a:p>
            <a:pPr>
              <a:lnSpc>
                <a:spcPct val="250000"/>
              </a:lnSpc>
            </a:pPr>
            <a:r>
              <a:rPr lang="en-US" sz="1400" dirty="0"/>
              <a:t>4. Purchase of asset in foreign countries</a:t>
            </a:r>
          </a:p>
          <a:p>
            <a:pPr>
              <a:lnSpc>
                <a:spcPct val="250000"/>
              </a:lnSpc>
            </a:pPr>
            <a:r>
              <a:rPr lang="en-US" sz="1400" dirty="0"/>
              <a:t>5. Speculation</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94113" y="356011"/>
            <a:ext cx="1410416" cy="650052"/>
          </a:xfrm>
          <a:prstGeom prst="rect">
            <a:avLst/>
          </a:prstGeom>
          <a:noFill/>
          <a:ln>
            <a:noFill/>
          </a:ln>
        </p:spPr>
      </p:pic>
    </p:spTree>
    <p:extLst>
      <p:ext uri="{BB962C8B-B14F-4D97-AF65-F5344CB8AC3E}">
        <p14:creationId xmlns:p14="http://schemas.microsoft.com/office/powerpoint/2010/main" val="76032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8504-6DFF-44EC-9A3C-2974DAA6A737}"/>
              </a:ext>
            </a:extLst>
          </p:cNvPr>
          <p:cNvSpPr>
            <a:spLocks noGrp="1"/>
          </p:cNvSpPr>
          <p:nvPr>
            <p:ph type="title"/>
          </p:nvPr>
        </p:nvSpPr>
        <p:spPr/>
        <p:txBody>
          <a:bodyPr/>
          <a:lstStyle/>
          <a:p>
            <a:br>
              <a:rPr lang="en-US" dirty="0"/>
            </a:br>
            <a:r>
              <a:rPr lang="en-US" dirty="0"/>
              <a:t>				</a:t>
            </a:r>
            <a:r>
              <a:rPr lang="en-US" sz="2200" dirty="0">
                <a:solidFill>
                  <a:srgbClr val="FF0000"/>
                </a:solidFill>
              </a:rPr>
              <a:t>SUPPLY OF FOREIGN EXCHANGE</a:t>
            </a:r>
          </a:p>
        </p:txBody>
      </p:sp>
      <p:sp>
        <p:nvSpPr>
          <p:cNvPr id="3" name="Content Placeholder 2">
            <a:extLst>
              <a:ext uri="{FF2B5EF4-FFF2-40B4-BE49-F238E27FC236}">
                <a16:creationId xmlns:a16="http://schemas.microsoft.com/office/drawing/2014/main" id="{615E8FA0-2356-4774-AF52-2BFAF299D09E}"/>
              </a:ext>
            </a:extLst>
          </p:cNvPr>
          <p:cNvSpPr>
            <a:spLocks noGrp="1"/>
          </p:cNvSpPr>
          <p:nvPr>
            <p:ph idx="1"/>
          </p:nvPr>
        </p:nvSpPr>
        <p:spPr/>
        <p:txBody>
          <a:bodyPr/>
          <a:lstStyle/>
          <a:p>
            <a:pPr marL="0" indent="0">
              <a:lnSpc>
                <a:spcPct val="250000"/>
              </a:lnSpc>
              <a:buNone/>
            </a:pPr>
            <a:r>
              <a:rPr lang="en-US" sz="1400" dirty="0"/>
              <a:t>The supply (inflow) of foreign exchange comes from those people who receive it due to following:</a:t>
            </a:r>
          </a:p>
          <a:p>
            <a:pPr marL="0" indent="0">
              <a:lnSpc>
                <a:spcPct val="250000"/>
              </a:lnSpc>
              <a:buNone/>
            </a:pPr>
            <a:r>
              <a:rPr lang="en-US" sz="1400" dirty="0"/>
              <a:t>1. Exports of goods and services</a:t>
            </a:r>
          </a:p>
          <a:p>
            <a:pPr marL="0" indent="0">
              <a:lnSpc>
                <a:spcPct val="250000"/>
              </a:lnSpc>
              <a:buNone/>
            </a:pPr>
            <a:r>
              <a:rPr lang="en-US" sz="1400" dirty="0"/>
              <a:t>2. Foreign investment</a:t>
            </a:r>
          </a:p>
          <a:p>
            <a:pPr marL="0" indent="0">
              <a:lnSpc>
                <a:spcPct val="250000"/>
              </a:lnSpc>
              <a:buNone/>
            </a:pPr>
            <a:r>
              <a:rPr lang="en-US" sz="1400" dirty="0"/>
              <a:t>3. Remittances from abroad unilateral transfers</a:t>
            </a:r>
          </a:p>
          <a:p>
            <a:pPr marL="0" indent="0">
              <a:lnSpc>
                <a:spcPct val="250000"/>
              </a:lnSpc>
              <a:buNone/>
            </a:pPr>
            <a:r>
              <a:rPr lang="en-US" sz="1400" dirty="0"/>
              <a:t>4. Speculation</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1109" y="356011"/>
            <a:ext cx="1410416" cy="650052"/>
          </a:xfrm>
          <a:prstGeom prst="rect">
            <a:avLst/>
          </a:prstGeom>
          <a:noFill/>
          <a:ln>
            <a:noFill/>
          </a:ln>
        </p:spPr>
      </p:pic>
    </p:spTree>
    <p:extLst>
      <p:ext uri="{BB962C8B-B14F-4D97-AF65-F5344CB8AC3E}">
        <p14:creationId xmlns:p14="http://schemas.microsoft.com/office/powerpoint/2010/main" val="3461636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D4B1E-930E-452E-A93A-92BB9218B0C9}"/>
              </a:ext>
            </a:extLst>
          </p:cNvPr>
          <p:cNvSpPr>
            <a:spLocks noGrp="1"/>
          </p:cNvSpPr>
          <p:nvPr>
            <p:ph type="title"/>
          </p:nvPr>
        </p:nvSpPr>
        <p:spPr/>
        <p:txBody>
          <a:bodyPr>
            <a:normAutofit/>
          </a:bodyPr>
          <a:lstStyle/>
          <a:p>
            <a:r>
              <a:rPr lang="en-US" sz="2200" dirty="0">
                <a:solidFill>
                  <a:srgbClr val="FF0000"/>
                </a:solidFill>
              </a:rPr>
              <a:t>			DETERMINATION OF EXCHANGE RATE</a:t>
            </a:r>
          </a:p>
        </p:txBody>
      </p:sp>
      <p:sp>
        <p:nvSpPr>
          <p:cNvPr id="3" name="Content Placeholder 2">
            <a:extLst>
              <a:ext uri="{FF2B5EF4-FFF2-40B4-BE49-F238E27FC236}">
                <a16:creationId xmlns:a16="http://schemas.microsoft.com/office/drawing/2014/main" id="{1B67026A-3439-4191-8788-4C233F103ADB}"/>
              </a:ext>
            </a:extLst>
          </p:cNvPr>
          <p:cNvSpPr>
            <a:spLocks noGrp="1"/>
          </p:cNvSpPr>
          <p:nvPr>
            <p:ph idx="1"/>
          </p:nvPr>
        </p:nvSpPr>
        <p:spPr/>
        <p:txBody>
          <a:bodyPr/>
          <a:lstStyle/>
          <a:p>
            <a:pPr>
              <a:lnSpc>
                <a:spcPct val="300000"/>
              </a:lnSpc>
            </a:pPr>
            <a:r>
              <a:rPr lang="en-US" sz="1400" dirty="0"/>
              <a:t>The equilibrium exchange rate is determined at a level where demand for foreign exchange is equal to the supply of foreign exchange.</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1622" y="297514"/>
            <a:ext cx="1410416" cy="650052"/>
          </a:xfrm>
          <a:prstGeom prst="rect">
            <a:avLst/>
          </a:prstGeom>
          <a:noFill/>
          <a:ln>
            <a:noFill/>
          </a:ln>
        </p:spPr>
      </p:pic>
    </p:spTree>
    <p:extLst>
      <p:ext uri="{BB962C8B-B14F-4D97-AF65-F5344CB8AC3E}">
        <p14:creationId xmlns:p14="http://schemas.microsoft.com/office/powerpoint/2010/main" val="1105539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46336-38BD-4DAF-A619-65BCF5ABF9FB}"/>
              </a:ext>
            </a:extLst>
          </p:cNvPr>
          <p:cNvSpPr>
            <a:spLocks noGrp="1"/>
          </p:cNvSpPr>
          <p:nvPr>
            <p:ph type="title"/>
          </p:nvPr>
        </p:nvSpPr>
        <p:spPr/>
        <p:txBody>
          <a:bodyPr>
            <a:normAutofit/>
          </a:bodyPr>
          <a:lstStyle/>
          <a:p>
            <a:r>
              <a:rPr lang="en-US" sz="2200" dirty="0">
                <a:solidFill>
                  <a:srgbClr val="FF0000"/>
                </a:solidFill>
              </a:rPr>
              <a:t>				CHANGES IN EXCHANGE RATE</a:t>
            </a:r>
          </a:p>
        </p:txBody>
      </p:sp>
      <p:sp>
        <p:nvSpPr>
          <p:cNvPr id="3" name="Content Placeholder 2">
            <a:extLst>
              <a:ext uri="{FF2B5EF4-FFF2-40B4-BE49-F238E27FC236}">
                <a16:creationId xmlns:a16="http://schemas.microsoft.com/office/drawing/2014/main" id="{82DF1052-DA0E-4C14-AF9A-E830E0BC46FB}"/>
              </a:ext>
            </a:extLst>
          </p:cNvPr>
          <p:cNvSpPr>
            <a:spLocks noGrp="1"/>
          </p:cNvSpPr>
          <p:nvPr>
            <p:ph idx="1"/>
          </p:nvPr>
        </p:nvSpPr>
        <p:spPr/>
        <p:txBody>
          <a:bodyPr/>
          <a:lstStyle/>
          <a:p>
            <a:pPr>
              <a:lnSpc>
                <a:spcPct val="300000"/>
              </a:lnSpc>
            </a:pPr>
            <a:r>
              <a:rPr lang="en-US" sz="1400" dirty="0"/>
              <a:t>The equilibrium exchange rates will be disturb if some changes occur in the demand for supply of foreign exchange.</a:t>
            </a:r>
          </a:p>
          <a:p>
            <a:pPr>
              <a:lnSpc>
                <a:spcPct val="300000"/>
              </a:lnSpc>
            </a:pPr>
            <a:r>
              <a:rPr lang="en-US" sz="1400" dirty="0"/>
              <a:t>Change in demand</a:t>
            </a:r>
          </a:p>
          <a:p>
            <a:pPr>
              <a:lnSpc>
                <a:spcPct val="300000"/>
              </a:lnSpc>
            </a:pPr>
            <a:r>
              <a:rPr lang="en-US" sz="1400" dirty="0"/>
              <a:t>Change in demand may be either an increase in demand or decrease in demand</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2611" y="356011"/>
            <a:ext cx="1410416" cy="650052"/>
          </a:xfrm>
          <a:prstGeom prst="rect">
            <a:avLst/>
          </a:prstGeom>
          <a:noFill/>
          <a:ln>
            <a:noFill/>
          </a:ln>
        </p:spPr>
      </p:pic>
    </p:spTree>
    <p:extLst>
      <p:ext uri="{BB962C8B-B14F-4D97-AF65-F5344CB8AC3E}">
        <p14:creationId xmlns:p14="http://schemas.microsoft.com/office/powerpoint/2010/main" val="3975107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A47B5-0E14-4415-B1B1-75BBEFF59CF7}"/>
              </a:ext>
            </a:extLst>
          </p:cNvPr>
          <p:cNvSpPr>
            <a:spLocks noGrp="1"/>
          </p:cNvSpPr>
          <p:nvPr>
            <p:ph type="title"/>
          </p:nvPr>
        </p:nvSpPr>
        <p:spPr/>
        <p:txBody>
          <a:bodyPr>
            <a:normAutofit/>
          </a:bodyPr>
          <a:lstStyle/>
          <a:p>
            <a:r>
              <a:rPr lang="en-US" sz="2200" dirty="0">
                <a:solidFill>
                  <a:srgbClr val="FF0000"/>
                </a:solidFill>
              </a:rPr>
              <a:t>				CHANGE IN SUPPLY</a:t>
            </a:r>
          </a:p>
        </p:txBody>
      </p:sp>
      <p:sp>
        <p:nvSpPr>
          <p:cNvPr id="3" name="Content Placeholder 2">
            <a:extLst>
              <a:ext uri="{FF2B5EF4-FFF2-40B4-BE49-F238E27FC236}">
                <a16:creationId xmlns:a16="http://schemas.microsoft.com/office/drawing/2014/main" id="{63F44384-95F2-4341-AE9D-0A493AABDE87}"/>
              </a:ext>
            </a:extLst>
          </p:cNvPr>
          <p:cNvSpPr>
            <a:spLocks noGrp="1"/>
          </p:cNvSpPr>
          <p:nvPr>
            <p:ph idx="1"/>
          </p:nvPr>
        </p:nvSpPr>
        <p:spPr/>
        <p:txBody>
          <a:bodyPr>
            <a:normAutofit/>
          </a:bodyPr>
          <a:lstStyle/>
          <a:p>
            <a:pPr>
              <a:lnSpc>
                <a:spcPct val="200000"/>
              </a:lnSpc>
            </a:pPr>
            <a:r>
              <a:rPr lang="en-US" sz="1400" dirty="0"/>
              <a:t>Change in supply may be either an increase in supply or decrease in supply</a:t>
            </a:r>
          </a:p>
          <a:p>
            <a:pPr marL="0" indent="0">
              <a:lnSpc>
                <a:spcPct val="200000"/>
              </a:lnSpc>
              <a:buNone/>
            </a:pPr>
            <a:r>
              <a:rPr lang="en-US" sz="1800" dirty="0">
                <a:solidFill>
                  <a:srgbClr val="FF0000"/>
                </a:solidFill>
              </a:rPr>
              <a:t>Foreign exchange market</a:t>
            </a:r>
          </a:p>
          <a:p>
            <a:pPr>
              <a:lnSpc>
                <a:spcPct val="200000"/>
              </a:lnSpc>
            </a:pPr>
            <a:r>
              <a:rPr lang="en-US" sz="1400" dirty="0"/>
              <a:t>Foreign exchange market is the market in which foreign currencies are bought and sold.</a:t>
            </a:r>
          </a:p>
          <a:p>
            <a:pPr>
              <a:lnSpc>
                <a:spcPct val="200000"/>
              </a:lnSpc>
            </a:pPr>
            <a:r>
              <a:rPr lang="en-US" sz="1800" dirty="0">
                <a:solidFill>
                  <a:srgbClr val="FF0000"/>
                </a:solidFill>
              </a:rPr>
              <a:t>Function of foreign exchange market</a:t>
            </a:r>
          </a:p>
          <a:p>
            <a:pPr marL="0" indent="0">
              <a:lnSpc>
                <a:spcPct val="200000"/>
              </a:lnSpc>
              <a:buNone/>
            </a:pPr>
            <a:r>
              <a:rPr lang="en-US" sz="1400" dirty="0"/>
              <a:t>1. Transfer functions</a:t>
            </a:r>
          </a:p>
          <a:p>
            <a:pPr marL="0" indent="0">
              <a:lnSpc>
                <a:spcPct val="200000"/>
              </a:lnSpc>
              <a:buNone/>
            </a:pPr>
            <a:r>
              <a:rPr lang="en-US" sz="1400" dirty="0"/>
              <a:t>2. Credit functions</a:t>
            </a:r>
          </a:p>
          <a:p>
            <a:pPr marL="0" indent="0">
              <a:lnSpc>
                <a:spcPct val="200000"/>
              </a:lnSpc>
              <a:buNone/>
            </a:pPr>
            <a:r>
              <a:rPr lang="en-US" sz="1400" dirty="0"/>
              <a:t>3. Hedging functions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9607" y="377854"/>
            <a:ext cx="1410416" cy="650052"/>
          </a:xfrm>
          <a:prstGeom prst="rect">
            <a:avLst/>
          </a:prstGeom>
          <a:noFill/>
          <a:ln>
            <a:noFill/>
          </a:ln>
        </p:spPr>
      </p:pic>
    </p:spTree>
    <p:extLst>
      <p:ext uri="{BB962C8B-B14F-4D97-AF65-F5344CB8AC3E}">
        <p14:creationId xmlns:p14="http://schemas.microsoft.com/office/powerpoint/2010/main" val="2012962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9860D-0A97-4156-92D0-ED4E4F0E27A8}"/>
              </a:ext>
            </a:extLst>
          </p:cNvPr>
          <p:cNvSpPr>
            <a:spLocks noGrp="1"/>
          </p:cNvSpPr>
          <p:nvPr>
            <p:ph type="title"/>
          </p:nvPr>
        </p:nvSpPr>
        <p:spPr/>
        <p:txBody>
          <a:bodyPr>
            <a:normAutofit/>
          </a:bodyPr>
          <a:lstStyle/>
          <a:p>
            <a:r>
              <a:rPr lang="en-US" sz="2200" dirty="0">
                <a:solidFill>
                  <a:srgbClr val="FF0000"/>
                </a:solidFill>
              </a:rPr>
              <a:t>			KINDS OF FOREIGN EXCHANGE MARKET</a:t>
            </a:r>
          </a:p>
        </p:txBody>
      </p:sp>
      <p:sp>
        <p:nvSpPr>
          <p:cNvPr id="3" name="Content Placeholder 2">
            <a:extLst>
              <a:ext uri="{FF2B5EF4-FFF2-40B4-BE49-F238E27FC236}">
                <a16:creationId xmlns:a16="http://schemas.microsoft.com/office/drawing/2014/main" id="{CDFB6784-DA6E-49A7-95D5-6C458B9CE8FA}"/>
              </a:ext>
            </a:extLst>
          </p:cNvPr>
          <p:cNvSpPr>
            <a:spLocks noGrp="1"/>
          </p:cNvSpPr>
          <p:nvPr>
            <p:ph idx="1"/>
          </p:nvPr>
        </p:nvSpPr>
        <p:spPr/>
        <p:txBody>
          <a:bodyPr/>
          <a:lstStyle/>
          <a:p>
            <a:pPr>
              <a:lnSpc>
                <a:spcPct val="300000"/>
              </a:lnSpc>
            </a:pPr>
            <a:r>
              <a:rPr lang="en-US" sz="1400" dirty="0"/>
              <a:t>1. Spot market it refers to the market in which the receipts and payments are made immediately. The rate of exchange which prevails in the spot market is termed as Spot Exchange rate or current rate of exchange</a:t>
            </a:r>
          </a:p>
          <a:p>
            <a:pPr>
              <a:lnSpc>
                <a:spcPct val="300000"/>
              </a:lnSpc>
            </a:pPr>
            <a:r>
              <a:rPr lang="en-US" sz="1400" dirty="0"/>
              <a:t>2. Forward Market refers to the market in which sale and purchase of foreign currency is settled on the specific future date at a rate agreed upon today. The exchange rate quoted in foreign transaction is known as forward exchange rate.</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8618" y="280261"/>
            <a:ext cx="1410416" cy="650052"/>
          </a:xfrm>
          <a:prstGeom prst="rect">
            <a:avLst/>
          </a:prstGeom>
          <a:noFill/>
          <a:ln>
            <a:noFill/>
          </a:ln>
        </p:spPr>
      </p:pic>
    </p:spTree>
    <p:extLst>
      <p:ext uri="{BB962C8B-B14F-4D97-AF65-F5344CB8AC3E}">
        <p14:creationId xmlns:p14="http://schemas.microsoft.com/office/powerpoint/2010/main" val="3173792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1A00E-C6BA-4CD2-AE78-35ED579ABC7D}"/>
              </a:ext>
            </a:extLst>
          </p:cNvPr>
          <p:cNvSpPr>
            <a:spLocks noGrp="1"/>
          </p:cNvSpPr>
          <p:nvPr>
            <p:ph type="title"/>
          </p:nvPr>
        </p:nvSpPr>
        <p:spPr/>
        <p:txBody>
          <a:bodyPr>
            <a:normAutofit/>
          </a:bodyPr>
          <a:lstStyle/>
          <a:p>
            <a:r>
              <a:rPr lang="en-US" sz="2200" dirty="0">
                <a:solidFill>
                  <a:srgbClr val="FF0000"/>
                </a:solidFill>
              </a:rPr>
              <a:t>		MERITS AND DEMERITS OF FIXED EXCHANGE RATE SYSTEM</a:t>
            </a:r>
          </a:p>
        </p:txBody>
      </p:sp>
      <p:sp>
        <p:nvSpPr>
          <p:cNvPr id="3" name="Content Placeholder 2">
            <a:extLst>
              <a:ext uri="{FF2B5EF4-FFF2-40B4-BE49-F238E27FC236}">
                <a16:creationId xmlns:a16="http://schemas.microsoft.com/office/drawing/2014/main" id="{E23D9901-FC40-4DA3-83E5-07A670BE79B8}"/>
              </a:ext>
            </a:extLst>
          </p:cNvPr>
          <p:cNvSpPr>
            <a:spLocks noGrp="1"/>
          </p:cNvSpPr>
          <p:nvPr>
            <p:ph idx="1"/>
          </p:nvPr>
        </p:nvSpPr>
        <p:spPr/>
        <p:txBody>
          <a:bodyPr/>
          <a:lstStyle/>
          <a:p>
            <a:pPr>
              <a:lnSpc>
                <a:spcPct val="250000"/>
              </a:lnSpc>
            </a:pPr>
            <a:r>
              <a:rPr lang="en-US" sz="1400" dirty="0"/>
              <a:t>Merits</a:t>
            </a:r>
          </a:p>
          <a:p>
            <a:pPr>
              <a:lnSpc>
                <a:spcPct val="250000"/>
              </a:lnSpc>
            </a:pPr>
            <a:r>
              <a:rPr lang="en-US" sz="1400" dirty="0"/>
              <a:t>Stability in the exchange rate</a:t>
            </a:r>
          </a:p>
          <a:p>
            <a:pPr>
              <a:lnSpc>
                <a:spcPct val="250000"/>
              </a:lnSpc>
            </a:pPr>
            <a:r>
              <a:rPr lang="en-US" sz="1400" dirty="0"/>
              <a:t>Promotes International investment</a:t>
            </a:r>
          </a:p>
          <a:p>
            <a:pPr>
              <a:lnSpc>
                <a:spcPct val="250000"/>
              </a:lnSpc>
            </a:pPr>
            <a:r>
              <a:rPr lang="en-US" sz="1400" dirty="0"/>
              <a:t>Promotes international trade</a:t>
            </a:r>
          </a:p>
          <a:p>
            <a:pPr>
              <a:lnSpc>
                <a:spcPct val="250000"/>
              </a:lnSpc>
            </a:pPr>
            <a:r>
              <a:rPr lang="en-US" sz="1400" dirty="0"/>
              <a:t>Prevent speculation activities</a:t>
            </a:r>
          </a:p>
          <a:p>
            <a:pPr>
              <a:lnSpc>
                <a:spcPct val="250000"/>
              </a:lnSpc>
            </a:pPr>
            <a:r>
              <a:rPr lang="en-US" sz="1400" dirty="0"/>
              <a:t>Co-ordination of macroeconomic policies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99864" y="230188"/>
            <a:ext cx="1410416" cy="650052"/>
          </a:xfrm>
          <a:prstGeom prst="rect">
            <a:avLst/>
          </a:prstGeom>
          <a:noFill/>
          <a:ln>
            <a:noFill/>
          </a:ln>
        </p:spPr>
      </p:pic>
    </p:spTree>
    <p:extLst>
      <p:ext uri="{BB962C8B-B14F-4D97-AF65-F5344CB8AC3E}">
        <p14:creationId xmlns:p14="http://schemas.microsoft.com/office/powerpoint/2010/main" val="2709811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09D07-86D2-497D-AC66-9B6FA0A1C8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C141DE-FB3C-4D6E-AA8F-66AF60BBCA1A}"/>
              </a:ext>
            </a:extLst>
          </p:cNvPr>
          <p:cNvSpPr>
            <a:spLocks noGrp="1"/>
          </p:cNvSpPr>
          <p:nvPr>
            <p:ph idx="1"/>
          </p:nvPr>
        </p:nvSpPr>
        <p:spPr/>
        <p:txBody>
          <a:bodyPr/>
          <a:lstStyle/>
          <a:p>
            <a:pPr>
              <a:lnSpc>
                <a:spcPct val="300000"/>
              </a:lnSpc>
            </a:pPr>
            <a:r>
              <a:rPr lang="en-US" sz="1400" dirty="0"/>
              <a:t>Demerits</a:t>
            </a:r>
          </a:p>
          <a:p>
            <a:pPr>
              <a:lnSpc>
                <a:spcPct val="300000"/>
              </a:lnSpc>
            </a:pPr>
            <a:r>
              <a:rPr lang="en-US" sz="1400" dirty="0"/>
              <a:t>Huge Foreign Exchange Reserves required</a:t>
            </a:r>
          </a:p>
          <a:p>
            <a:pPr>
              <a:lnSpc>
                <a:spcPct val="300000"/>
              </a:lnSpc>
            </a:pPr>
            <a:r>
              <a:rPr lang="en-US" sz="1400" dirty="0"/>
              <a:t>Difficulty in fixing the exchange rate</a:t>
            </a:r>
          </a:p>
          <a:p>
            <a:pPr>
              <a:lnSpc>
                <a:spcPct val="300000"/>
              </a:lnSpc>
            </a:pPr>
            <a:r>
              <a:rPr lang="en-US" sz="1400" dirty="0"/>
              <a:t>Exchange rates are not fixed</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07849" y="326306"/>
            <a:ext cx="1410416" cy="650052"/>
          </a:xfrm>
          <a:prstGeom prst="rect">
            <a:avLst/>
          </a:prstGeom>
          <a:noFill/>
          <a:ln>
            <a:noFill/>
          </a:ln>
        </p:spPr>
      </p:pic>
    </p:spTree>
    <p:extLst>
      <p:ext uri="{BB962C8B-B14F-4D97-AF65-F5344CB8AC3E}">
        <p14:creationId xmlns:p14="http://schemas.microsoft.com/office/powerpoint/2010/main" val="3923001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DC21-F52A-4593-8DF0-DC4308D0C518}"/>
              </a:ext>
            </a:extLst>
          </p:cNvPr>
          <p:cNvSpPr>
            <a:spLocks noGrp="1"/>
          </p:cNvSpPr>
          <p:nvPr>
            <p:ph type="title"/>
          </p:nvPr>
        </p:nvSpPr>
        <p:spPr/>
        <p:txBody>
          <a:bodyPr>
            <a:normAutofit/>
          </a:bodyPr>
          <a:lstStyle/>
          <a:p>
            <a:r>
              <a:rPr lang="en-US" sz="2200" dirty="0">
                <a:solidFill>
                  <a:srgbClr val="FF0000"/>
                </a:solidFill>
              </a:rPr>
              <a:t>MERITS AND DEMERITS OF FLEXIBLE EXCHANGE RATE SYSTEMS</a:t>
            </a:r>
          </a:p>
        </p:txBody>
      </p:sp>
      <p:sp>
        <p:nvSpPr>
          <p:cNvPr id="3" name="Content Placeholder 2">
            <a:extLst>
              <a:ext uri="{FF2B5EF4-FFF2-40B4-BE49-F238E27FC236}">
                <a16:creationId xmlns:a16="http://schemas.microsoft.com/office/drawing/2014/main" id="{5471AB91-3DD9-4322-82FC-BEAE1375FBC4}"/>
              </a:ext>
            </a:extLst>
          </p:cNvPr>
          <p:cNvSpPr>
            <a:spLocks noGrp="1"/>
          </p:cNvSpPr>
          <p:nvPr>
            <p:ph idx="1"/>
          </p:nvPr>
        </p:nvSpPr>
        <p:spPr/>
        <p:txBody>
          <a:bodyPr/>
          <a:lstStyle/>
          <a:p>
            <a:pPr>
              <a:lnSpc>
                <a:spcPct val="300000"/>
              </a:lnSpc>
            </a:pPr>
            <a:r>
              <a:rPr lang="en-US" sz="1400" dirty="0"/>
              <a:t>Merits</a:t>
            </a:r>
          </a:p>
          <a:p>
            <a:pPr>
              <a:lnSpc>
                <a:spcPct val="300000"/>
              </a:lnSpc>
            </a:pPr>
            <a:r>
              <a:rPr lang="en-US" sz="1400" dirty="0"/>
              <a:t>Maintain equilibrium</a:t>
            </a:r>
          </a:p>
          <a:p>
            <a:pPr>
              <a:lnSpc>
                <a:spcPct val="300000"/>
              </a:lnSpc>
            </a:pPr>
            <a:r>
              <a:rPr lang="en-US" sz="1400" dirty="0"/>
              <a:t>No need for huge Foreign Exchange Reserves level</a:t>
            </a:r>
          </a:p>
          <a:p>
            <a:pPr>
              <a:lnSpc>
                <a:spcPct val="300000"/>
              </a:lnSpc>
            </a:pPr>
            <a:r>
              <a:rPr lang="en-US" sz="1400" dirty="0"/>
              <a:t>Optimum </a:t>
            </a:r>
            <a:r>
              <a:rPr lang="en-US" sz="1400" dirty="0" err="1"/>
              <a:t>utilisation</a:t>
            </a:r>
            <a:r>
              <a:rPr lang="en-US" sz="1400" dirty="0"/>
              <a:t> of resources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67" y="356011"/>
            <a:ext cx="1410416" cy="650052"/>
          </a:xfrm>
          <a:prstGeom prst="rect">
            <a:avLst/>
          </a:prstGeom>
          <a:noFill/>
          <a:ln>
            <a:noFill/>
          </a:ln>
        </p:spPr>
      </p:pic>
    </p:spTree>
    <p:extLst>
      <p:ext uri="{BB962C8B-B14F-4D97-AF65-F5344CB8AC3E}">
        <p14:creationId xmlns:p14="http://schemas.microsoft.com/office/powerpoint/2010/main" val="213765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A597-B289-450F-B30A-23D6152B35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51D99AD-81F7-40D1-9917-E13CEB0D8B95}"/>
              </a:ext>
            </a:extLst>
          </p:cNvPr>
          <p:cNvSpPr>
            <a:spLocks noGrp="1"/>
          </p:cNvSpPr>
          <p:nvPr>
            <p:ph idx="1"/>
          </p:nvPr>
        </p:nvSpPr>
        <p:spPr/>
        <p:txBody>
          <a:bodyPr/>
          <a:lstStyle/>
          <a:p>
            <a:pPr>
              <a:lnSpc>
                <a:spcPct val="300000"/>
              </a:lnSpc>
            </a:pPr>
            <a:r>
              <a:rPr lang="en-US" sz="1400" dirty="0"/>
              <a:t>Demerits</a:t>
            </a:r>
          </a:p>
          <a:p>
            <a:pPr>
              <a:lnSpc>
                <a:spcPct val="300000"/>
              </a:lnSpc>
            </a:pPr>
            <a:r>
              <a:rPr lang="en-US" sz="1400" dirty="0"/>
              <a:t>Instability in the exchange rate</a:t>
            </a:r>
          </a:p>
          <a:p>
            <a:pPr>
              <a:lnSpc>
                <a:spcPct val="300000"/>
              </a:lnSpc>
            </a:pPr>
            <a:r>
              <a:rPr lang="en-US" sz="1400" dirty="0"/>
              <a:t>Speculative activities</a:t>
            </a:r>
          </a:p>
          <a:p>
            <a:pPr>
              <a:lnSpc>
                <a:spcPct val="300000"/>
              </a:lnSpc>
            </a:pPr>
            <a:r>
              <a:rPr lang="en-US" sz="1400" dirty="0"/>
              <a:t>Create inflationary situation</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48105" y="314766"/>
            <a:ext cx="1410416" cy="650052"/>
          </a:xfrm>
          <a:prstGeom prst="rect">
            <a:avLst/>
          </a:prstGeom>
          <a:noFill/>
          <a:ln>
            <a:noFill/>
          </a:ln>
        </p:spPr>
      </p:pic>
    </p:spTree>
    <p:extLst>
      <p:ext uri="{BB962C8B-B14F-4D97-AF65-F5344CB8AC3E}">
        <p14:creationId xmlns:p14="http://schemas.microsoft.com/office/powerpoint/2010/main" val="1253878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D112-EB51-4370-A611-4B8412E5F5B3}"/>
              </a:ext>
            </a:extLst>
          </p:cNvPr>
          <p:cNvSpPr>
            <a:spLocks noGrp="1"/>
          </p:cNvSpPr>
          <p:nvPr>
            <p:ph type="title"/>
          </p:nvPr>
        </p:nvSpPr>
        <p:spPr/>
        <p:txBody>
          <a:bodyPr>
            <a:normAutofit/>
          </a:bodyPr>
          <a:lstStyle/>
          <a:p>
            <a:r>
              <a:rPr lang="en-US" sz="2200" dirty="0">
                <a:solidFill>
                  <a:srgbClr val="FF0000"/>
                </a:solidFill>
              </a:rPr>
              <a:t>				FOREIGN EXCHANGE</a:t>
            </a:r>
          </a:p>
        </p:txBody>
      </p:sp>
      <p:sp>
        <p:nvSpPr>
          <p:cNvPr id="3" name="Content Placeholder 2">
            <a:extLst>
              <a:ext uri="{FF2B5EF4-FFF2-40B4-BE49-F238E27FC236}">
                <a16:creationId xmlns:a16="http://schemas.microsoft.com/office/drawing/2014/main" id="{9847AE74-EF23-4A30-8F4C-E5E81907692A}"/>
              </a:ext>
            </a:extLst>
          </p:cNvPr>
          <p:cNvSpPr>
            <a:spLocks noGrp="1"/>
          </p:cNvSpPr>
          <p:nvPr>
            <p:ph idx="1"/>
          </p:nvPr>
        </p:nvSpPr>
        <p:spPr/>
        <p:txBody>
          <a:bodyPr/>
          <a:lstStyle/>
          <a:p>
            <a:pPr marL="0" indent="0">
              <a:lnSpc>
                <a:spcPct val="300000"/>
              </a:lnSpc>
              <a:buNone/>
            </a:pPr>
            <a:r>
              <a:rPr lang="en-US" sz="1400" dirty="0"/>
              <a:t>Foreign exchange refers to all currencies other than the domestic currency of a given country. For example India's domestic currency is Indian Rupee and all other currencies like US dollar ,British pound ,Kuwait Dinar ,</a:t>
            </a:r>
            <a:r>
              <a:rPr lang="en-US" sz="1400" dirty="0" err="1"/>
              <a:t>etc</a:t>
            </a:r>
            <a:r>
              <a:rPr lang="en-US" sz="1400" dirty="0"/>
              <a:t> are Foreign Exchange.</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9607" y="356011"/>
            <a:ext cx="1410416" cy="650052"/>
          </a:xfrm>
          <a:prstGeom prst="rect">
            <a:avLst/>
          </a:prstGeom>
          <a:noFill/>
          <a:ln>
            <a:noFill/>
          </a:ln>
        </p:spPr>
      </p:pic>
    </p:spTree>
    <p:extLst>
      <p:ext uri="{BB962C8B-B14F-4D97-AF65-F5344CB8AC3E}">
        <p14:creationId xmlns:p14="http://schemas.microsoft.com/office/powerpoint/2010/main" val="96076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1C98B-3586-422A-A329-D02A101ECED4}"/>
              </a:ext>
            </a:extLst>
          </p:cNvPr>
          <p:cNvSpPr>
            <a:spLocks noGrp="1"/>
          </p:cNvSpPr>
          <p:nvPr>
            <p:ph type="title"/>
          </p:nvPr>
        </p:nvSpPr>
        <p:spPr/>
        <p:txBody>
          <a:bodyPr>
            <a:normAutofit/>
          </a:bodyPr>
          <a:lstStyle/>
          <a:p>
            <a:r>
              <a:rPr lang="en-US" sz="2200" dirty="0">
                <a:solidFill>
                  <a:srgbClr val="FF0000"/>
                </a:solidFill>
              </a:rPr>
              <a:t>OTHER TYPES OF EXCHANGE RATE SYSTEM</a:t>
            </a:r>
          </a:p>
        </p:txBody>
      </p:sp>
      <p:sp>
        <p:nvSpPr>
          <p:cNvPr id="3" name="Content Placeholder 2">
            <a:extLst>
              <a:ext uri="{FF2B5EF4-FFF2-40B4-BE49-F238E27FC236}">
                <a16:creationId xmlns:a16="http://schemas.microsoft.com/office/drawing/2014/main" id="{31EED4B5-EAD1-4152-A80E-325171BBB147}"/>
              </a:ext>
            </a:extLst>
          </p:cNvPr>
          <p:cNvSpPr>
            <a:spLocks noGrp="1"/>
          </p:cNvSpPr>
          <p:nvPr>
            <p:ph idx="1"/>
          </p:nvPr>
        </p:nvSpPr>
        <p:spPr/>
        <p:txBody>
          <a:bodyPr/>
          <a:lstStyle/>
          <a:p>
            <a:pPr>
              <a:lnSpc>
                <a:spcPct val="300000"/>
              </a:lnSpc>
            </a:pPr>
            <a:r>
              <a:rPr lang="en-US" sz="1400" dirty="0"/>
              <a:t>Adjustable peg system</a:t>
            </a:r>
          </a:p>
          <a:p>
            <a:pPr>
              <a:lnSpc>
                <a:spcPct val="300000"/>
              </a:lnSpc>
            </a:pPr>
            <a:r>
              <a:rPr lang="en-US" sz="1400" dirty="0"/>
              <a:t>Wider band system</a:t>
            </a:r>
          </a:p>
          <a:p>
            <a:pPr>
              <a:lnSpc>
                <a:spcPct val="300000"/>
              </a:lnSpc>
            </a:pPr>
            <a:r>
              <a:rPr lang="en-US" sz="1400" dirty="0"/>
              <a:t>Crawling peg system</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86128" y="280261"/>
            <a:ext cx="1410416" cy="650052"/>
          </a:xfrm>
          <a:prstGeom prst="rect">
            <a:avLst/>
          </a:prstGeom>
          <a:noFill/>
          <a:ln>
            <a:noFill/>
          </a:ln>
        </p:spPr>
      </p:pic>
    </p:spTree>
    <p:extLst>
      <p:ext uri="{BB962C8B-B14F-4D97-AF65-F5344CB8AC3E}">
        <p14:creationId xmlns:p14="http://schemas.microsoft.com/office/powerpoint/2010/main" val="45878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428618" y="257257"/>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1E2C7-1C0A-4E20-A857-D2880C64F272}"/>
              </a:ext>
            </a:extLst>
          </p:cNvPr>
          <p:cNvSpPr>
            <a:spLocks noGrp="1"/>
          </p:cNvSpPr>
          <p:nvPr>
            <p:ph type="title"/>
          </p:nvPr>
        </p:nvSpPr>
        <p:spPr/>
        <p:txBody>
          <a:bodyPr>
            <a:normAutofit/>
          </a:bodyPr>
          <a:lstStyle/>
          <a:p>
            <a:r>
              <a:rPr lang="en-US" sz="2200" dirty="0">
                <a:solidFill>
                  <a:srgbClr val="FF0000"/>
                </a:solidFill>
              </a:rPr>
              <a:t>		CURRENCY DEPRECIATION VS CURRENCY APPRECIATION</a:t>
            </a:r>
          </a:p>
        </p:txBody>
      </p:sp>
      <p:sp>
        <p:nvSpPr>
          <p:cNvPr id="3" name="Content Placeholder 2">
            <a:extLst>
              <a:ext uri="{FF2B5EF4-FFF2-40B4-BE49-F238E27FC236}">
                <a16:creationId xmlns:a16="http://schemas.microsoft.com/office/drawing/2014/main" id="{5FE85282-E50A-4608-B96C-9340390AA2CC}"/>
              </a:ext>
            </a:extLst>
          </p:cNvPr>
          <p:cNvSpPr>
            <a:spLocks noGrp="1"/>
          </p:cNvSpPr>
          <p:nvPr>
            <p:ph idx="1"/>
          </p:nvPr>
        </p:nvSpPr>
        <p:spPr/>
        <p:txBody>
          <a:bodyPr>
            <a:normAutofit/>
          </a:bodyPr>
          <a:lstStyle/>
          <a:p>
            <a:pPr marL="0" indent="0">
              <a:buNone/>
            </a:pPr>
            <a:r>
              <a:rPr lang="en-US" sz="1800" dirty="0">
                <a:solidFill>
                  <a:srgbClr val="FF0000"/>
                </a:solidFill>
              </a:rPr>
              <a:t>Currency depreciation</a:t>
            </a:r>
          </a:p>
          <a:p>
            <a:pPr marL="0" indent="0">
              <a:lnSpc>
                <a:spcPct val="200000"/>
              </a:lnSpc>
              <a:buNone/>
            </a:pPr>
            <a:r>
              <a:rPr lang="en-US" sz="1400" dirty="0"/>
              <a:t>Currency depreciation refers to decrease in the value of domestic currency in terms of foreign currency . It makes the domestic currency less valuable and more of it is required to buy the foreign currency</a:t>
            </a:r>
            <a:r>
              <a:rPr lang="en-US" dirty="0"/>
              <a:t>.</a:t>
            </a:r>
          </a:p>
          <a:p>
            <a:pPr marL="0" indent="0">
              <a:buNone/>
            </a:pPr>
            <a:r>
              <a:rPr lang="en-US" sz="1800" dirty="0">
                <a:solidFill>
                  <a:srgbClr val="FF0000"/>
                </a:solidFill>
              </a:rPr>
              <a:t>Currency appreciation</a:t>
            </a:r>
          </a:p>
          <a:p>
            <a:pPr marL="0" indent="0">
              <a:lnSpc>
                <a:spcPct val="300000"/>
              </a:lnSpc>
              <a:buNone/>
            </a:pPr>
            <a:r>
              <a:rPr lang="en-US" sz="1400" dirty="0"/>
              <a:t>Currency appreciation refers to increase in the value of domestic currency in terms of foreign currency for stop the domestic currency becomes more valuable and less of it is required to buy the foreign currency .</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8362" y="424034"/>
            <a:ext cx="1410416" cy="650052"/>
          </a:xfrm>
          <a:prstGeom prst="rect">
            <a:avLst/>
          </a:prstGeom>
          <a:noFill/>
          <a:ln>
            <a:noFill/>
          </a:ln>
        </p:spPr>
      </p:pic>
    </p:spTree>
    <p:extLst>
      <p:ext uri="{BB962C8B-B14F-4D97-AF65-F5344CB8AC3E}">
        <p14:creationId xmlns:p14="http://schemas.microsoft.com/office/powerpoint/2010/main" val="2425751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2F604-23F7-4DF9-9BD2-1FE3CED49A81}"/>
              </a:ext>
            </a:extLst>
          </p:cNvPr>
          <p:cNvSpPr>
            <a:spLocks noGrp="1"/>
          </p:cNvSpPr>
          <p:nvPr>
            <p:ph type="title"/>
          </p:nvPr>
        </p:nvSpPr>
        <p:spPr/>
        <p:txBody>
          <a:bodyPr>
            <a:normAutofit/>
          </a:bodyPr>
          <a:lstStyle/>
          <a:p>
            <a:r>
              <a:rPr lang="en-US" sz="2200" dirty="0">
                <a:solidFill>
                  <a:srgbClr val="FF0000"/>
                </a:solidFill>
              </a:rPr>
              <a:t>			TYPES OF FOREIGN EXCHANGE RATE</a:t>
            </a:r>
          </a:p>
        </p:txBody>
      </p:sp>
      <p:sp>
        <p:nvSpPr>
          <p:cNvPr id="3" name="Content Placeholder 2">
            <a:extLst>
              <a:ext uri="{FF2B5EF4-FFF2-40B4-BE49-F238E27FC236}">
                <a16:creationId xmlns:a16="http://schemas.microsoft.com/office/drawing/2014/main" id="{6BFBECD8-6557-4E02-83D1-7ED2F5594E3D}"/>
              </a:ext>
            </a:extLst>
          </p:cNvPr>
          <p:cNvSpPr>
            <a:spLocks noGrp="1"/>
          </p:cNvSpPr>
          <p:nvPr>
            <p:ph idx="1"/>
          </p:nvPr>
        </p:nvSpPr>
        <p:spPr/>
        <p:txBody>
          <a:bodyPr/>
          <a:lstStyle/>
          <a:p>
            <a:pPr marL="0" indent="0">
              <a:lnSpc>
                <a:spcPct val="300000"/>
              </a:lnSpc>
              <a:buNone/>
            </a:pPr>
            <a:r>
              <a:rPr lang="en-US" sz="1400" dirty="0"/>
              <a:t>1</a:t>
            </a:r>
            <a:r>
              <a:rPr lang="en-US" dirty="0"/>
              <a:t>. </a:t>
            </a:r>
            <a:r>
              <a:rPr lang="en-US" sz="1400" dirty="0"/>
              <a:t>Fixed exchange rate system</a:t>
            </a:r>
          </a:p>
          <a:p>
            <a:pPr marL="0" indent="0">
              <a:lnSpc>
                <a:spcPct val="300000"/>
              </a:lnSpc>
              <a:buNone/>
            </a:pPr>
            <a:r>
              <a:rPr lang="en-US" sz="1400" dirty="0"/>
              <a:t>2. Flexible exchange rate system are floating exchange rate system</a:t>
            </a:r>
          </a:p>
          <a:p>
            <a:pPr marL="0" indent="0">
              <a:lnSpc>
                <a:spcPct val="300000"/>
              </a:lnSpc>
              <a:buNone/>
            </a:pPr>
            <a:r>
              <a:rPr lang="en-US" sz="1400" dirty="0"/>
              <a:t>3. Managed floating rate system</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96346" y="297514"/>
            <a:ext cx="1410416" cy="650052"/>
          </a:xfrm>
          <a:prstGeom prst="rect">
            <a:avLst/>
          </a:prstGeom>
          <a:noFill/>
          <a:ln>
            <a:noFill/>
          </a:ln>
        </p:spPr>
      </p:pic>
    </p:spTree>
    <p:extLst>
      <p:ext uri="{BB962C8B-B14F-4D97-AF65-F5344CB8AC3E}">
        <p14:creationId xmlns:p14="http://schemas.microsoft.com/office/powerpoint/2010/main" val="274068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6DBF7-96BB-47A3-9C7D-2F07E6428558}"/>
              </a:ext>
            </a:extLst>
          </p:cNvPr>
          <p:cNvSpPr>
            <a:spLocks noGrp="1"/>
          </p:cNvSpPr>
          <p:nvPr>
            <p:ph type="title"/>
          </p:nvPr>
        </p:nvSpPr>
        <p:spPr/>
        <p:txBody>
          <a:bodyPr>
            <a:normAutofit/>
          </a:bodyPr>
          <a:lstStyle/>
          <a:p>
            <a:r>
              <a:rPr lang="en-US" sz="2200" dirty="0">
                <a:solidFill>
                  <a:srgbClr val="FF0000"/>
                </a:solidFill>
              </a:rPr>
              <a:t>				FIXED EXCHANGE RATE SYSTEM</a:t>
            </a:r>
          </a:p>
        </p:txBody>
      </p:sp>
      <p:sp>
        <p:nvSpPr>
          <p:cNvPr id="3" name="Content Placeholder 2">
            <a:extLst>
              <a:ext uri="{FF2B5EF4-FFF2-40B4-BE49-F238E27FC236}">
                <a16:creationId xmlns:a16="http://schemas.microsoft.com/office/drawing/2014/main" id="{DFCB753E-44B1-4CC8-AAE4-826CBF1BF601}"/>
              </a:ext>
            </a:extLst>
          </p:cNvPr>
          <p:cNvSpPr>
            <a:spLocks noGrp="1"/>
          </p:cNvSpPr>
          <p:nvPr>
            <p:ph idx="1"/>
          </p:nvPr>
        </p:nvSpPr>
        <p:spPr/>
        <p:txBody>
          <a:bodyPr>
            <a:normAutofit/>
          </a:bodyPr>
          <a:lstStyle/>
          <a:p>
            <a:pPr marL="0" indent="0">
              <a:lnSpc>
                <a:spcPct val="150000"/>
              </a:lnSpc>
              <a:buNone/>
            </a:pPr>
            <a:r>
              <a:rPr lang="en-US" sz="1600" dirty="0"/>
              <a:t>Fixed exchange rate system refers to a system in which exchange rate for a currency is fixed by the government.</a:t>
            </a:r>
          </a:p>
          <a:p>
            <a:pPr marL="0" indent="0">
              <a:lnSpc>
                <a:spcPct val="150000"/>
              </a:lnSpc>
              <a:buNone/>
            </a:pPr>
            <a:r>
              <a:rPr lang="en-US" sz="1600" dirty="0"/>
              <a:t>1. The basic purpose is to ensure stability in foreign exchange and capital movements.</a:t>
            </a:r>
          </a:p>
          <a:p>
            <a:pPr marL="0" indent="0">
              <a:lnSpc>
                <a:spcPct val="150000"/>
              </a:lnSpc>
              <a:buNone/>
            </a:pPr>
            <a:r>
              <a:rPr lang="en-US" sz="1600" dirty="0"/>
              <a:t> 2.Acheive stability government undertakes to buy foreign currency when the exchange rate becomes weaker and sell foreign currency when the rate of exchange rates get stronger.</a:t>
            </a:r>
          </a:p>
          <a:p>
            <a:pPr marL="0" indent="0">
              <a:lnSpc>
                <a:spcPct val="150000"/>
              </a:lnSpc>
              <a:buNone/>
            </a:pPr>
            <a:r>
              <a:rPr lang="en-US" sz="1600" dirty="0"/>
              <a:t>3. Under this system each country keeps value of its currency fixed in terms of some external standard.</a:t>
            </a:r>
          </a:p>
          <a:p>
            <a:pPr marL="0" indent="0">
              <a:lnSpc>
                <a:spcPct val="150000"/>
              </a:lnSpc>
              <a:buNone/>
            </a:pPr>
            <a:r>
              <a:rPr lang="en-US" sz="1600" dirty="0"/>
              <a:t>4. When value of domestic currency is tied to the value of another currency it is known as pegging.</a:t>
            </a:r>
          </a:p>
          <a:p>
            <a:pPr marL="0" indent="0">
              <a:lnSpc>
                <a:spcPct val="150000"/>
              </a:lnSpc>
              <a:buNone/>
            </a:pPr>
            <a:r>
              <a:rPr lang="en-US" sz="1600" dirty="0"/>
              <a:t>5. When value of a currency is fixed in terms of some other currency or in terms of Gold it is known as parity value of currency</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42354" y="274510"/>
            <a:ext cx="1410416" cy="650052"/>
          </a:xfrm>
          <a:prstGeom prst="rect">
            <a:avLst/>
          </a:prstGeom>
          <a:noFill/>
          <a:ln>
            <a:noFill/>
          </a:ln>
        </p:spPr>
      </p:pic>
    </p:spTree>
    <p:extLst>
      <p:ext uri="{BB962C8B-B14F-4D97-AF65-F5344CB8AC3E}">
        <p14:creationId xmlns:p14="http://schemas.microsoft.com/office/powerpoint/2010/main" val="2033641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E021F-B4D9-46BB-A147-0A7E4008897B}"/>
              </a:ext>
            </a:extLst>
          </p:cNvPr>
          <p:cNvSpPr>
            <a:spLocks noGrp="1"/>
          </p:cNvSpPr>
          <p:nvPr>
            <p:ph type="title"/>
          </p:nvPr>
        </p:nvSpPr>
        <p:spPr/>
        <p:txBody>
          <a:bodyPr>
            <a:normAutofit/>
          </a:bodyPr>
          <a:lstStyle/>
          <a:p>
            <a:r>
              <a:rPr lang="en-US" sz="2200" dirty="0">
                <a:solidFill>
                  <a:srgbClr val="FF0000"/>
                </a:solidFill>
              </a:rPr>
              <a:t>				DEVALUATION AND REVALUATION</a:t>
            </a:r>
          </a:p>
        </p:txBody>
      </p:sp>
      <p:sp>
        <p:nvSpPr>
          <p:cNvPr id="3" name="Content Placeholder 2">
            <a:extLst>
              <a:ext uri="{FF2B5EF4-FFF2-40B4-BE49-F238E27FC236}">
                <a16:creationId xmlns:a16="http://schemas.microsoft.com/office/drawing/2014/main" id="{674BEA83-C36C-44D2-BB5C-7D9D97FDA663}"/>
              </a:ext>
            </a:extLst>
          </p:cNvPr>
          <p:cNvSpPr>
            <a:spLocks noGrp="1"/>
          </p:cNvSpPr>
          <p:nvPr>
            <p:ph idx="1"/>
          </p:nvPr>
        </p:nvSpPr>
        <p:spPr/>
        <p:txBody>
          <a:bodyPr/>
          <a:lstStyle/>
          <a:p>
            <a:pPr>
              <a:lnSpc>
                <a:spcPct val="300000"/>
              </a:lnSpc>
            </a:pPr>
            <a:r>
              <a:rPr lang="en-US" sz="1400" dirty="0"/>
              <a:t>Devaluation refer to reduction in the value of domestic currency by the government to stop the evaluation is set to occur when the exchange rate is increased by the government under fixed exchange rate system.</a:t>
            </a:r>
          </a:p>
          <a:p>
            <a:pPr>
              <a:lnSpc>
                <a:spcPct val="300000"/>
              </a:lnSpc>
            </a:pPr>
            <a:r>
              <a:rPr lang="en-US" sz="1400" dirty="0"/>
              <a:t>Revolution refers to increase in the value of domestic currency by the government</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90595" y="297514"/>
            <a:ext cx="1410416" cy="650052"/>
          </a:xfrm>
          <a:prstGeom prst="rect">
            <a:avLst/>
          </a:prstGeom>
          <a:noFill/>
          <a:ln>
            <a:noFill/>
          </a:ln>
        </p:spPr>
      </p:pic>
    </p:spTree>
    <p:extLst>
      <p:ext uri="{BB962C8B-B14F-4D97-AF65-F5344CB8AC3E}">
        <p14:creationId xmlns:p14="http://schemas.microsoft.com/office/powerpoint/2010/main" val="3219975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66F5F-4983-46FD-8E3B-28E03D638E85}"/>
              </a:ext>
            </a:extLst>
          </p:cNvPr>
          <p:cNvSpPr>
            <a:spLocks noGrp="1"/>
          </p:cNvSpPr>
          <p:nvPr>
            <p:ph type="title"/>
          </p:nvPr>
        </p:nvSpPr>
        <p:spPr/>
        <p:txBody>
          <a:bodyPr>
            <a:normAutofit/>
          </a:bodyPr>
          <a:lstStyle/>
          <a:p>
            <a:r>
              <a:rPr lang="en-US" sz="2200" dirty="0">
                <a:solidFill>
                  <a:srgbClr val="FF0000"/>
                </a:solidFill>
              </a:rPr>
              <a:t>			FLEXIBLE EXCHANGE RATE SYSTEM</a:t>
            </a:r>
          </a:p>
        </p:txBody>
      </p:sp>
      <p:sp>
        <p:nvSpPr>
          <p:cNvPr id="3" name="Content Placeholder 2">
            <a:extLst>
              <a:ext uri="{FF2B5EF4-FFF2-40B4-BE49-F238E27FC236}">
                <a16:creationId xmlns:a16="http://schemas.microsoft.com/office/drawing/2014/main" id="{384F8264-0752-4AB8-9CEE-942044AA1501}"/>
              </a:ext>
            </a:extLst>
          </p:cNvPr>
          <p:cNvSpPr>
            <a:spLocks noGrp="1"/>
          </p:cNvSpPr>
          <p:nvPr>
            <p:ph idx="1"/>
          </p:nvPr>
        </p:nvSpPr>
        <p:spPr/>
        <p:txBody>
          <a:bodyPr>
            <a:normAutofit/>
          </a:bodyPr>
          <a:lstStyle/>
          <a:p>
            <a:pPr marL="0" indent="0">
              <a:lnSpc>
                <a:spcPct val="300000"/>
              </a:lnSpc>
              <a:buNone/>
            </a:pPr>
            <a:r>
              <a:rPr lang="en-US" sz="1400" dirty="0"/>
              <a:t>Flexible exchange rate system refers to a system in which exchange rate is determined by forces of demand and supply of different currencies in the foreign exchange market.</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36603" y="356011"/>
            <a:ext cx="1410416" cy="650052"/>
          </a:xfrm>
          <a:prstGeom prst="rect">
            <a:avLst/>
          </a:prstGeom>
          <a:noFill/>
          <a:ln>
            <a:noFill/>
          </a:ln>
        </p:spPr>
      </p:pic>
    </p:spTree>
    <p:extLst>
      <p:ext uri="{BB962C8B-B14F-4D97-AF65-F5344CB8AC3E}">
        <p14:creationId xmlns:p14="http://schemas.microsoft.com/office/powerpoint/2010/main" val="273988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CBB42-1305-4423-AB16-E9D211F9A405}"/>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Fixed exchange rate versus flexible exchange rate </a:t>
            </a:r>
          </a:p>
        </p:txBody>
      </p:sp>
      <p:sp>
        <p:nvSpPr>
          <p:cNvPr id="5" name="Content Placeholder 4">
            <a:extLst>
              <a:ext uri="{FF2B5EF4-FFF2-40B4-BE49-F238E27FC236}">
                <a16:creationId xmlns:a16="http://schemas.microsoft.com/office/drawing/2014/main" id="{FE91FDAC-C7FA-4F17-9D10-9BBBA5840072}"/>
              </a:ext>
            </a:extLst>
          </p:cNvPr>
          <p:cNvSpPr>
            <a:spLocks noGrp="1"/>
          </p:cNvSpPr>
          <p:nvPr>
            <p:ph sz="half" idx="1"/>
          </p:nvPr>
        </p:nvSpPr>
        <p:spPr/>
        <p:txBody>
          <a:bodyPr>
            <a:normAutofit/>
          </a:bodyPr>
          <a:lstStyle/>
          <a:p>
            <a:pPr>
              <a:lnSpc>
                <a:spcPct val="250000"/>
              </a:lnSpc>
            </a:pPr>
            <a:r>
              <a:rPr lang="en-US" sz="1400" dirty="0"/>
              <a:t>It is officially fixed in terms of gold or any other currency by government.</a:t>
            </a:r>
          </a:p>
          <a:p>
            <a:pPr>
              <a:lnSpc>
                <a:spcPct val="250000"/>
              </a:lnSpc>
            </a:pPr>
            <a:r>
              <a:rPr lang="en-US" sz="1400" dirty="0"/>
              <a:t>There is complete government control as only government has the power  to change it.</a:t>
            </a:r>
          </a:p>
          <a:p>
            <a:pPr>
              <a:lnSpc>
                <a:spcPct val="250000"/>
              </a:lnSpc>
            </a:pPr>
            <a:r>
              <a:rPr lang="en-US" sz="1400" dirty="0"/>
              <a:t>The exchange rate generally remains stable and only a small variation is possible.</a:t>
            </a:r>
          </a:p>
        </p:txBody>
      </p:sp>
      <p:sp>
        <p:nvSpPr>
          <p:cNvPr id="6" name="Content Placeholder 5">
            <a:extLst>
              <a:ext uri="{FF2B5EF4-FFF2-40B4-BE49-F238E27FC236}">
                <a16:creationId xmlns:a16="http://schemas.microsoft.com/office/drawing/2014/main" id="{3DC7B01E-383A-46DD-8B68-CC6FBC12DEB6}"/>
              </a:ext>
            </a:extLst>
          </p:cNvPr>
          <p:cNvSpPr>
            <a:spLocks noGrp="1"/>
          </p:cNvSpPr>
          <p:nvPr>
            <p:ph sz="half" idx="2"/>
          </p:nvPr>
        </p:nvSpPr>
        <p:spPr/>
        <p:txBody>
          <a:bodyPr>
            <a:normAutofit/>
          </a:bodyPr>
          <a:lstStyle/>
          <a:p>
            <a:pPr>
              <a:lnSpc>
                <a:spcPct val="250000"/>
              </a:lnSpc>
            </a:pPr>
            <a:r>
              <a:rPr lang="en-US" sz="1400" dirty="0"/>
              <a:t>It is determined by forces of demand and supply of foreign exchange.</a:t>
            </a:r>
          </a:p>
          <a:p>
            <a:pPr>
              <a:lnSpc>
                <a:spcPct val="250000"/>
              </a:lnSpc>
            </a:pPr>
            <a:r>
              <a:rPr lang="en-US" sz="1400" dirty="0"/>
              <a:t>There is no government intervention and it fluctuates freely according to market condition.</a:t>
            </a:r>
          </a:p>
          <a:p>
            <a:pPr>
              <a:lnSpc>
                <a:spcPct val="250000"/>
              </a:lnSpc>
            </a:pPr>
            <a:r>
              <a:rPr lang="en-US" sz="1400" dirty="0"/>
              <a:t>The exchange rate keeps on changing.</a:t>
            </a:r>
          </a:p>
        </p:txBody>
      </p:sp>
      <p:pic>
        <p:nvPicPr>
          <p:cNvPr id="7"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86128" y="356011"/>
            <a:ext cx="1410416" cy="650052"/>
          </a:xfrm>
          <a:prstGeom prst="rect">
            <a:avLst/>
          </a:prstGeom>
          <a:noFill/>
          <a:ln>
            <a:noFill/>
          </a:ln>
        </p:spPr>
      </p:pic>
    </p:spTree>
    <p:extLst>
      <p:ext uri="{BB962C8B-B14F-4D97-AF65-F5344CB8AC3E}">
        <p14:creationId xmlns:p14="http://schemas.microsoft.com/office/powerpoint/2010/main" val="285263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0E18A-5A0A-429C-BA56-5E4CE507EE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83D67A-79E9-4D34-9DAA-BBAF92CE4CBE}"/>
              </a:ext>
            </a:extLst>
          </p:cNvPr>
          <p:cNvSpPr>
            <a:spLocks noGrp="1"/>
          </p:cNvSpPr>
          <p:nvPr>
            <p:ph idx="1"/>
          </p:nvPr>
        </p:nvSpPr>
        <p:spPr/>
        <p:txBody>
          <a:bodyPr/>
          <a:lstStyle/>
          <a:p>
            <a:pPr>
              <a:lnSpc>
                <a:spcPct val="250000"/>
              </a:lnSpc>
            </a:pPr>
            <a:r>
              <a:rPr lang="en-US" sz="1400" dirty="0"/>
              <a:t>Managed floating rate </a:t>
            </a:r>
            <a:r>
              <a:rPr lang="en-US" sz="1400" dirty="0" err="1"/>
              <a:t>syste</a:t>
            </a:r>
            <a:r>
              <a:rPr lang="en-US" sz="1400" dirty="0"/>
              <a:t> it refers to a system in which foreign exchange rate is determined by market forces and Central Bank influences the exchange rate through intervention in the foreign exchange market.</a:t>
            </a:r>
          </a:p>
          <a:p>
            <a:pPr>
              <a:lnSpc>
                <a:spcPct val="250000"/>
              </a:lnSpc>
            </a:pPr>
            <a:r>
              <a:rPr lang="en-US" sz="1400" dirty="0"/>
              <a:t>It is also known as dirty floating.</a:t>
            </a:r>
          </a:p>
          <a:p>
            <a:pPr>
              <a:lnSpc>
                <a:spcPct val="250000"/>
              </a:lnSpc>
            </a:pPr>
            <a:r>
              <a:rPr lang="en-US" sz="1400" dirty="0"/>
              <a:t>In this system Central Bank intervention in the foreign exchange market to restrict the fluctuation in the exchange rate within certain limits. The main aim is to keep exchange rate close to desired target values.</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141072" y="377854"/>
            <a:ext cx="1410416" cy="650052"/>
          </a:xfrm>
          <a:prstGeom prst="rect">
            <a:avLst/>
          </a:prstGeom>
          <a:noFill/>
          <a:ln>
            <a:noFill/>
          </a:ln>
        </p:spPr>
      </p:pic>
    </p:spTree>
    <p:extLst>
      <p:ext uri="{BB962C8B-B14F-4D97-AF65-F5344CB8AC3E}">
        <p14:creationId xmlns:p14="http://schemas.microsoft.com/office/powerpoint/2010/main" val="3344728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992</Words>
  <Application>Microsoft Office PowerPoint</Application>
  <PresentationFormat>Widescreen</PresentationFormat>
  <Paragraphs>92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    FOREIGN EXCHANGE</vt:lpstr>
      <vt:lpstr>  CURRENCY DEPRECIATION VS CURRENCY APPRECIATION</vt:lpstr>
      <vt:lpstr>   TYPES OF FOREIGN EXCHANGE RATE</vt:lpstr>
      <vt:lpstr>    FIXED EXCHANGE RATE SYSTEM</vt:lpstr>
      <vt:lpstr>    DEVALUATION AND REVALUATION</vt:lpstr>
      <vt:lpstr>   FLEXIBLE EXCHANGE RATE SYSTEM</vt:lpstr>
      <vt:lpstr>   Fixed exchange rate versus flexible exchange rate </vt:lpstr>
      <vt:lpstr>PowerPoint Presentation</vt:lpstr>
      <vt:lpstr>   DEMAND FOR FOREIGN EXCHANGE</vt:lpstr>
      <vt:lpstr>     SUPPLY OF FOREIGN EXCHANGE</vt:lpstr>
      <vt:lpstr>   DETERMINATION OF EXCHANGE RATE</vt:lpstr>
      <vt:lpstr>    CHANGES IN EXCHANGE RATE</vt:lpstr>
      <vt:lpstr>    CHANGE IN SUPPLY</vt:lpstr>
      <vt:lpstr>   KINDS OF FOREIGN EXCHANGE MARKET</vt:lpstr>
      <vt:lpstr>  MERITS AND DEMERITS OF FIXED EXCHANGE RATE SYSTEM</vt:lpstr>
      <vt:lpstr>PowerPoint Presentation</vt:lpstr>
      <vt:lpstr>MERITS AND DEMERITS OF FLEXIBLE EXCHANGE RATE SYSTEMS</vt:lpstr>
      <vt:lpstr>PowerPoint Presentation</vt:lpstr>
      <vt:lpstr>OTHER TYPES OF EXCHANGE RATE SYSTEM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31</cp:revision>
  <dcterms:created xsi:type="dcterms:W3CDTF">2020-07-25T04:47:46Z</dcterms:created>
  <dcterms:modified xsi:type="dcterms:W3CDTF">2022-05-06T06:43:56Z</dcterms:modified>
</cp:coreProperties>
</file>