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71" r:id="rId4"/>
    <p:sldId id="266" r:id="rId5"/>
    <p:sldId id="267" r:id="rId6"/>
    <p:sldId id="268" r:id="rId7"/>
    <p:sldId id="273" r:id="rId8"/>
    <p:sldId id="269" r:id="rId9"/>
    <p:sldId id="274" r:id="rId10"/>
    <p:sldId id="270" r:id="rId11"/>
    <p:sldId id="275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4" d="100"/>
          <a:sy n="84" d="100"/>
        </p:scale>
        <p:origin x="63" y="1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81185-C1DE-4216-A19D-5F0F73A58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1F792B-5BD4-4CE1-B995-56644CAF21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F0F58-E173-4BB7-9306-618DB2030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DD3C-2F61-4188-8FB7-A01BE6469CC8}" type="datetimeFigureOut">
              <a:rPr lang="en-US" smtClean="0"/>
              <a:t>07-May-22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E442E-1CF6-494F-ABEC-69D831907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CED8C-6B2E-4560-8F6B-421D5008D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A575-EE36-4D6C-AC54-48BB3A415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34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5D29E-2741-4BEF-99F6-70461BCD2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012D03-82F4-4556-B88D-20D3B56260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25017-DBA7-42A3-BAF5-EB652376D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DD3C-2F61-4188-8FB7-A01BE6469CC8}" type="datetimeFigureOut">
              <a:rPr lang="en-US" smtClean="0"/>
              <a:t>07-May-22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8C724-BEB5-4E3E-BECD-FA69B8AAC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7677D-F2EF-4B15-AE49-01DFD69E0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A575-EE36-4D6C-AC54-48BB3A415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27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BF72D3-8756-4283-9C07-E4C96AB8A2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4C5FCA-531C-4D8D-8D5D-335D194814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1AC81-909A-4ACF-9A61-CE355AB6B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DD3C-2F61-4188-8FB7-A01BE6469CC8}" type="datetimeFigureOut">
              <a:rPr lang="en-US" smtClean="0"/>
              <a:t>07-May-22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FC29F-D20A-48DD-A9A2-F5AB02BD3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AC941-365C-43D3-9A19-82F3056D4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A575-EE36-4D6C-AC54-48BB3A415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78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35BFC-4831-41E1-A39C-1E09ABDB9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47BC2-A11C-46AF-BD14-05DF3FC27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EB8C3-053E-4CD4-8963-4A1EF1E2C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DD3C-2F61-4188-8FB7-A01BE6469CC8}" type="datetimeFigureOut">
              <a:rPr lang="en-US" smtClean="0"/>
              <a:t>07-May-22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77575-FF3F-4BB0-8105-A2A54D8B0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5812F-3CDF-4CAD-A84B-E0E1458C4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A575-EE36-4D6C-AC54-48BB3A415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71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43A3D-5B67-4BB8-A204-17EBD502F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F299AA-961D-48C4-88FA-B5AA54C1C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EB2D94-7C94-41DE-90FE-B7105F1EE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DD3C-2F61-4188-8FB7-A01BE6469CC8}" type="datetimeFigureOut">
              <a:rPr lang="en-US" smtClean="0"/>
              <a:t>07-May-22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4380A-58BF-49F4-868B-E4A8D2A37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013BD-EB9B-4A6E-87AB-C931EF3AE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A575-EE36-4D6C-AC54-48BB3A415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036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7C2F1-66B7-42E7-ACDE-B87B7645A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3540D-83D2-48A9-AFF9-652325B946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29DDF0-ED27-4094-AB16-538C764DF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630504-3DCE-4802-93FB-8D50BFEE2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DD3C-2F61-4188-8FB7-A01BE6469CC8}" type="datetimeFigureOut">
              <a:rPr lang="en-US" smtClean="0"/>
              <a:t>07-May-22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DD2ED8-256E-4BA5-A83F-763F103A3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AC485B-22EE-4C95-B830-8F9A2A8BD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A575-EE36-4D6C-AC54-48BB3A415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5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DDE0A-E857-4076-9D0A-A3EF9C6F7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24835D-D137-4CE4-A8CC-34B2F3210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2E46BB-FF7F-4B0A-8BF5-80D3FE798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1C6565-25E3-47CE-892F-E5220ACAEC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2C3BD4-3C23-4966-ABEB-E3165782F8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0483C7-B4EE-499A-9BA9-1DFE11B45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DD3C-2F61-4188-8FB7-A01BE6469CC8}" type="datetimeFigureOut">
              <a:rPr lang="en-US" smtClean="0"/>
              <a:t>07-May-22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645075-4AD2-4716-B747-B6DD3C564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295B2C-E340-4991-99D5-944EC4532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A575-EE36-4D6C-AC54-48BB3A415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83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BF2AB-F733-4CD6-B2A5-69A5F8C6E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12CC9B-6D19-433A-942F-8EAAACAEC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DD3C-2F61-4188-8FB7-A01BE6469CC8}" type="datetimeFigureOut">
              <a:rPr lang="en-US" smtClean="0"/>
              <a:t>07-May-22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749DF1-8850-4794-A922-CB19A4170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9CDFA0-F7F4-4575-B80D-0E7A9F896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A575-EE36-4D6C-AC54-48BB3A415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63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D492B-0D99-401B-9E11-8B6E8F724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DD3C-2F61-4188-8FB7-A01BE6469CC8}" type="datetimeFigureOut">
              <a:rPr lang="en-US" smtClean="0"/>
              <a:t>07-May-22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39B032-7C55-4C5E-9DAA-CF2B39007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EFF58C-B910-4A5E-AE44-C7F898095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A575-EE36-4D6C-AC54-48BB3A415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045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F9F0-BFF1-4CE8-AEE1-0127297E6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9758C-B5DA-4EF4-94CB-2DE5168A0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97EB85-C547-4462-8E75-F31DBD0067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106B43-2036-406A-AC47-9EC8DAC1A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DD3C-2F61-4188-8FB7-A01BE6469CC8}" type="datetimeFigureOut">
              <a:rPr lang="en-US" smtClean="0"/>
              <a:t>07-May-22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924094-CD8E-4252-830C-99A05773A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1FD828-6D7C-40AB-830E-716384979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A575-EE36-4D6C-AC54-48BB3A415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1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53F47-148D-4E70-8D96-CE17B2F75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0416D1-353E-4E95-9434-F8376C648E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50D07A-8A65-4B0C-BFB1-9DD2A37C5B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10621C-BDA7-4274-BBFC-DC21FF72F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DD3C-2F61-4188-8FB7-A01BE6469CC8}" type="datetimeFigureOut">
              <a:rPr lang="en-US" smtClean="0"/>
              <a:t>07-May-22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67824-83A6-4E8E-AC09-FA9596A5F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4B4468-0B37-4E2F-8E9B-4901D353E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A575-EE36-4D6C-AC54-48BB3A415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5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A430CF-1C8F-4833-A5FE-5C2DEBA94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A80E8-91A4-4535-B9DE-C41379BA5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1253B-DDE4-4BC3-806A-78143518B6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5DD3C-2F61-4188-8FB7-A01BE6469CC8}" type="datetimeFigureOut">
              <a:rPr lang="en-US" smtClean="0"/>
              <a:t>07-May-22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AB5F2-499B-4C35-8CAB-8700929D33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41EFA-C13B-441A-A45F-F60F53B9BD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DA575-EE36-4D6C-AC54-48BB3A415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00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i.e.ad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83632" y="2427157"/>
            <a:ext cx="6624736" cy="553998"/>
          </a:xfrm>
          <a:prstGeom prst="rect">
            <a:avLst/>
          </a:prstGeom>
          <a:noFill/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3000" dirty="0">
                <a:solidFill>
                  <a:srgbClr val="FF0000"/>
                </a:solidFill>
              </a:rPr>
              <a:t>MACRO ECONOMICS</a:t>
            </a:r>
          </a:p>
        </p:txBody>
      </p:sp>
      <p:sp>
        <p:nvSpPr>
          <p:cNvPr id="7" name="Google Shape;57;p13"/>
          <p:cNvSpPr txBox="1"/>
          <p:nvPr/>
        </p:nvSpPr>
        <p:spPr>
          <a:xfrm>
            <a:off x="3347164" y="3215430"/>
            <a:ext cx="5868880" cy="2459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2500" b="1" dirty="0">
                <a:latin typeface="+mj-lt"/>
              </a:rPr>
              <a:t>SUBJECT :  ECONOMICS</a:t>
            </a:r>
          </a:p>
          <a:p>
            <a:r>
              <a:rPr lang="en" sz="2500" b="1" dirty="0">
                <a:latin typeface="+mj-lt"/>
              </a:rPr>
              <a:t>CHAPTER NUMBER: 4(4.2)</a:t>
            </a:r>
            <a:endParaRPr sz="2500" b="1" dirty="0">
              <a:latin typeface="+mj-lt"/>
            </a:endParaRPr>
          </a:p>
          <a:p>
            <a:r>
              <a:rPr lang="en" sz="2500" b="1" dirty="0">
                <a:latin typeface="+mj-lt"/>
              </a:rPr>
              <a:t>CHAPTER NAME : </a:t>
            </a:r>
            <a:r>
              <a:rPr lang="en-US" sz="2500" b="1" dirty="0">
                <a:latin typeface="+mj-lt"/>
              </a:rPr>
              <a:t>DETERMINATION OF INCOME AND EMPLOYMENT(</a:t>
            </a:r>
            <a:r>
              <a:rPr lang="en" sz="2500" b="1" dirty="0">
                <a:latin typeface="+mj-lt"/>
              </a:rPr>
              <a:t>AGGREGATE DEMAND AND RELATED CONCEPTS)</a:t>
            </a:r>
            <a:endParaRPr sz="2500" b="1" dirty="0">
              <a:latin typeface="+mj-lt"/>
            </a:endParaRPr>
          </a:p>
        </p:txBody>
      </p:sp>
      <p:pic>
        <p:nvPicPr>
          <p:cNvPr id="8" name="Google Shape;54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36892" y="5301208"/>
            <a:ext cx="9144000" cy="15121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55;p13">
            <a:extLst>
              <a:ext uri="{FF2B5EF4-FFF2-40B4-BE49-F238E27FC236}">
                <a16:creationId xmlns:a16="http://schemas.microsoft.com/office/drawing/2014/main" id="{3F396C74-D0FD-43AA-9449-663B123C343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30743" y="292620"/>
            <a:ext cx="1410416" cy="650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0341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FC73A-C0C1-4C3E-B40A-AD7E729E9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+mn-lt"/>
              </a:rPr>
              <a:t>			SOME IMPORTANT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5B8DD-593C-4B50-90B6-52D6867BA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sz="1500" b="1" dirty="0"/>
              <a:t>Ex Ante saving </a:t>
            </a:r>
            <a:r>
              <a:rPr lang="en-US" sz="1500" dirty="0"/>
              <a:t>refers to the amount which savers plan to save at different levels of income in an economy.</a:t>
            </a:r>
          </a:p>
          <a:p>
            <a:pPr>
              <a:lnSpc>
                <a:spcPct val="200000"/>
              </a:lnSpc>
            </a:pPr>
            <a:r>
              <a:rPr lang="en-US" sz="1500" b="1" dirty="0"/>
              <a:t>Ex-ante investment </a:t>
            </a:r>
            <a:r>
              <a:rPr lang="en-US" sz="1500" dirty="0"/>
              <a:t>refers to the amount which investors plan to invest at different levels of income in an economy.</a:t>
            </a:r>
          </a:p>
          <a:p>
            <a:pPr>
              <a:lnSpc>
                <a:spcPct val="200000"/>
              </a:lnSpc>
            </a:pPr>
            <a:r>
              <a:rPr lang="en-US" sz="1500" b="1" dirty="0"/>
              <a:t>Ex -Post saving </a:t>
            </a:r>
            <a:r>
              <a:rPr lang="en-US" sz="1500" dirty="0"/>
              <a:t>refers to the actual savings in an economy during a year.</a:t>
            </a:r>
          </a:p>
          <a:p>
            <a:pPr>
              <a:lnSpc>
                <a:spcPct val="200000"/>
              </a:lnSpc>
            </a:pPr>
            <a:r>
              <a:rPr lang="en-US" sz="1500" b="1" dirty="0"/>
              <a:t>Ex-post investment </a:t>
            </a:r>
            <a:r>
              <a:rPr lang="en-US" sz="1500" dirty="0"/>
              <a:t>refers to the actual investment in an economy during a year.</a:t>
            </a:r>
          </a:p>
          <a:p>
            <a:pPr>
              <a:lnSpc>
                <a:spcPct val="200000"/>
              </a:lnSpc>
            </a:pPr>
            <a:r>
              <a:rPr lang="en-US" sz="1500" b="1" dirty="0"/>
              <a:t>Full employment </a:t>
            </a:r>
            <a:r>
              <a:rPr lang="en-US" sz="1500" dirty="0"/>
              <a:t>refers to a situation in which all those people who are willing and able to work at the existing wage rate get work without any undue difficulty.</a:t>
            </a:r>
          </a:p>
          <a:p>
            <a:pPr>
              <a:lnSpc>
                <a:spcPct val="200000"/>
              </a:lnSpc>
            </a:pPr>
            <a:r>
              <a:rPr lang="en-US" sz="1500" b="1" dirty="0"/>
              <a:t>Involuntary unemployment </a:t>
            </a:r>
            <a:r>
              <a:rPr lang="en-US" sz="1500" dirty="0"/>
              <a:t>refers to a situation in which all the people who are willing and able to work at the existing wage rate do not get work.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3F396C74-D0FD-43AA-9449-663B123C343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05794" y="230188"/>
            <a:ext cx="1410416" cy="650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5041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FC73A-C0C1-4C3E-B40A-AD7E729E9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+mn-lt"/>
              </a:rPr>
              <a:t>				HOME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5B8DD-593C-4B50-90B6-52D6867BA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en-US" sz="1400" dirty="0"/>
              <a:t>What is aggregate demand?</a:t>
            </a:r>
          </a:p>
          <a:p>
            <a:pPr marL="342900" indent="-342900">
              <a:buAutoNum type="arabicPeriod"/>
            </a:pPr>
            <a:r>
              <a:rPr lang="en-US" sz="1400" dirty="0"/>
              <a:t>What are the main components of aggregate demand?</a:t>
            </a:r>
          </a:p>
          <a:p>
            <a:pPr marL="342900" indent="-342900">
              <a:buAutoNum type="arabicPeriod"/>
            </a:pPr>
            <a:r>
              <a:rPr lang="en-US" sz="1400" dirty="0"/>
              <a:t>Give the meaning of Aggregate supply.</a:t>
            </a:r>
          </a:p>
          <a:p>
            <a:pPr marL="342900" indent="-342900">
              <a:buAutoNum type="arabicPeriod"/>
            </a:pPr>
            <a:r>
              <a:rPr lang="en-US" sz="1400" dirty="0"/>
              <a:t>Can consumption be greater than income? When does it happen? What is the saving in this situation.</a:t>
            </a:r>
          </a:p>
          <a:p>
            <a:pPr marL="342900" indent="-342900">
              <a:buAutoNum type="arabicPeriod"/>
            </a:pPr>
            <a:r>
              <a:rPr lang="en-US" sz="1400" dirty="0"/>
              <a:t>Define Marginal propensity to consume.</a:t>
            </a:r>
          </a:p>
          <a:p>
            <a:pPr marL="342900" indent="-342900">
              <a:buAutoNum type="arabicPeriod"/>
            </a:pPr>
            <a:r>
              <a:rPr lang="en-US" sz="1400" dirty="0"/>
              <a:t>What do you understand by MPS.</a:t>
            </a:r>
          </a:p>
          <a:p>
            <a:pPr marL="342900" indent="-342900">
              <a:buAutoNum type="arabicPeriod"/>
            </a:pPr>
            <a:r>
              <a:rPr lang="en-US" sz="1400" dirty="0"/>
              <a:t>What do you understand by Break-even –point?</a:t>
            </a:r>
          </a:p>
          <a:p>
            <a:pPr marL="342900" indent="-342900">
              <a:buAutoNum type="arabicPeriod"/>
            </a:pPr>
            <a:r>
              <a:rPr lang="en-US" sz="1400" dirty="0"/>
              <a:t>Define Ante saving and Ante Investment.</a:t>
            </a:r>
          </a:p>
          <a:p>
            <a:pPr marL="342900" indent="-342900">
              <a:buAutoNum type="arabicPeriod"/>
            </a:pPr>
            <a:r>
              <a:rPr lang="en-US" sz="1400" dirty="0"/>
              <a:t>What do you mean by Induced Investment?</a:t>
            </a:r>
          </a:p>
          <a:p>
            <a:pPr marL="342900" indent="-342900">
              <a:buAutoNum type="arabicPeriod"/>
            </a:pPr>
            <a:r>
              <a:rPr lang="en-US" sz="1400" dirty="0"/>
              <a:t>If disposable income is Rs.500 and saving is Rs.100,Find out APC?</a:t>
            </a:r>
          </a:p>
        </p:txBody>
      </p:sp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3F396C74-D0FD-43AA-9449-663B123C343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99" y="286941"/>
            <a:ext cx="1410416" cy="650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0449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54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36892" y="5447498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7;p16"/>
          <p:cNvSpPr txBox="1"/>
          <p:nvPr/>
        </p:nvSpPr>
        <p:spPr>
          <a:xfrm>
            <a:off x="2145425" y="130696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4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3F396C74-D0FD-43AA-9449-663B123C343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83076" y="321017"/>
            <a:ext cx="1410416" cy="650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066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00745-867F-4405-87F7-49502A1CE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		AGGREGATE DEMAND AND RELATED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623CE-B382-403D-BC55-159DAC579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300000"/>
              </a:lnSpc>
              <a:buNone/>
            </a:pPr>
            <a:r>
              <a:rPr lang="en-US" sz="1400" dirty="0"/>
              <a:t>Aggregate demand</a:t>
            </a:r>
          </a:p>
          <a:p>
            <a:pPr marL="0" indent="0">
              <a:lnSpc>
                <a:spcPct val="300000"/>
              </a:lnSpc>
              <a:buNone/>
            </a:pPr>
            <a:r>
              <a:rPr lang="en-US" sz="1400" dirty="0"/>
              <a:t>It refers to the total value of final goods and services which all the sectors of an economy are planning to buy at a given level of income during the period of one accounting year.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3F396C74-D0FD-43AA-9449-663B123C343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96665" y="230188"/>
            <a:ext cx="1410416" cy="650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317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00745-867F-4405-87F7-49502A1CE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KEYNESIAN PSYCHOLOGICAL LAW OF CONSUMPTION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623CE-B382-403D-BC55-159DAC579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50000"/>
              </a:lnSpc>
              <a:buNone/>
            </a:pPr>
            <a:r>
              <a:rPr lang="en-US" sz="1400" dirty="0"/>
              <a:t>Consumption function is based on Keynes famous Psychological Law of consumption. This law states that: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1400" dirty="0"/>
              <a:t>There is minimum consumption, know as autonomous consumption even at zero level of national income because survival needs consumption.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1400" dirty="0"/>
              <a:t>As the Income increases, consumption also increases.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sz="1400" dirty="0"/>
              <a:t>Income rises at a greater proportion as compared to increase in consumption.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3F396C74-D0FD-43AA-9449-663B123C343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36422" y="286940"/>
            <a:ext cx="1410416" cy="650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7462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9379A-C52C-456A-81F8-1E089C546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			</a:t>
            </a:r>
            <a:r>
              <a:rPr lang="en-US" sz="2200" dirty="0">
                <a:solidFill>
                  <a:srgbClr val="FF0000"/>
                </a:solidFill>
                <a:latin typeface="+mn-lt"/>
              </a:rPr>
              <a:t>COMPONENTS OF AGGREGATE DEMAND: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58D29-D320-4DFF-9D01-FC10B14F1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br>
              <a:rPr lang="en-US" dirty="0"/>
            </a:br>
            <a:r>
              <a:rPr lang="en-US" sz="1400" dirty="0"/>
              <a:t>Components of aggregate demand: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1400" dirty="0"/>
              <a:t>1. Private consumption expenditure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1400" dirty="0"/>
              <a:t>2. Investment expenditure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1400" dirty="0"/>
              <a:t>3. Government expenditure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1400" dirty="0"/>
              <a:t>4. Net Exports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1400" dirty="0"/>
              <a:t>In the context of two sector model aggregate demand is the sum total of consumption demand and investment demand </a:t>
            </a:r>
            <a:r>
              <a:rPr lang="en-US" sz="1400" dirty="0">
                <a:hlinkClick r:id="rId2"/>
              </a:rPr>
              <a:t>i.e.AD</a:t>
            </a:r>
            <a:r>
              <a:rPr lang="en-US" sz="1400" dirty="0"/>
              <a:t>= C + I</a:t>
            </a:r>
          </a:p>
          <a:p>
            <a:endParaRPr lang="en-US" dirty="0"/>
          </a:p>
        </p:txBody>
      </p:sp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3F396C74-D0FD-43AA-9449-663B123C343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28511" y="230188"/>
            <a:ext cx="1410416" cy="650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0690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61E35-B6FB-4FFD-8724-91995ACFE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				CONSUMPTION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19C71-CC54-435C-AA48-7FF1DCFB4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400" b="1" dirty="0"/>
              <a:t>Consumption function </a:t>
            </a:r>
            <a:r>
              <a:rPr lang="en-US" sz="1400" dirty="0"/>
              <a:t>(propensity to consume) refers to the functional relationship between consumption and national income.</a:t>
            </a:r>
          </a:p>
          <a:p>
            <a:r>
              <a:rPr lang="en-US" sz="1400" b="1" dirty="0"/>
              <a:t>Break even point </a:t>
            </a:r>
            <a:r>
              <a:rPr lang="en-US" sz="1400" dirty="0"/>
              <a:t>refers to the point at which consumption is equal to national income i.e. saving are zero.</a:t>
            </a:r>
          </a:p>
          <a:p>
            <a:r>
              <a:rPr lang="en-US" sz="1400" b="1" dirty="0"/>
              <a:t>TYPES OF PROPENSITY TO CONSUME:</a:t>
            </a:r>
          </a:p>
          <a:p>
            <a:pPr marL="0" indent="0">
              <a:buNone/>
            </a:pPr>
            <a:r>
              <a:rPr lang="en-US" sz="1400" dirty="0"/>
              <a:t>a) </a:t>
            </a:r>
            <a:r>
              <a:rPr lang="en-US" sz="1400" b="1" dirty="0"/>
              <a:t>Average propensity to consume (APC) </a:t>
            </a:r>
            <a:r>
              <a:rPr lang="en-US" sz="1400" dirty="0"/>
              <a:t>:it refers to the ratio of consumption expenditure (C) to the corresponding level of income 	(Y),APC=C/Y</a:t>
            </a:r>
          </a:p>
          <a:p>
            <a:pPr marL="0" indent="0">
              <a:buNone/>
            </a:pPr>
            <a:r>
              <a:rPr lang="en-US" sz="1400" dirty="0"/>
              <a:t>b) </a:t>
            </a:r>
            <a:r>
              <a:rPr lang="en-US" sz="1400" b="1" dirty="0"/>
              <a:t>Marginal propensity to consume( MPC) </a:t>
            </a:r>
            <a:r>
              <a:rPr lang="en-US" sz="1400" dirty="0"/>
              <a:t>it refers to the ratio of change in consumption expenditure to change in total income (Y)</a:t>
            </a:r>
          </a:p>
          <a:p>
            <a:endParaRPr lang="en-US" dirty="0"/>
          </a:p>
        </p:txBody>
      </p:sp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3F396C74-D0FD-43AA-9449-663B123C343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51230" y="377854"/>
            <a:ext cx="1410416" cy="650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5561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E9667-5C98-4687-A1EB-1DC9800D7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702" y="34850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SAVING FUNCTION </a:t>
            </a:r>
            <a:br>
              <a:rPr lang="en-US" sz="2000" dirty="0">
                <a:solidFill>
                  <a:srgbClr val="FF0000"/>
                </a:solidFill>
                <a:latin typeface="+mn-lt"/>
              </a:rPr>
            </a:b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A013B-09D6-44C8-8675-FBA910F0C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Types of propensity to save</a:t>
            </a:r>
            <a:r>
              <a:rPr lang="en-US" sz="1800" dirty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250000"/>
              </a:lnSpc>
            </a:pPr>
            <a:r>
              <a:rPr lang="en-US" sz="1400" dirty="0"/>
              <a:t>1. Average propensity to save (APS) it refers to the ratio of saving to the corresponding level of income (Y).</a:t>
            </a:r>
          </a:p>
          <a:p>
            <a:pPr marL="0" indent="0">
              <a:lnSpc>
                <a:spcPct val="250000"/>
              </a:lnSpc>
              <a:buNone/>
            </a:pPr>
            <a:r>
              <a:rPr lang="en-US" sz="1400" dirty="0"/>
              <a:t>		APS=S/Y</a:t>
            </a:r>
          </a:p>
          <a:p>
            <a:pPr>
              <a:lnSpc>
                <a:spcPct val="250000"/>
              </a:lnSpc>
            </a:pPr>
            <a:r>
              <a:rPr lang="en-US" sz="1400" dirty="0"/>
              <a:t>2. Marginal propensity to save (MPS )it refers to the ratio of change in savings to  change in total income.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3F396C74-D0FD-43AA-9449-663B123C343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34190" y="275581"/>
            <a:ext cx="1410416" cy="650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4588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E9667-5C98-4687-A1EB-1DC9800D7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			</a:t>
            </a:r>
            <a:r>
              <a:rPr lang="en-US" sz="2200" dirty="0">
                <a:solidFill>
                  <a:srgbClr val="FF0000"/>
                </a:solidFill>
              </a:rPr>
              <a:t>Comparison of APS and MPS</a:t>
            </a:r>
            <a:br>
              <a:rPr lang="en-US" sz="3200" dirty="0">
                <a:solidFill>
                  <a:srgbClr val="FF0000"/>
                </a:solidFill>
              </a:rPr>
            </a:b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E2E5A5-0E99-42AC-AB6C-D88013F9A6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</a:t>
            </a:r>
            <a:r>
              <a:rPr lang="en-US" sz="1800" dirty="0">
                <a:solidFill>
                  <a:srgbClr val="FF0000"/>
                </a:solidFill>
              </a:rPr>
              <a:t>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A013B-09D6-44C8-8675-FBA910F0C7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260000"/>
              </a:lnSpc>
              <a:buFont typeface="+mj-lt"/>
              <a:buAutoNum type="arabicPeriod"/>
            </a:pPr>
            <a:r>
              <a:rPr lang="en-US" sz="1500" dirty="0"/>
              <a:t>It refers to the ratio of saving(S) to the corresponding level of Income(Y) at a point of time.</a:t>
            </a:r>
          </a:p>
          <a:p>
            <a:pPr marL="514350" indent="-514350">
              <a:lnSpc>
                <a:spcPct val="260000"/>
              </a:lnSpc>
              <a:buFont typeface="+mj-lt"/>
              <a:buAutoNum type="arabicPeriod"/>
            </a:pPr>
            <a:r>
              <a:rPr lang="en-US" sz="1500" dirty="0"/>
              <a:t>APS can be less than zero when there are dissaving ,</a:t>
            </a:r>
            <a:r>
              <a:rPr lang="en-US" sz="1500" dirty="0" err="1"/>
              <a:t>i</a:t>
            </a:r>
            <a:r>
              <a:rPr lang="en-US" sz="1500" dirty="0"/>
              <a:t>. e. till consumption is more than National income.</a:t>
            </a:r>
          </a:p>
          <a:p>
            <a:pPr marL="514350" indent="-514350">
              <a:lnSpc>
                <a:spcPct val="260000"/>
              </a:lnSpc>
              <a:buFont typeface="+mj-lt"/>
              <a:buAutoNum type="arabicPeriod"/>
            </a:pPr>
            <a:r>
              <a:rPr lang="en-US" sz="1500" dirty="0"/>
              <a:t>APS=S/Y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FC818-7BD4-4E12-AECC-67E5D0396E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		</a:t>
            </a:r>
            <a:r>
              <a:rPr lang="en-US" sz="1800" dirty="0">
                <a:solidFill>
                  <a:srgbClr val="FF0000"/>
                </a:solidFill>
              </a:rPr>
              <a:t>MPS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C04899-0CEF-4E0A-9979-A70447FEBAD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270000"/>
              </a:lnSpc>
              <a:buFont typeface="+mj-lt"/>
              <a:buAutoNum type="arabicPeriod"/>
            </a:pPr>
            <a:r>
              <a:rPr lang="en-US" sz="1400" dirty="0"/>
              <a:t>It refers to the ratio of change in saving to change in total income over a period of time.</a:t>
            </a:r>
          </a:p>
          <a:p>
            <a:pPr marL="514350" indent="-514350">
              <a:lnSpc>
                <a:spcPct val="270000"/>
              </a:lnSpc>
              <a:buFont typeface="+mj-lt"/>
              <a:buAutoNum type="arabicPeriod"/>
            </a:pPr>
            <a:r>
              <a:rPr lang="en-US" sz="1400" dirty="0"/>
              <a:t>MPS can never be less than zero as change in saving can never be negative ,</a:t>
            </a:r>
            <a:r>
              <a:rPr lang="en-US" sz="1400" dirty="0" err="1"/>
              <a:t>i.e</a:t>
            </a:r>
            <a:r>
              <a:rPr lang="en-US" sz="1400" dirty="0"/>
              <a:t> . change in consumption can never be more than change in income.</a:t>
            </a:r>
          </a:p>
          <a:p>
            <a:pPr marL="514350" indent="-514350">
              <a:lnSpc>
                <a:spcPct val="270000"/>
              </a:lnSpc>
              <a:buFont typeface="+mj-lt"/>
              <a:buAutoNum type="arabicPeriod"/>
            </a:pPr>
            <a:r>
              <a:rPr lang="en-US" sz="1400" dirty="0"/>
              <a:t>MPS=change in S/change in Y</a:t>
            </a:r>
          </a:p>
        </p:txBody>
      </p:sp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F396C74-D0FD-43AA-9449-663B123C343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96665" y="216724"/>
            <a:ext cx="1410416" cy="650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4869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1E950-4680-4ACD-8402-E9CED7608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244" y="354042"/>
            <a:ext cx="10515600" cy="1325563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INVESTMENT REFERS TO THE EXPENDITURE INCURRED ON CREATION OF NEW CAPITAL ASSETS.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E2CEB-770B-413F-902F-4715272BF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INVESTMENT FUNCTION</a:t>
            </a:r>
          </a:p>
          <a:p>
            <a:pPr marL="0" indent="0">
              <a:lnSpc>
                <a:spcPct val="300000"/>
              </a:lnSpc>
              <a:buNone/>
            </a:pPr>
            <a:r>
              <a:rPr lang="en-US" sz="1400" dirty="0"/>
              <a:t>Investment refers to the expenditure incurred on creation of new capital assets. Expenditure incurred on assets like machinery, building equipment's ,raw materials ,etc. which leads to increase in productivity. It</a:t>
            </a:r>
            <a:r>
              <a:rPr lang="en-US" sz="1400" b="1" dirty="0"/>
              <a:t> </a:t>
            </a:r>
            <a:r>
              <a:rPr lang="en-US" sz="1400" dirty="0"/>
              <a:t>is of two types</a:t>
            </a:r>
            <a:r>
              <a:rPr lang="en-US" sz="1400" b="1" dirty="0"/>
              <a:t>:</a:t>
            </a:r>
          </a:p>
          <a:p>
            <a:pPr>
              <a:lnSpc>
                <a:spcPct val="300000"/>
              </a:lnSpc>
            </a:pPr>
            <a:r>
              <a:rPr lang="en-US" sz="1400" dirty="0"/>
              <a:t>1. </a:t>
            </a:r>
            <a:r>
              <a:rPr lang="en-US" sz="1400" b="1" dirty="0"/>
              <a:t>Induced investment </a:t>
            </a:r>
            <a:r>
              <a:rPr lang="en-US" sz="1400" dirty="0"/>
              <a:t>:it is directly influenced by the income level. It is made when marginal efficiency of investment is more than the rate of interest.</a:t>
            </a:r>
          </a:p>
          <a:p>
            <a:pPr>
              <a:lnSpc>
                <a:spcPct val="300000"/>
              </a:lnSpc>
            </a:pPr>
            <a:r>
              <a:rPr lang="en-US" sz="1400" dirty="0"/>
              <a:t>2. </a:t>
            </a:r>
            <a:r>
              <a:rPr lang="en-US" sz="1400" b="1" dirty="0"/>
              <a:t>Autonomous investment </a:t>
            </a:r>
            <a:r>
              <a:rPr lang="en-US" sz="1400" dirty="0"/>
              <a:t>:it is not affected by changes in the level of income. It is not guided solely by the profit motive.</a:t>
            </a:r>
          </a:p>
          <a:p>
            <a:endParaRPr lang="en-US" dirty="0"/>
          </a:p>
        </p:txBody>
      </p:sp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3F396C74-D0FD-43AA-9449-663B123C343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56908" y="208022"/>
            <a:ext cx="1410416" cy="650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7306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1E950-4680-4ACD-8402-E9CED7608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	</a:t>
            </a:r>
            <a:r>
              <a:rPr lang="en-US" sz="2200" dirty="0">
                <a:solidFill>
                  <a:srgbClr val="FF0000"/>
                </a:solidFill>
                <a:latin typeface="+mn-lt"/>
              </a:rPr>
              <a:t>INDUCED INVESTMENT VS AUTONOMOUS INVESTMENT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A3A814-95B7-4C32-90F6-4C0E70F5F7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INDUCED INVESTMENT</a:t>
            </a:r>
            <a:endParaRPr lang="en-US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E2CEB-770B-413F-902F-4715272BF0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1400" dirty="0"/>
              <a:t>It is driven by profit motive, i.e.it depends on profit expectation.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1400" dirty="0"/>
              <a:t>It is  income elastic , </a:t>
            </a:r>
            <a:r>
              <a:rPr lang="en-US" sz="1400" dirty="0" err="1"/>
              <a:t>i</a:t>
            </a:r>
            <a:r>
              <a:rPr lang="en-US" sz="1400" dirty="0"/>
              <a:t>. e. increase in income level raises its level.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1400" dirty="0"/>
              <a:t>Its curves slopes upwards as it is Income elastic.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1400" dirty="0"/>
              <a:t>It is generally done by the private sector.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6AF48E-8D69-4320-B9CB-DF99382FAE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sz="1800" dirty="0">
                <a:solidFill>
                  <a:srgbClr val="FF0000"/>
                </a:solidFill>
              </a:rPr>
              <a:t>AUTONOMOUS INVESTMENT</a:t>
            </a:r>
            <a:endParaRPr lang="en-US" sz="1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271A53-04DB-48F3-BC67-F1A431C037B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1400" dirty="0"/>
              <a:t>It is done for social welfare and not for profit.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1400" dirty="0"/>
              <a:t>It is unaffected by changes in Income level.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1400" dirty="0"/>
              <a:t>Its curve is parallel to X-axis as it is Income inelastic.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1400" dirty="0"/>
              <a:t>It is generally done by the government sector.</a:t>
            </a:r>
          </a:p>
        </p:txBody>
      </p:sp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F396C74-D0FD-43AA-9449-663B123C343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25063" y="216724"/>
            <a:ext cx="1410416" cy="650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1445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966</Words>
  <Application>Microsoft Office PowerPoint</Application>
  <PresentationFormat>Widescreen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  AGGREGATE DEMAND AND RELATED CONCEPTS</vt:lpstr>
      <vt:lpstr>KEYNESIAN PSYCHOLOGICAL LAW OF CONSUMPTION</vt:lpstr>
      <vt:lpstr>   COMPONENTS OF AGGREGATE DEMAND:</vt:lpstr>
      <vt:lpstr>    CONSUMPTION FUNCTION</vt:lpstr>
      <vt:lpstr>SAVING FUNCTION  </vt:lpstr>
      <vt:lpstr>   Comparison of APS and MPS </vt:lpstr>
      <vt:lpstr>INVESTMENT REFERS TO THE EXPENDITURE INCURRED ON CREATION OF NEW CAPITAL ASSETS.</vt:lpstr>
      <vt:lpstr> INDUCED INVESTMENT VS AUTONOMOUS INVESTMENT </vt:lpstr>
      <vt:lpstr>   SOME IMPORTANT CONCEPTS</vt:lpstr>
      <vt:lpstr>    HOME ASSIGNMENT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amarjit sahu</dc:creator>
  <cp:lastModifiedBy>amarjit sahu</cp:lastModifiedBy>
  <cp:revision>58</cp:revision>
  <dcterms:created xsi:type="dcterms:W3CDTF">2020-07-23T17:57:55Z</dcterms:created>
  <dcterms:modified xsi:type="dcterms:W3CDTF">2022-05-07T01:50:01Z</dcterms:modified>
</cp:coreProperties>
</file>