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1" r:id="rId3"/>
    <p:sldId id="272" r:id="rId4"/>
    <p:sldId id="265" r:id="rId5"/>
    <p:sldId id="266" r:id="rId6"/>
    <p:sldId id="267" r:id="rId7"/>
    <p:sldId id="268" r:id="rId8"/>
    <p:sldId id="269" r:id="rId9"/>
    <p:sldId id="273" r:id="rId10"/>
    <p:sldId id="270" r:id="rId11"/>
    <p:sldId id="26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6" autoAdjust="0"/>
    <p:restoredTop sz="94660"/>
  </p:normalViewPr>
  <p:slideViewPr>
    <p:cSldViewPr snapToGrid="0">
      <p:cViewPr varScale="1">
        <p:scale>
          <a:sx n="84" d="100"/>
          <a:sy n="84" d="100"/>
        </p:scale>
        <p:origin x="63" y="17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2C74E-F97F-4580-821A-B432C76B189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51AB87A-1FB1-4C54-89FB-F331D7D2A6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A63D5D3-11F2-4FC1-B95F-CD1A2B68E1A8}"/>
              </a:ext>
            </a:extLst>
          </p:cNvPr>
          <p:cNvSpPr>
            <a:spLocks noGrp="1"/>
          </p:cNvSpPr>
          <p:nvPr>
            <p:ph type="dt" sz="half" idx="10"/>
          </p:nvPr>
        </p:nvSpPr>
        <p:spPr/>
        <p:txBody>
          <a:bodyPr/>
          <a:lstStyle/>
          <a:p>
            <a:fld id="{31102737-E77B-4915-B203-C3B33A95553C}" type="datetimeFigureOut">
              <a:rPr lang="en-US" smtClean="0"/>
              <a:t>06-May-22</a:t>
            </a:fld>
            <a:endParaRPr lang="en-US"/>
          </a:p>
        </p:txBody>
      </p:sp>
      <p:sp>
        <p:nvSpPr>
          <p:cNvPr id="5" name="Footer Placeholder 4">
            <a:extLst>
              <a:ext uri="{FF2B5EF4-FFF2-40B4-BE49-F238E27FC236}">
                <a16:creationId xmlns:a16="http://schemas.microsoft.com/office/drawing/2014/main" id="{0B85FAA5-00BB-45C1-BCEC-4B7AF6B709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32BF07-710D-47D6-86DB-C6EC521E7D63}"/>
              </a:ext>
            </a:extLst>
          </p:cNvPr>
          <p:cNvSpPr>
            <a:spLocks noGrp="1"/>
          </p:cNvSpPr>
          <p:nvPr>
            <p:ph type="sldNum" sz="quarter" idx="12"/>
          </p:nvPr>
        </p:nvSpPr>
        <p:spPr/>
        <p:txBody>
          <a:bodyPr/>
          <a:lstStyle/>
          <a:p>
            <a:fld id="{2D926AEC-E54C-4E9B-A93C-144D256C9500}" type="slidenum">
              <a:rPr lang="en-US" smtClean="0"/>
              <a:t>‹#›</a:t>
            </a:fld>
            <a:endParaRPr lang="en-US"/>
          </a:p>
        </p:txBody>
      </p:sp>
    </p:spTree>
    <p:extLst>
      <p:ext uri="{BB962C8B-B14F-4D97-AF65-F5344CB8AC3E}">
        <p14:creationId xmlns:p14="http://schemas.microsoft.com/office/powerpoint/2010/main" val="3637822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388AA-F160-4C53-9A94-098012C8DFB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FE75B14-5C82-4C54-96A7-CA3620AD4C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36F3DA-30C5-4394-967C-BA87B504BA59}"/>
              </a:ext>
            </a:extLst>
          </p:cNvPr>
          <p:cNvSpPr>
            <a:spLocks noGrp="1"/>
          </p:cNvSpPr>
          <p:nvPr>
            <p:ph type="dt" sz="half" idx="10"/>
          </p:nvPr>
        </p:nvSpPr>
        <p:spPr/>
        <p:txBody>
          <a:bodyPr/>
          <a:lstStyle/>
          <a:p>
            <a:fld id="{31102737-E77B-4915-B203-C3B33A95553C}" type="datetimeFigureOut">
              <a:rPr lang="en-US" smtClean="0"/>
              <a:t>06-May-22</a:t>
            </a:fld>
            <a:endParaRPr lang="en-US"/>
          </a:p>
        </p:txBody>
      </p:sp>
      <p:sp>
        <p:nvSpPr>
          <p:cNvPr id="5" name="Footer Placeholder 4">
            <a:extLst>
              <a:ext uri="{FF2B5EF4-FFF2-40B4-BE49-F238E27FC236}">
                <a16:creationId xmlns:a16="http://schemas.microsoft.com/office/drawing/2014/main" id="{366192F4-DDDE-4B53-A122-232C1B44FD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4207EE-F8CB-403F-B860-30AD23DD4516}"/>
              </a:ext>
            </a:extLst>
          </p:cNvPr>
          <p:cNvSpPr>
            <a:spLocks noGrp="1"/>
          </p:cNvSpPr>
          <p:nvPr>
            <p:ph type="sldNum" sz="quarter" idx="12"/>
          </p:nvPr>
        </p:nvSpPr>
        <p:spPr/>
        <p:txBody>
          <a:bodyPr/>
          <a:lstStyle/>
          <a:p>
            <a:fld id="{2D926AEC-E54C-4E9B-A93C-144D256C9500}" type="slidenum">
              <a:rPr lang="en-US" smtClean="0"/>
              <a:t>‹#›</a:t>
            </a:fld>
            <a:endParaRPr lang="en-US"/>
          </a:p>
        </p:txBody>
      </p:sp>
    </p:spTree>
    <p:extLst>
      <p:ext uri="{BB962C8B-B14F-4D97-AF65-F5344CB8AC3E}">
        <p14:creationId xmlns:p14="http://schemas.microsoft.com/office/powerpoint/2010/main" val="2891131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308DF15-2358-470D-ACAE-17C77804736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B3F60C0-C3FF-4518-9A51-8A75130BB5C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9EEB8D-677D-4889-ACDC-CD7C537BE8C0}"/>
              </a:ext>
            </a:extLst>
          </p:cNvPr>
          <p:cNvSpPr>
            <a:spLocks noGrp="1"/>
          </p:cNvSpPr>
          <p:nvPr>
            <p:ph type="dt" sz="half" idx="10"/>
          </p:nvPr>
        </p:nvSpPr>
        <p:spPr/>
        <p:txBody>
          <a:bodyPr/>
          <a:lstStyle/>
          <a:p>
            <a:fld id="{31102737-E77B-4915-B203-C3B33A95553C}" type="datetimeFigureOut">
              <a:rPr lang="en-US" smtClean="0"/>
              <a:t>06-May-22</a:t>
            </a:fld>
            <a:endParaRPr lang="en-US"/>
          </a:p>
        </p:txBody>
      </p:sp>
      <p:sp>
        <p:nvSpPr>
          <p:cNvPr id="5" name="Footer Placeholder 4">
            <a:extLst>
              <a:ext uri="{FF2B5EF4-FFF2-40B4-BE49-F238E27FC236}">
                <a16:creationId xmlns:a16="http://schemas.microsoft.com/office/drawing/2014/main" id="{62A2ACD9-5EAC-4F26-BD0E-A16E349378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15C19A-AE97-46F5-AC2C-40DA4F862B58}"/>
              </a:ext>
            </a:extLst>
          </p:cNvPr>
          <p:cNvSpPr>
            <a:spLocks noGrp="1"/>
          </p:cNvSpPr>
          <p:nvPr>
            <p:ph type="sldNum" sz="quarter" idx="12"/>
          </p:nvPr>
        </p:nvSpPr>
        <p:spPr/>
        <p:txBody>
          <a:bodyPr/>
          <a:lstStyle/>
          <a:p>
            <a:fld id="{2D926AEC-E54C-4E9B-A93C-144D256C9500}" type="slidenum">
              <a:rPr lang="en-US" smtClean="0"/>
              <a:t>‹#›</a:t>
            </a:fld>
            <a:endParaRPr lang="en-US"/>
          </a:p>
        </p:txBody>
      </p:sp>
    </p:spTree>
    <p:extLst>
      <p:ext uri="{BB962C8B-B14F-4D97-AF65-F5344CB8AC3E}">
        <p14:creationId xmlns:p14="http://schemas.microsoft.com/office/powerpoint/2010/main" val="2124838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7491C-B23A-4893-B8ED-732BD4A5CF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4B9CBFD-0CAB-43E5-90A7-5B2B72BFDCA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6B2E02-8620-4A06-8277-565F1563B841}"/>
              </a:ext>
            </a:extLst>
          </p:cNvPr>
          <p:cNvSpPr>
            <a:spLocks noGrp="1"/>
          </p:cNvSpPr>
          <p:nvPr>
            <p:ph type="dt" sz="half" idx="10"/>
          </p:nvPr>
        </p:nvSpPr>
        <p:spPr/>
        <p:txBody>
          <a:bodyPr/>
          <a:lstStyle/>
          <a:p>
            <a:fld id="{31102737-E77B-4915-B203-C3B33A95553C}" type="datetimeFigureOut">
              <a:rPr lang="en-US" smtClean="0"/>
              <a:t>06-May-22</a:t>
            </a:fld>
            <a:endParaRPr lang="en-US"/>
          </a:p>
        </p:txBody>
      </p:sp>
      <p:sp>
        <p:nvSpPr>
          <p:cNvPr id="5" name="Footer Placeholder 4">
            <a:extLst>
              <a:ext uri="{FF2B5EF4-FFF2-40B4-BE49-F238E27FC236}">
                <a16:creationId xmlns:a16="http://schemas.microsoft.com/office/drawing/2014/main" id="{D012F6E9-E035-4D72-B235-8B63059969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3C0D2E-DE5F-4F78-B5C2-AAC334BD3A85}"/>
              </a:ext>
            </a:extLst>
          </p:cNvPr>
          <p:cNvSpPr>
            <a:spLocks noGrp="1"/>
          </p:cNvSpPr>
          <p:nvPr>
            <p:ph type="sldNum" sz="quarter" idx="12"/>
          </p:nvPr>
        </p:nvSpPr>
        <p:spPr/>
        <p:txBody>
          <a:bodyPr/>
          <a:lstStyle/>
          <a:p>
            <a:fld id="{2D926AEC-E54C-4E9B-A93C-144D256C9500}" type="slidenum">
              <a:rPr lang="en-US" smtClean="0"/>
              <a:t>‹#›</a:t>
            </a:fld>
            <a:endParaRPr lang="en-US"/>
          </a:p>
        </p:txBody>
      </p:sp>
    </p:spTree>
    <p:extLst>
      <p:ext uri="{BB962C8B-B14F-4D97-AF65-F5344CB8AC3E}">
        <p14:creationId xmlns:p14="http://schemas.microsoft.com/office/powerpoint/2010/main" val="677024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D24D4-7543-4EA5-8783-A55A60655F3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9D59F96-2EF4-41BA-A050-1F65B7B5B53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7D4D8FE-5874-411C-AAF5-32F5AC7402F4}"/>
              </a:ext>
            </a:extLst>
          </p:cNvPr>
          <p:cNvSpPr>
            <a:spLocks noGrp="1"/>
          </p:cNvSpPr>
          <p:nvPr>
            <p:ph type="dt" sz="half" idx="10"/>
          </p:nvPr>
        </p:nvSpPr>
        <p:spPr/>
        <p:txBody>
          <a:bodyPr/>
          <a:lstStyle/>
          <a:p>
            <a:fld id="{31102737-E77B-4915-B203-C3B33A95553C}" type="datetimeFigureOut">
              <a:rPr lang="en-US" smtClean="0"/>
              <a:t>06-May-22</a:t>
            </a:fld>
            <a:endParaRPr lang="en-US"/>
          </a:p>
        </p:txBody>
      </p:sp>
      <p:sp>
        <p:nvSpPr>
          <p:cNvPr id="5" name="Footer Placeholder 4">
            <a:extLst>
              <a:ext uri="{FF2B5EF4-FFF2-40B4-BE49-F238E27FC236}">
                <a16:creationId xmlns:a16="http://schemas.microsoft.com/office/drawing/2014/main" id="{BE8E6F93-BB0F-4E0A-BD41-19BA3C41DF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B7808C-5C91-45B8-84C9-D523AFCBD6E6}"/>
              </a:ext>
            </a:extLst>
          </p:cNvPr>
          <p:cNvSpPr>
            <a:spLocks noGrp="1"/>
          </p:cNvSpPr>
          <p:nvPr>
            <p:ph type="sldNum" sz="quarter" idx="12"/>
          </p:nvPr>
        </p:nvSpPr>
        <p:spPr/>
        <p:txBody>
          <a:bodyPr/>
          <a:lstStyle/>
          <a:p>
            <a:fld id="{2D926AEC-E54C-4E9B-A93C-144D256C9500}" type="slidenum">
              <a:rPr lang="en-US" smtClean="0"/>
              <a:t>‹#›</a:t>
            </a:fld>
            <a:endParaRPr lang="en-US"/>
          </a:p>
        </p:txBody>
      </p:sp>
    </p:spTree>
    <p:extLst>
      <p:ext uri="{BB962C8B-B14F-4D97-AF65-F5344CB8AC3E}">
        <p14:creationId xmlns:p14="http://schemas.microsoft.com/office/powerpoint/2010/main" val="4106838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17ED0-D9B2-4536-8B72-689E5F3F41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1A95DAA-21AB-4AD4-BDBB-A58E43AACB0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B5AB45B-C786-48EB-B37C-E9518382A2D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5B49659-73A3-47C9-931F-9CE2C94129DE}"/>
              </a:ext>
            </a:extLst>
          </p:cNvPr>
          <p:cNvSpPr>
            <a:spLocks noGrp="1"/>
          </p:cNvSpPr>
          <p:nvPr>
            <p:ph type="dt" sz="half" idx="10"/>
          </p:nvPr>
        </p:nvSpPr>
        <p:spPr/>
        <p:txBody>
          <a:bodyPr/>
          <a:lstStyle/>
          <a:p>
            <a:fld id="{31102737-E77B-4915-B203-C3B33A95553C}" type="datetimeFigureOut">
              <a:rPr lang="en-US" smtClean="0"/>
              <a:t>06-May-22</a:t>
            </a:fld>
            <a:endParaRPr lang="en-US"/>
          </a:p>
        </p:txBody>
      </p:sp>
      <p:sp>
        <p:nvSpPr>
          <p:cNvPr id="6" name="Footer Placeholder 5">
            <a:extLst>
              <a:ext uri="{FF2B5EF4-FFF2-40B4-BE49-F238E27FC236}">
                <a16:creationId xmlns:a16="http://schemas.microsoft.com/office/drawing/2014/main" id="{97EAF496-2FC5-4466-966D-BF7DDBC6BC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9BA828-D179-4DEB-B2C6-4D2D0FA385F2}"/>
              </a:ext>
            </a:extLst>
          </p:cNvPr>
          <p:cNvSpPr>
            <a:spLocks noGrp="1"/>
          </p:cNvSpPr>
          <p:nvPr>
            <p:ph type="sldNum" sz="quarter" idx="12"/>
          </p:nvPr>
        </p:nvSpPr>
        <p:spPr/>
        <p:txBody>
          <a:bodyPr/>
          <a:lstStyle/>
          <a:p>
            <a:fld id="{2D926AEC-E54C-4E9B-A93C-144D256C9500}" type="slidenum">
              <a:rPr lang="en-US" smtClean="0"/>
              <a:t>‹#›</a:t>
            </a:fld>
            <a:endParaRPr lang="en-US"/>
          </a:p>
        </p:txBody>
      </p:sp>
    </p:spTree>
    <p:extLst>
      <p:ext uri="{BB962C8B-B14F-4D97-AF65-F5344CB8AC3E}">
        <p14:creationId xmlns:p14="http://schemas.microsoft.com/office/powerpoint/2010/main" val="3479747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0A327-6141-4685-8D99-C37827508E7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4BC9E8F-5CC0-46E3-A53B-7078FC6542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62A636F-A698-405F-B917-98B8623E76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12074FE-FCD4-4453-BAB7-D22B2D704D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7E9C77A-9F02-41F2-B325-2ABEC5141E2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EF0CD17-DFC1-4017-86C1-DB93494C905D}"/>
              </a:ext>
            </a:extLst>
          </p:cNvPr>
          <p:cNvSpPr>
            <a:spLocks noGrp="1"/>
          </p:cNvSpPr>
          <p:nvPr>
            <p:ph type="dt" sz="half" idx="10"/>
          </p:nvPr>
        </p:nvSpPr>
        <p:spPr/>
        <p:txBody>
          <a:bodyPr/>
          <a:lstStyle/>
          <a:p>
            <a:fld id="{31102737-E77B-4915-B203-C3B33A95553C}" type="datetimeFigureOut">
              <a:rPr lang="en-US" smtClean="0"/>
              <a:t>06-May-22</a:t>
            </a:fld>
            <a:endParaRPr lang="en-US"/>
          </a:p>
        </p:txBody>
      </p:sp>
      <p:sp>
        <p:nvSpPr>
          <p:cNvPr id="8" name="Footer Placeholder 7">
            <a:extLst>
              <a:ext uri="{FF2B5EF4-FFF2-40B4-BE49-F238E27FC236}">
                <a16:creationId xmlns:a16="http://schemas.microsoft.com/office/drawing/2014/main" id="{527CAD16-3921-4C49-8C5D-C50C23A38B2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607B1BC-A2C7-43C7-B613-498B82C671A5}"/>
              </a:ext>
            </a:extLst>
          </p:cNvPr>
          <p:cNvSpPr>
            <a:spLocks noGrp="1"/>
          </p:cNvSpPr>
          <p:nvPr>
            <p:ph type="sldNum" sz="quarter" idx="12"/>
          </p:nvPr>
        </p:nvSpPr>
        <p:spPr/>
        <p:txBody>
          <a:bodyPr/>
          <a:lstStyle/>
          <a:p>
            <a:fld id="{2D926AEC-E54C-4E9B-A93C-144D256C9500}" type="slidenum">
              <a:rPr lang="en-US" smtClean="0"/>
              <a:t>‹#›</a:t>
            </a:fld>
            <a:endParaRPr lang="en-US"/>
          </a:p>
        </p:txBody>
      </p:sp>
    </p:spTree>
    <p:extLst>
      <p:ext uri="{BB962C8B-B14F-4D97-AF65-F5344CB8AC3E}">
        <p14:creationId xmlns:p14="http://schemas.microsoft.com/office/powerpoint/2010/main" val="4045981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E4E91-B79E-4D91-BC0A-ADA109F05D5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D5EA71B-E1FF-4D73-9D07-75EE22C98277}"/>
              </a:ext>
            </a:extLst>
          </p:cNvPr>
          <p:cNvSpPr>
            <a:spLocks noGrp="1"/>
          </p:cNvSpPr>
          <p:nvPr>
            <p:ph type="dt" sz="half" idx="10"/>
          </p:nvPr>
        </p:nvSpPr>
        <p:spPr/>
        <p:txBody>
          <a:bodyPr/>
          <a:lstStyle/>
          <a:p>
            <a:fld id="{31102737-E77B-4915-B203-C3B33A95553C}" type="datetimeFigureOut">
              <a:rPr lang="en-US" smtClean="0"/>
              <a:t>06-May-22</a:t>
            </a:fld>
            <a:endParaRPr lang="en-US"/>
          </a:p>
        </p:txBody>
      </p:sp>
      <p:sp>
        <p:nvSpPr>
          <p:cNvPr id="4" name="Footer Placeholder 3">
            <a:extLst>
              <a:ext uri="{FF2B5EF4-FFF2-40B4-BE49-F238E27FC236}">
                <a16:creationId xmlns:a16="http://schemas.microsoft.com/office/drawing/2014/main" id="{FE9D1E48-7551-4FEB-8AC4-0227BEB05C2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A4968D8-34AB-4F9A-9E97-6B16D07EEAF3}"/>
              </a:ext>
            </a:extLst>
          </p:cNvPr>
          <p:cNvSpPr>
            <a:spLocks noGrp="1"/>
          </p:cNvSpPr>
          <p:nvPr>
            <p:ph type="sldNum" sz="quarter" idx="12"/>
          </p:nvPr>
        </p:nvSpPr>
        <p:spPr/>
        <p:txBody>
          <a:bodyPr/>
          <a:lstStyle/>
          <a:p>
            <a:fld id="{2D926AEC-E54C-4E9B-A93C-144D256C9500}" type="slidenum">
              <a:rPr lang="en-US" smtClean="0"/>
              <a:t>‹#›</a:t>
            </a:fld>
            <a:endParaRPr lang="en-US"/>
          </a:p>
        </p:txBody>
      </p:sp>
    </p:spTree>
    <p:extLst>
      <p:ext uri="{BB962C8B-B14F-4D97-AF65-F5344CB8AC3E}">
        <p14:creationId xmlns:p14="http://schemas.microsoft.com/office/powerpoint/2010/main" val="1393015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743C196-8764-4EAF-8B3C-70AB44BFDE19}"/>
              </a:ext>
            </a:extLst>
          </p:cNvPr>
          <p:cNvSpPr>
            <a:spLocks noGrp="1"/>
          </p:cNvSpPr>
          <p:nvPr>
            <p:ph type="dt" sz="half" idx="10"/>
          </p:nvPr>
        </p:nvSpPr>
        <p:spPr/>
        <p:txBody>
          <a:bodyPr/>
          <a:lstStyle/>
          <a:p>
            <a:fld id="{31102737-E77B-4915-B203-C3B33A95553C}" type="datetimeFigureOut">
              <a:rPr lang="en-US" smtClean="0"/>
              <a:t>06-May-22</a:t>
            </a:fld>
            <a:endParaRPr lang="en-US"/>
          </a:p>
        </p:txBody>
      </p:sp>
      <p:sp>
        <p:nvSpPr>
          <p:cNvPr id="3" name="Footer Placeholder 2">
            <a:extLst>
              <a:ext uri="{FF2B5EF4-FFF2-40B4-BE49-F238E27FC236}">
                <a16:creationId xmlns:a16="http://schemas.microsoft.com/office/drawing/2014/main" id="{FFEBB472-36AD-4598-8E4C-92851DF71F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E465D3-766A-4B50-A1C3-63435ED4A1EF}"/>
              </a:ext>
            </a:extLst>
          </p:cNvPr>
          <p:cNvSpPr>
            <a:spLocks noGrp="1"/>
          </p:cNvSpPr>
          <p:nvPr>
            <p:ph type="sldNum" sz="quarter" idx="12"/>
          </p:nvPr>
        </p:nvSpPr>
        <p:spPr/>
        <p:txBody>
          <a:bodyPr/>
          <a:lstStyle/>
          <a:p>
            <a:fld id="{2D926AEC-E54C-4E9B-A93C-144D256C9500}" type="slidenum">
              <a:rPr lang="en-US" smtClean="0"/>
              <a:t>‹#›</a:t>
            </a:fld>
            <a:endParaRPr lang="en-US"/>
          </a:p>
        </p:txBody>
      </p:sp>
    </p:spTree>
    <p:extLst>
      <p:ext uri="{BB962C8B-B14F-4D97-AF65-F5344CB8AC3E}">
        <p14:creationId xmlns:p14="http://schemas.microsoft.com/office/powerpoint/2010/main" val="2159288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66E1D4-7B59-4DF9-81FA-837391FF5C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2F2BA5B-89BD-4400-B58C-EA133F02BC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339087A-B0AD-48E4-AD48-07B42303D0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FCAAD6-9E64-4AA5-8DCF-6964F3FA5660}"/>
              </a:ext>
            </a:extLst>
          </p:cNvPr>
          <p:cNvSpPr>
            <a:spLocks noGrp="1"/>
          </p:cNvSpPr>
          <p:nvPr>
            <p:ph type="dt" sz="half" idx="10"/>
          </p:nvPr>
        </p:nvSpPr>
        <p:spPr/>
        <p:txBody>
          <a:bodyPr/>
          <a:lstStyle/>
          <a:p>
            <a:fld id="{31102737-E77B-4915-B203-C3B33A95553C}" type="datetimeFigureOut">
              <a:rPr lang="en-US" smtClean="0"/>
              <a:t>06-May-22</a:t>
            </a:fld>
            <a:endParaRPr lang="en-US"/>
          </a:p>
        </p:txBody>
      </p:sp>
      <p:sp>
        <p:nvSpPr>
          <p:cNvPr id="6" name="Footer Placeholder 5">
            <a:extLst>
              <a:ext uri="{FF2B5EF4-FFF2-40B4-BE49-F238E27FC236}">
                <a16:creationId xmlns:a16="http://schemas.microsoft.com/office/drawing/2014/main" id="{B82A0A8C-2E71-4179-BFEB-8A112AE053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ACC59B-DF18-430E-AA71-C1C3D966A867}"/>
              </a:ext>
            </a:extLst>
          </p:cNvPr>
          <p:cNvSpPr>
            <a:spLocks noGrp="1"/>
          </p:cNvSpPr>
          <p:nvPr>
            <p:ph type="sldNum" sz="quarter" idx="12"/>
          </p:nvPr>
        </p:nvSpPr>
        <p:spPr/>
        <p:txBody>
          <a:bodyPr/>
          <a:lstStyle/>
          <a:p>
            <a:fld id="{2D926AEC-E54C-4E9B-A93C-144D256C9500}" type="slidenum">
              <a:rPr lang="en-US" smtClean="0"/>
              <a:t>‹#›</a:t>
            </a:fld>
            <a:endParaRPr lang="en-US"/>
          </a:p>
        </p:txBody>
      </p:sp>
    </p:spTree>
    <p:extLst>
      <p:ext uri="{BB962C8B-B14F-4D97-AF65-F5344CB8AC3E}">
        <p14:creationId xmlns:p14="http://schemas.microsoft.com/office/powerpoint/2010/main" val="29042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9CB16-DFF7-4334-8013-3CDC036B3D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2D4D052-C764-486C-88A1-2E4D794864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4B0DBF9-8BC4-4E0B-BF74-9A3658F6D7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A82C34-0394-4437-9406-034B88783A87}"/>
              </a:ext>
            </a:extLst>
          </p:cNvPr>
          <p:cNvSpPr>
            <a:spLocks noGrp="1"/>
          </p:cNvSpPr>
          <p:nvPr>
            <p:ph type="dt" sz="half" idx="10"/>
          </p:nvPr>
        </p:nvSpPr>
        <p:spPr/>
        <p:txBody>
          <a:bodyPr/>
          <a:lstStyle/>
          <a:p>
            <a:fld id="{31102737-E77B-4915-B203-C3B33A95553C}" type="datetimeFigureOut">
              <a:rPr lang="en-US" smtClean="0"/>
              <a:t>06-May-22</a:t>
            </a:fld>
            <a:endParaRPr lang="en-US"/>
          </a:p>
        </p:txBody>
      </p:sp>
      <p:sp>
        <p:nvSpPr>
          <p:cNvPr id="6" name="Footer Placeholder 5">
            <a:extLst>
              <a:ext uri="{FF2B5EF4-FFF2-40B4-BE49-F238E27FC236}">
                <a16:creationId xmlns:a16="http://schemas.microsoft.com/office/drawing/2014/main" id="{E5647937-30BF-40C4-BC74-29074C8752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DA1543-1750-4964-880C-0D1A466957F5}"/>
              </a:ext>
            </a:extLst>
          </p:cNvPr>
          <p:cNvSpPr>
            <a:spLocks noGrp="1"/>
          </p:cNvSpPr>
          <p:nvPr>
            <p:ph type="sldNum" sz="quarter" idx="12"/>
          </p:nvPr>
        </p:nvSpPr>
        <p:spPr/>
        <p:txBody>
          <a:bodyPr/>
          <a:lstStyle/>
          <a:p>
            <a:fld id="{2D926AEC-E54C-4E9B-A93C-144D256C9500}" type="slidenum">
              <a:rPr lang="en-US" smtClean="0"/>
              <a:t>‹#›</a:t>
            </a:fld>
            <a:endParaRPr lang="en-US"/>
          </a:p>
        </p:txBody>
      </p:sp>
    </p:spTree>
    <p:extLst>
      <p:ext uri="{BB962C8B-B14F-4D97-AF65-F5344CB8AC3E}">
        <p14:creationId xmlns:p14="http://schemas.microsoft.com/office/powerpoint/2010/main" val="3605252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381B672-07DB-4D60-8F1F-D31BD3AF76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95F621E-DE3B-4DBB-8CDD-9E0C31EF920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65E6C6-9CAE-4C40-9FB6-3A6AAAD00B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102737-E77B-4915-B203-C3B33A95553C}" type="datetimeFigureOut">
              <a:rPr lang="en-US" smtClean="0"/>
              <a:t>06-May-22</a:t>
            </a:fld>
            <a:endParaRPr lang="en-US"/>
          </a:p>
        </p:txBody>
      </p:sp>
      <p:sp>
        <p:nvSpPr>
          <p:cNvPr id="5" name="Footer Placeholder 4">
            <a:extLst>
              <a:ext uri="{FF2B5EF4-FFF2-40B4-BE49-F238E27FC236}">
                <a16:creationId xmlns:a16="http://schemas.microsoft.com/office/drawing/2014/main" id="{7536A675-E0F7-4F5E-A76D-275631D4E9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E0FD6D-D49A-4740-BB81-440C01FB94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26AEC-E54C-4E9B-A93C-144D256C9500}" type="slidenum">
              <a:rPr lang="en-US" smtClean="0"/>
              <a:t>‹#›</a:t>
            </a:fld>
            <a:endParaRPr lang="en-US"/>
          </a:p>
        </p:txBody>
      </p:sp>
    </p:spTree>
    <p:extLst>
      <p:ext uri="{BB962C8B-B14F-4D97-AF65-F5344CB8AC3E}">
        <p14:creationId xmlns:p14="http://schemas.microsoft.com/office/powerpoint/2010/main" val="21192969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83632" y="2427157"/>
            <a:ext cx="6624736" cy="553998"/>
          </a:xfrm>
          <a:prstGeom prst="rect">
            <a:avLst/>
          </a:prstGeom>
          <a:noFill/>
          <a:ln/>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en-IN" sz="3000" dirty="0">
                <a:solidFill>
                  <a:srgbClr val="FF0000"/>
                </a:solidFill>
                <a:latin typeface="+mj-lt"/>
              </a:rPr>
              <a:t>MACRO ECONOMICS</a:t>
            </a:r>
          </a:p>
        </p:txBody>
      </p:sp>
      <p:sp>
        <p:nvSpPr>
          <p:cNvPr id="7" name="Google Shape;57;p13"/>
          <p:cNvSpPr txBox="1"/>
          <p:nvPr/>
        </p:nvSpPr>
        <p:spPr>
          <a:xfrm>
            <a:off x="3746175" y="3182179"/>
            <a:ext cx="6173680" cy="2453849"/>
          </a:xfrm>
          <a:prstGeom prst="rect">
            <a:avLst/>
          </a:prstGeom>
          <a:noFill/>
          <a:ln>
            <a:noFill/>
          </a:ln>
        </p:spPr>
        <p:txBody>
          <a:bodyPr spcFirstLastPara="1" wrap="square" lIns="91425" tIns="91425" rIns="91425" bIns="91425" anchor="t" anchorCtr="0">
            <a:noAutofit/>
          </a:bodyPr>
          <a:lstStyle/>
          <a:p>
            <a:endParaRPr lang="en" sz="2500" b="1" dirty="0">
              <a:latin typeface="+mj-lt"/>
            </a:endParaRPr>
          </a:p>
          <a:p>
            <a:r>
              <a:rPr lang="en" sz="2500" b="1" dirty="0">
                <a:latin typeface="+mj-lt"/>
              </a:rPr>
              <a:t>CHAPTER NUMBER: 2(2.3)</a:t>
            </a:r>
            <a:endParaRPr sz="2500" b="1" dirty="0">
              <a:latin typeface="+mj-lt"/>
            </a:endParaRPr>
          </a:p>
          <a:p>
            <a:r>
              <a:rPr lang="en" sz="2500" b="1" dirty="0">
                <a:latin typeface="+mj-lt"/>
              </a:rPr>
              <a:t>CHAPTER NAME : NAT</a:t>
            </a:r>
            <a:r>
              <a:rPr lang="en-US" sz="2500" b="1" dirty="0">
                <a:latin typeface="+mj-lt"/>
              </a:rPr>
              <a:t>IONAL INCOME ACCOUNTING (NATIONAL INCOME AND RELATED AGGREGATES)</a:t>
            </a:r>
            <a:endParaRPr sz="2500" b="1" dirty="0">
              <a:latin typeface="+mj-lt"/>
            </a:endParaRPr>
          </a:p>
        </p:txBody>
      </p:sp>
      <p:pic>
        <p:nvPicPr>
          <p:cNvPr id="8" name="Google Shape;54;p13"/>
          <p:cNvPicPr preferRelativeResize="0"/>
          <p:nvPr/>
        </p:nvPicPr>
        <p:blipFill rotWithShape="1">
          <a:blip r:embed="rId2">
            <a:alphaModFix/>
          </a:blip>
          <a:srcRect/>
          <a:stretch/>
        </p:blipFill>
        <p:spPr>
          <a:xfrm>
            <a:off x="1536892" y="5301208"/>
            <a:ext cx="9144000" cy="1512168"/>
          </a:xfrm>
          <a:prstGeom prst="rect">
            <a:avLst/>
          </a:prstGeom>
          <a:noFill/>
          <a:ln>
            <a:noFill/>
          </a:ln>
        </p:spPr>
      </p:pic>
      <p:pic>
        <p:nvPicPr>
          <p:cNvPr id="9"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3">
            <a:alphaModFix/>
          </a:blip>
          <a:srcRect/>
          <a:stretch/>
        </p:blipFill>
        <p:spPr>
          <a:xfrm>
            <a:off x="10366036" y="326697"/>
            <a:ext cx="1410416" cy="650052"/>
          </a:xfrm>
          <a:prstGeom prst="rect">
            <a:avLst/>
          </a:prstGeom>
          <a:noFill/>
          <a:ln>
            <a:noFill/>
          </a:ln>
        </p:spPr>
      </p:pic>
    </p:spTree>
    <p:extLst>
      <p:ext uri="{BB962C8B-B14F-4D97-AF65-F5344CB8AC3E}">
        <p14:creationId xmlns:p14="http://schemas.microsoft.com/office/powerpoint/2010/main" val="4200341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1F902-2A97-417A-9CC4-DDD5C7897271}"/>
              </a:ext>
            </a:extLst>
          </p:cNvPr>
          <p:cNvSpPr>
            <a:spLocks noGrp="1"/>
          </p:cNvSpPr>
          <p:nvPr>
            <p:ph type="title"/>
          </p:nvPr>
        </p:nvSpPr>
        <p:spPr/>
        <p:txBody>
          <a:bodyPr>
            <a:normAutofit/>
          </a:bodyPr>
          <a:lstStyle/>
          <a:p>
            <a:r>
              <a:rPr lang="en-US" sz="2200" dirty="0">
                <a:solidFill>
                  <a:srgbClr val="FF0000"/>
                </a:solidFill>
              </a:rPr>
              <a:t>			PERSONAL DISPOSABLE INCOME</a:t>
            </a:r>
          </a:p>
        </p:txBody>
      </p:sp>
      <p:sp>
        <p:nvSpPr>
          <p:cNvPr id="3" name="Content Placeholder 2">
            <a:extLst>
              <a:ext uri="{FF2B5EF4-FFF2-40B4-BE49-F238E27FC236}">
                <a16:creationId xmlns:a16="http://schemas.microsoft.com/office/drawing/2014/main" id="{6A80933E-3A8F-4BAB-B576-118F1B5D80D5}"/>
              </a:ext>
            </a:extLst>
          </p:cNvPr>
          <p:cNvSpPr>
            <a:spLocks noGrp="1"/>
          </p:cNvSpPr>
          <p:nvPr>
            <p:ph idx="1"/>
          </p:nvPr>
        </p:nvSpPr>
        <p:spPr/>
        <p:txBody>
          <a:bodyPr>
            <a:normAutofit/>
          </a:bodyPr>
          <a:lstStyle/>
          <a:p>
            <a:pPr marL="0" indent="0">
              <a:lnSpc>
                <a:spcPct val="150000"/>
              </a:lnSpc>
              <a:buNone/>
            </a:pPr>
            <a:r>
              <a:rPr lang="en-US" sz="1400" dirty="0"/>
              <a:t>Personal disposable income refers to that part of personal income which is actually available at the  disposal of households.</a:t>
            </a:r>
            <a:br>
              <a:rPr lang="en-US" sz="1400" dirty="0"/>
            </a:br>
            <a:endParaRPr lang="en-US" sz="1400" dirty="0"/>
          </a:p>
          <a:p>
            <a:pPr marL="0" indent="0">
              <a:lnSpc>
                <a:spcPct val="150000"/>
              </a:lnSpc>
              <a:buNone/>
            </a:pPr>
            <a:r>
              <a:rPr lang="en-US" sz="1400" dirty="0"/>
              <a:t>It is that part of the personal income which is left with the households after making payments of taxes fees and other miscellaneous receipts of the government.</a:t>
            </a:r>
          </a:p>
          <a:p>
            <a:pPr marL="0" indent="0">
              <a:lnSpc>
                <a:spcPct val="150000"/>
              </a:lnSpc>
              <a:buNone/>
            </a:pPr>
            <a:r>
              <a:rPr lang="en-US" sz="1400" dirty="0">
                <a:solidFill>
                  <a:srgbClr val="FF0000"/>
                </a:solidFill>
              </a:rPr>
              <a:t>National disposable income (net and gross)</a:t>
            </a:r>
            <a:endParaRPr lang="en-US" sz="1400" dirty="0"/>
          </a:p>
          <a:p>
            <a:pPr marL="0" indent="0">
              <a:lnSpc>
                <a:spcPct val="150000"/>
              </a:lnSpc>
              <a:buNone/>
            </a:pPr>
            <a:r>
              <a:rPr lang="en-US" sz="1400" dirty="0"/>
              <a:t>National disposable income refers to the income which is available to the whole country for disposal it includes both factor income and transfer income. It is also known as NET National disposable income.</a:t>
            </a:r>
          </a:p>
          <a:p>
            <a:pPr>
              <a:lnSpc>
                <a:spcPct val="150000"/>
              </a:lnSpc>
            </a:pPr>
            <a:r>
              <a:rPr lang="en-US" sz="1400" dirty="0"/>
              <a:t>National disposable income =national income + net indirect taxes + net current transfer from the rest of the world.</a:t>
            </a:r>
          </a:p>
          <a:p>
            <a:pPr>
              <a:lnSpc>
                <a:spcPct val="150000"/>
              </a:lnSpc>
            </a:pPr>
            <a:r>
              <a:rPr lang="en-US" sz="1400" dirty="0"/>
              <a:t>Gross national disposable income = Net National disposable income + depreciation.</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54678" y="365125"/>
            <a:ext cx="1410416" cy="650052"/>
          </a:xfrm>
          <a:prstGeom prst="rect">
            <a:avLst/>
          </a:prstGeom>
          <a:noFill/>
          <a:ln>
            <a:noFill/>
          </a:ln>
        </p:spPr>
      </p:pic>
    </p:spTree>
    <p:extLst>
      <p:ext uri="{BB962C8B-B14F-4D97-AF65-F5344CB8AC3E}">
        <p14:creationId xmlns:p14="http://schemas.microsoft.com/office/powerpoint/2010/main" val="37487089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oogle Shape;54;p13"/>
          <p:cNvPicPr preferRelativeResize="0"/>
          <p:nvPr/>
        </p:nvPicPr>
        <p:blipFill rotWithShape="1">
          <a:blip r:embed="rId2">
            <a:alphaModFix/>
          </a:blip>
          <a:srcRect/>
          <a:stretch/>
        </p:blipFill>
        <p:spPr>
          <a:xfrm>
            <a:off x="1536892" y="5447498"/>
            <a:ext cx="9144000" cy="1365879"/>
          </a:xfrm>
          <a:prstGeom prst="rect">
            <a:avLst/>
          </a:prstGeom>
          <a:noFill/>
          <a:ln>
            <a:noFill/>
          </a:ln>
        </p:spPr>
      </p:pic>
      <p:sp>
        <p:nvSpPr>
          <p:cNvPr id="7" name="Google Shape;77;p16"/>
          <p:cNvSpPr txBox="1"/>
          <p:nvPr/>
        </p:nvSpPr>
        <p:spPr>
          <a:xfrm>
            <a:off x="2145425" y="1306960"/>
            <a:ext cx="7801200" cy="3562200"/>
          </a:xfrm>
          <a:prstGeom prst="rect">
            <a:avLst/>
          </a:prstGeom>
          <a:noFill/>
          <a:ln>
            <a:noFill/>
          </a:ln>
        </p:spPr>
        <p:txBody>
          <a:bodyPr spcFirstLastPara="1" wrap="square" lIns="91425" tIns="91425" rIns="91425" bIns="91425" anchor="ctr" anchorCtr="0">
            <a:noAutofit/>
          </a:bodyPr>
          <a:lstStyle/>
          <a:p>
            <a:pPr marL="457200" algn="ctr">
              <a:lnSpc>
                <a:spcPct val="115000"/>
              </a:lnSpc>
              <a:buClr>
                <a:srgbClr val="000000"/>
              </a:buClr>
              <a:buSzPts val="4000"/>
            </a:pPr>
            <a:r>
              <a:rPr lang="en" sz="4000" b="1" dirty="0">
                <a:solidFill>
                  <a:srgbClr val="000000"/>
                </a:solidFill>
                <a:latin typeface="Arial"/>
                <a:ea typeface="Arial"/>
                <a:cs typeface="Arial"/>
                <a:sym typeface="Arial"/>
              </a:rPr>
              <a:t>THANKING YOU</a:t>
            </a:r>
            <a:endParaRPr sz="4000" b="1" dirty="0">
              <a:solidFill>
                <a:srgbClr val="000000"/>
              </a:solidFill>
              <a:latin typeface="Arial"/>
              <a:ea typeface="Arial"/>
              <a:cs typeface="Arial"/>
              <a:sym typeface="Arial"/>
            </a:endParaRPr>
          </a:p>
          <a:p>
            <a:pPr marL="457200" algn="ctr">
              <a:lnSpc>
                <a:spcPct val="115000"/>
              </a:lnSpc>
              <a:buClr>
                <a:srgbClr val="000000"/>
              </a:buClr>
              <a:buSzPts val="4000"/>
            </a:pPr>
            <a:r>
              <a:rPr lang="en" sz="4000" b="1" dirty="0">
                <a:solidFill>
                  <a:srgbClr val="FF0000"/>
                </a:solidFill>
                <a:latin typeface="Arial"/>
                <a:ea typeface="Arial"/>
                <a:cs typeface="Arial"/>
                <a:sym typeface="Arial"/>
              </a:rPr>
              <a:t>ODM EDUCATIONAL GROUP</a:t>
            </a:r>
            <a:endParaRPr sz="4000" b="1" dirty="0">
              <a:solidFill>
                <a:srgbClr val="FF0000"/>
              </a:solidFill>
              <a:latin typeface="Arial"/>
              <a:ea typeface="Arial"/>
              <a:cs typeface="Arial"/>
              <a:sym typeface="Arial"/>
            </a:endParaRPr>
          </a:p>
          <a:p>
            <a:pPr>
              <a:buClr>
                <a:srgbClr val="000000"/>
              </a:buClr>
              <a:buSzPts val="1400"/>
            </a:pPr>
            <a:endParaRPr sz="1400" dirty="0">
              <a:solidFill>
                <a:srgbClr val="000000"/>
              </a:solidFill>
              <a:latin typeface="Arial"/>
              <a:ea typeface="Arial"/>
              <a:cs typeface="Arial"/>
              <a:sym typeface="Arial"/>
            </a:endParaRP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3">
            <a:alphaModFix/>
          </a:blip>
          <a:srcRect/>
          <a:stretch/>
        </p:blipFill>
        <p:spPr>
          <a:xfrm>
            <a:off x="10394435" y="292620"/>
            <a:ext cx="1410416" cy="650052"/>
          </a:xfrm>
          <a:prstGeom prst="rect">
            <a:avLst/>
          </a:prstGeom>
          <a:noFill/>
          <a:ln>
            <a:noFill/>
          </a:ln>
        </p:spPr>
      </p:pic>
    </p:spTree>
    <p:extLst>
      <p:ext uri="{BB962C8B-B14F-4D97-AF65-F5344CB8AC3E}">
        <p14:creationId xmlns:p14="http://schemas.microsoft.com/office/powerpoint/2010/main" val="128066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C4C38-B104-4F9D-A8A7-7B18895E22F2}"/>
              </a:ext>
            </a:extLst>
          </p:cNvPr>
          <p:cNvSpPr>
            <a:spLocks noGrp="1"/>
          </p:cNvSpPr>
          <p:nvPr>
            <p:ph type="title"/>
          </p:nvPr>
        </p:nvSpPr>
        <p:spPr/>
        <p:txBody>
          <a:bodyPr>
            <a:normAutofit/>
          </a:bodyPr>
          <a:lstStyle/>
          <a:p>
            <a:r>
              <a:rPr lang="en-US" sz="3200" dirty="0">
                <a:solidFill>
                  <a:srgbClr val="FF0000"/>
                </a:solidFill>
              </a:rPr>
              <a:t>			</a:t>
            </a:r>
            <a:r>
              <a:rPr lang="en-US" sz="2200" dirty="0">
                <a:solidFill>
                  <a:srgbClr val="FF0000"/>
                </a:solidFill>
              </a:rPr>
              <a:t>NATIONAL INCOME AGGREGATES</a:t>
            </a:r>
          </a:p>
        </p:txBody>
      </p:sp>
      <p:sp>
        <p:nvSpPr>
          <p:cNvPr id="3" name="Content Placeholder 2">
            <a:extLst>
              <a:ext uri="{FF2B5EF4-FFF2-40B4-BE49-F238E27FC236}">
                <a16:creationId xmlns:a16="http://schemas.microsoft.com/office/drawing/2014/main" id="{33906655-918A-4E7A-B041-A9F6501F700A}"/>
              </a:ext>
            </a:extLst>
          </p:cNvPr>
          <p:cNvSpPr>
            <a:spLocks noGrp="1"/>
          </p:cNvSpPr>
          <p:nvPr>
            <p:ph idx="1"/>
          </p:nvPr>
        </p:nvSpPr>
        <p:spPr/>
        <p:txBody>
          <a:bodyPr>
            <a:normAutofit/>
          </a:bodyPr>
          <a:lstStyle/>
          <a:p>
            <a:pPr>
              <a:lnSpc>
                <a:spcPct val="150000"/>
              </a:lnSpc>
            </a:pPr>
            <a:r>
              <a:rPr lang="en-US" sz="1400" dirty="0"/>
              <a:t>National income is an important concept of macroeconomics. There are various aggregates are variants of national income. Each aggregate has a specific meaning method of measurement and use. The various aggregate of national income are:</a:t>
            </a:r>
          </a:p>
          <a:p>
            <a:pPr marL="514350" indent="-514350">
              <a:lnSpc>
                <a:spcPct val="150000"/>
              </a:lnSpc>
              <a:buAutoNum type="arabicPeriod"/>
            </a:pPr>
            <a:r>
              <a:rPr lang="en-US" sz="1400" dirty="0"/>
              <a:t>Gross Domestic Product at market price </a:t>
            </a:r>
            <a:r>
              <a:rPr lang="en-US" sz="1400" b="1" dirty="0"/>
              <a:t>(GDP)MP</a:t>
            </a:r>
            <a:r>
              <a:rPr lang="en-US" sz="1400" dirty="0"/>
              <a:t>: refers to gross market value of all final goods and services produced within the domestic Territory of a country during a period of one year.</a:t>
            </a:r>
          </a:p>
          <a:p>
            <a:pPr marL="0" indent="0">
              <a:lnSpc>
                <a:spcPct val="150000"/>
              </a:lnSpc>
              <a:buNone/>
            </a:pPr>
            <a:r>
              <a:rPr lang="en-US" sz="1400" dirty="0"/>
              <a:t>2.    Gross Domestic Product at factor cost </a:t>
            </a:r>
            <a:r>
              <a:rPr lang="en-US" sz="1400" b="1" dirty="0"/>
              <a:t>(GDP) FC</a:t>
            </a:r>
            <a:r>
              <a:rPr lang="en-US" sz="1400" dirty="0"/>
              <a:t>: refers to gross money value of all the         final goods and services produced within the domestic Territory of a country during a period of one year.</a:t>
            </a:r>
          </a:p>
          <a:p>
            <a:pPr marL="0" indent="0">
              <a:lnSpc>
                <a:spcPct val="150000"/>
              </a:lnSpc>
              <a:buNone/>
            </a:pPr>
            <a:r>
              <a:rPr lang="en-US" sz="1400" dirty="0"/>
              <a:t>3.  Net Domestic Product at market price (</a:t>
            </a:r>
            <a:r>
              <a:rPr lang="en-US" sz="1400" b="1" dirty="0"/>
              <a:t>NDP) MP</a:t>
            </a:r>
            <a:r>
              <a:rPr lang="en-US" sz="1400" dirty="0"/>
              <a:t>: refers to net market value of all the final goods and services produced within the domestic Territory of a country during a period of one year.</a:t>
            </a:r>
          </a:p>
          <a:p>
            <a:pPr marL="0" indent="0">
              <a:lnSpc>
                <a:spcPct val="150000"/>
              </a:lnSpc>
              <a:buNone/>
            </a:pPr>
            <a:r>
              <a:rPr lang="en-US" sz="1400" dirty="0"/>
              <a:t>4.   Net Domestic Product at factor cost </a:t>
            </a:r>
            <a:r>
              <a:rPr lang="en-US" sz="1400" b="1" dirty="0"/>
              <a:t>(NDP) FC</a:t>
            </a:r>
            <a:r>
              <a:rPr lang="en-US" sz="1400" dirty="0"/>
              <a:t>: Or </a:t>
            </a:r>
            <a:r>
              <a:rPr lang="en-US" sz="1400" b="1" dirty="0"/>
              <a:t>domestic income </a:t>
            </a:r>
            <a:r>
              <a:rPr lang="en-US" sz="1400" dirty="0"/>
              <a:t>refers to net money value of all the final goods and services produced within the domestic Territory of a country during a period of one year</a:t>
            </a:r>
          </a:p>
          <a:p>
            <a:pPr marL="0" indent="0">
              <a:buNone/>
            </a:pPr>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11473" y="275582"/>
            <a:ext cx="1410416" cy="650052"/>
          </a:xfrm>
          <a:prstGeom prst="rect">
            <a:avLst/>
          </a:prstGeom>
          <a:noFill/>
          <a:ln>
            <a:noFill/>
          </a:ln>
        </p:spPr>
      </p:pic>
    </p:spTree>
    <p:extLst>
      <p:ext uri="{BB962C8B-B14F-4D97-AF65-F5344CB8AC3E}">
        <p14:creationId xmlns:p14="http://schemas.microsoft.com/office/powerpoint/2010/main" val="562558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A01B7-7BDB-4616-991D-A372C36EC6C8}"/>
              </a:ext>
            </a:extLst>
          </p:cNvPr>
          <p:cNvSpPr>
            <a:spLocks noGrp="1"/>
          </p:cNvSpPr>
          <p:nvPr>
            <p:ph type="title"/>
          </p:nvPr>
        </p:nvSpPr>
        <p:spPr/>
        <p:txBody>
          <a:bodyPr>
            <a:normAutofit/>
          </a:bodyPr>
          <a:lstStyle/>
          <a:p>
            <a:r>
              <a:rPr lang="en-US" sz="2200" dirty="0">
                <a:solidFill>
                  <a:srgbClr val="FF0000"/>
                </a:solidFill>
              </a:rPr>
              <a:t>			AGGREGATES OF NATIONAL INCOME</a:t>
            </a:r>
            <a:endParaRPr lang="en-US" sz="2200" dirty="0"/>
          </a:p>
        </p:txBody>
      </p:sp>
      <p:sp>
        <p:nvSpPr>
          <p:cNvPr id="3" name="Content Placeholder 2">
            <a:extLst>
              <a:ext uri="{FF2B5EF4-FFF2-40B4-BE49-F238E27FC236}">
                <a16:creationId xmlns:a16="http://schemas.microsoft.com/office/drawing/2014/main" id="{819AD647-E48B-4435-B7EA-B5FF9E987783}"/>
              </a:ext>
            </a:extLst>
          </p:cNvPr>
          <p:cNvSpPr>
            <a:spLocks noGrp="1"/>
          </p:cNvSpPr>
          <p:nvPr>
            <p:ph idx="1"/>
          </p:nvPr>
        </p:nvSpPr>
        <p:spPr>
          <a:xfrm>
            <a:off x="882534" y="1426745"/>
            <a:ext cx="10515600" cy="4351338"/>
          </a:xfrm>
        </p:spPr>
        <p:txBody>
          <a:bodyPr>
            <a:normAutofit/>
          </a:bodyPr>
          <a:lstStyle/>
          <a:p>
            <a:pPr marL="0" indent="0">
              <a:lnSpc>
                <a:spcPct val="200000"/>
              </a:lnSpc>
              <a:buNone/>
            </a:pPr>
            <a:r>
              <a:rPr lang="en-US" sz="1400" dirty="0"/>
              <a:t>5. Gross National Product at market price </a:t>
            </a:r>
            <a:r>
              <a:rPr lang="en-US" sz="1400" b="1" dirty="0"/>
              <a:t>GNP) MP</a:t>
            </a:r>
            <a:r>
              <a:rPr lang="en-US" sz="1400" dirty="0"/>
              <a:t>: refers to gross market value of all the final goods and services produced by the normal residents of a country during a period of one year.</a:t>
            </a:r>
          </a:p>
          <a:p>
            <a:pPr marL="0" indent="0">
              <a:lnSpc>
                <a:spcPct val="200000"/>
              </a:lnSpc>
              <a:buNone/>
            </a:pPr>
            <a:r>
              <a:rPr lang="en-US" sz="1400" dirty="0"/>
              <a:t>6. Gross National Product at factor cost </a:t>
            </a:r>
            <a:r>
              <a:rPr lang="en-US" sz="1400" b="1" dirty="0"/>
              <a:t>(GNP )FC</a:t>
            </a:r>
            <a:r>
              <a:rPr lang="en-US" sz="1400" dirty="0"/>
              <a:t>: refers to gross money value of all the final goods and services produced by the normal residents of a country during a period of one year.</a:t>
            </a:r>
          </a:p>
          <a:p>
            <a:pPr marL="0" indent="0">
              <a:lnSpc>
                <a:spcPct val="200000"/>
              </a:lnSpc>
              <a:buNone/>
            </a:pPr>
            <a:r>
              <a:rPr lang="en-US" sz="1400" dirty="0"/>
              <a:t>7. Net National Product at market price </a:t>
            </a:r>
            <a:r>
              <a:rPr lang="en-US" sz="1400" b="1" dirty="0"/>
              <a:t>(NNP )MP</a:t>
            </a:r>
            <a:r>
              <a:rPr lang="en-US" sz="1400" dirty="0"/>
              <a:t>: refers to net market value of all the final goods and services produced by the normal residents of a country during a period of one year.</a:t>
            </a:r>
          </a:p>
          <a:p>
            <a:pPr marL="0" indent="0">
              <a:lnSpc>
                <a:spcPct val="200000"/>
              </a:lnSpc>
              <a:buNone/>
            </a:pPr>
            <a:r>
              <a:rPr lang="en-US" sz="1400" dirty="0"/>
              <a:t>8. Net National Product at factor cost </a:t>
            </a:r>
            <a:r>
              <a:rPr lang="en-US" sz="1400" b="1" dirty="0"/>
              <a:t>(NNP )FC </a:t>
            </a:r>
            <a:r>
              <a:rPr lang="en-US" sz="1400" dirty="0"/>
              <a:t>or </a:t>
            </a:r>
            <a:r>
              <a:rPr lang="en-US" sz="1400" b="1" dirty="0"/>
              <a:t>National income</a:t>
            </a:r>
            <a:r>
              <a:rPr lang="en-US" sz="1400" dirty="0"/>
              <a:t>: refers to net money value of all the final goods and services produced by the normal residents of a country during a period of one year.</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77396" y="315338"/>
            <a:ext cx="1410416" cy="650052"/>
          </a:xfrm>
          <a:prstGeom prst="rect">
            <a:avLst/>
          </a:prstGeom>
          <a:noFill/>
          <a:ln>
            <a:noFill/>
          </a:ln>
        </p:spPr>
      </p:pic>
    </p:spTree>
    <p:extLst>
      <p:ext uri="{BB962C8B-B14F-4D97-AF65-F5344CB8AC3E}">
        <p14:creationId xmlns:p14="http://schemas.microsoft.com/office/powerpoint/2010/main" val="363420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11E59-E735-43FF-B0DC-051AC2A4761C}"/>
              </a:ext>
            </a:extLst>
          </p:cNvPr>
          <p:cNvSpPr>
            <a:spLocks noGrp="1"/>
          </p:cNvSpPr>
          <p:nvPr>
            <p:ph type="title"/>
          </p:nvPr>
        </p:nvSpPr>
        <p:spPr>
          <a:xfrm>
            <a:off x="881148" y="365125"/>
            <a:ext cx="10472651" cy="1325563"/>
          </a:xfrm>
        </p:spPr>
        <p:txBody>
          <a:bodyPr>
            <a:normAutofit/>
          </a:bodyPr>
          <a:lstStyle/>
          <a:p>
            <a:r>
              <a:rPr lang="en-US" sz="2200" dirty="0">
                <a:solidFill>
                  <a:srgbClr val="FF0000"/>
                </a:solidFill>
              </a:rPr>
              <a:t>		CATEGORISATION  OF DOMESTIC INCOME</a:t>
            </a:r>
          </a:p>
        </p:txBody>
      </p:sp>
      <p:sp>
        <p:nvSpPr>
          <p:cNvPr id="3" name="Content Placeholder 2">
            <a:extLst>
              <a:ext uri="{FF2B5EF4-FFF2-40B4-BE49-F238E27FC236}">
                <a16:creationId xmlns:a16="http://schemas.microsoft.com/office/drawing/2014/main" id="{06A527C9-C98A-4583-A25E-F19E776C4A33}"/>
              </a:ext>
            </a:extLst>
          </p:cNvPr>
          <p:cNvSpPr>
            <a:spLocks noGrp="1"/>
          </p:cNvSpPr>
          <p:nvPr>
            <p:ph idx="1"/>
          </p:nvPr>
        </p:nvSpPr>
        <p:spPr/>
        <p:txBody>
          <a:bodyPr>
            <a:normAutofit/>
          </a:bodyPr>
          <a:lstStyle/>
          <a:p>
            <a:pPr marL="0" indent="0">
              <a:lnSpc>
                <a:spcPct val="150000"/>
              </a:lnSpc>
              <a:buNone/>
            </a:pPr>
            <a:r>
              <a:rPr lang="en-US" sz="1400" dirty="0"/>
              <a:t>The domestic in income and (NDP) factor cost of a country is owned by both private sector and public sector. So it is subdivided into two parts: </a:t>
            </a:r>
          </a:p>
          <a:p>
            <a:pPr marL="0" indent="0">
              <a:lnSpc>
                <a:spcPct val="150000"/>
              </a:lnSpc>
              <a:buNone/>
            </a:pPr>
            <a:r>
              <a:rPr lang="en-US" sz="1400" dirty="0"/>
              <a:t>	1. Income from domestic product accruing in private sector: it refers to that 	part of domestic income which accrues only the 	private sector.</a:t>
            </a:r>
          </a:p>
          <a:p>
            <a:pPr marL="0" indent="0">
              <a:lnSpc>
                <a:spcPct val="150000"/>
              </a:lnSpc>
              <a:buNone/>
            </a:pPr>
            <a:r>
              <a:rPr lang="en-US" sz="1400" dirty="0"/>
              <a:t>	2. Income from domestic product accruing to public sector: it refers to that 	part of domestic income which accrues to the public 	or government sector. It further includes two components:</a:t>
            </a:r>
          </a:p>
          <a:p>
            <a:pPr marL="0" indent="0">
              <a:lnSpc>
                <a:spcPct val="150000"/>
              </a:lnSpc>
              <a:buNone/>
            </a:pPr>
            <a:r>
              <a:rPr lang="en-US" sz="1400" dirty="0"/>
              <a:t>    	</a:t>
            </a:r>
            <a:r>
              <a:rPr lang="en-US" sz="1400" dirty="0" err="1"/>
              <a:t>i</a:t>
            </a:r>
            <a:r>
              <a:rPr lang="en-US" sz="1400" dirty="0"/>
              <a:t>) income from property and Entrepreneurship accruing to government administrative department: it includes income earned 	by 	government departmental Enterprises( like Railways post ,Telegraph )from property( rent and interest) and Entrepreneurship 	(profit).</a:t>
            </a:r>
          </a:p>
          <a:p>
            <a:pPr marL="0" indent="0">
              <a:lnSpc>
                <a:spcPct val="150000"/>
              </a:lnSpc>
              <a:buNone/>
            </a:pPr>
            <a:r>
              <a:rPr lang="en-US" sz="1400" dirty="0"/>
              <a:t>   	 ii</a:t>
            </a:r>
            <a:r>
              <a:rPr lang="en-US" sz="1400"/>
              <a:t>) Services </a:t>
            </a:r>
            <a:r>
              <a:rPr lang="en-US" sz="1400" dirty="0"/>
              <a:t>of non departmental enterprise: it includes undistributed </a:t>
            </a:r>
            <a:r>
              <a:rPr lang="en-US" sz="1400"/>
              <a:t>profits of </a:t>
            </a:r>
            <a:r>
              <a:rPr lang="en-US" sz="1400" dirty="0"/>
              <a:t>non departmental government enterprise like </a:t>
            </a:r>
            <a:r>
              <a:rPr lang="en-US" sz="1400"/>
              <a:t>Air India</a:t>
            </a:r>
            <a:r>
              <a:rPr lang="en-US" sz="1400" dirty="0"/>
              <a:t>, MTNL, LIC, etc.</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77396" y="309658"/>
            <a:ext cx="1410416" cy="650052"/>
          </a:xfrm>
          <a:prstGeom prst="rect">
            <a:avLst/>
          </a:prstGeom>
          <a:noFill/>
          <a:ln>
            <a:noFill/>
          </a:ln>
        </p:spPr>
      </p:pic>
    </p:spTree>
    <p:extLst>
      <p:ext uri="{BB962C8B-B14F-4D97-AF65-F5344CB8AC3E}">
        <p14:creationId xmlns:p14="http://schemas.microsoft.com/office/powerpoint/2010/main" val="591713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EC73F-8276-402E-81A2-54C56FFD3545}"/>
              </a:ext>
            </a:extLst>
          </p:cNvPr>
          <p:cNvSpPr>
            <a:spLocks noGrp="1"/>
          </p:cNvSpPr>
          <p:nvPr>
            <p:ph type="title"/>
          </p:nvPr>
        </p:nvSpPr>
        <p:spPr/>
        <p:txBody>
          <a:bodyPr>
            <a:normAutofit/>
          </a:bodyPr>
          <a:lstStyle/>
          <a:p>
            <a:pPr algn="just"/>
            <a:r>
              <a:rPr lang="en-US" sz="3200" dirty="0">
                <a:solidFill>
                  <a:srgbClr val="FF0000"/>
                </a:solidFill>
              </a:rPr>
              <a:t>				</a:t>
            </a:r>
            <a:r>
              <a:rPr lang="en-US" sz="2200" dirty="0">
                <a:solidFill>
                  <a:srgbClr val="FF0000"/>
                </a:solidFill>
              </a:rPr>
              <a:t>PRIVATE INCOME</a:t>
            </a:r>
          </a:p>
        </p:txBody>
      </p:sp>
      <p:sp>
        <p:nvSpPr>
          <p:cNvPr id="3" name="Content Placeholder 2">
            <a:extLst>
              <a:ext uri="{FF2B5EF4-FFF2-40B4-BE49-F238E27FC236}">
                <a16:creationId xmlns:a16="http://schemas.microsoft.com/office/drawing/2014/main" id="{F4943FDE-5559-42C3-8EE1-40104B8360E8}"/>
              </a:ext>
            </a:extLst>
          </p:cNvPr>
          <p:cNvSpPr>
            <a:spLocks noGrp="1"/>
          </p:cNvSpPr>
          <p:nvPr>
            <p:ph idx="1"/>
          </p:nvPr>
        </p:nvSpPr>
        <p:spPr/>
        <p:txBody>
          <a:bodyPr>
            <a:normAutofit/>
          </a:bodyPr>
          <a:lstStyle/>
          <a:p>
            <a:pPr marL="0" indent="0">
              <a:lnSpc>
                <a:spcPct val="150000"/>
              </a:lnSpc>
              <a:buNone/>
            </a:pPr>
            <a:r>
              <a:rPr lang="en-US" sz="1400" b="1" dirty="0"/>
              <a:t>Private income </a:t>
            </a:r>
            <a:r>
              <a:rPr lang="en-US" sz="1400" dirty="0"/>
              <a:t>refers to the income which accrues to private sector from all the sources within and outside the country.</a:t>
            </a:r>
          </a:p>
          <a:p>
            <a:pPr marL="0" indent="0">
              <a:lnSpc>
                <a:spcPct val="150000"/>
              </a:lnSpc>
              <a:buNone/>
            </a:pPr>
            <a:r>
              <a:rPr lang="en-US" sz="1400" dirty="0"/>
              <a:t>1. </a:t>
            </a:r>
            <a:r>
              <a:rPr lang="en-US" sz="1400" b="1" dirty="0"/>
              <a:t>Factor income( Earned income</a:t>
            </a:r>
            <a:r>
              <a:rPr lang="en-US" sz="1400" dirty="0"/>
              <a:t>): there are two sources of factor income for the private sector:</a:t>
            </a:r>
          </a:p>
          <a:p>
            <a:pPr marL="0" indent="0">
              <a:lnSpc>
                <a:spcPct val="150000"/>
              </a:lnSpc>
              <a:buNone/>
            </a:pPr>
            <a:r>
              <a:rPr lang="en-US" sz="1400" dirty="0"/>
              <a:t>     	</a:t>
            </a:r>
            <a:r>
              <a:rPr lang="en-US" sz="1400" dirty="0" err="1"/>
              <a:t>i</a:t>
            </a:r>
            <a:r>
              <a:rPr lang="en-US" sz="1400" dirty="0"/>
              <a:t>) income on within the domestic territory known as income from domestic 	product accruing to private sector.</a:t>
            </a:r>
          </a:p>
          <a:p>
            <a:pPr marL="0" indent="0">
              <a:lnSpc>
                <a:spcPct val="150000"/>
              </a:lnSpc>
              <a:buNone/>
            </a:pPr>
            <a:r>
              <a:rPr lang="en-US" sz="1400" dirty="0"/>
              <a:t>      	 ii) income on outside the domestic territory known as NET factor income from abroad.</a:t>
            </a:r>
          </a:p>
          <a:p>
            <a:pPr marL="0" indent="0">
              <a:lnSpc>
                <a:spcPct val="150000"/>
              </a:lnSpc>
              <a:buNone/>
            </a:pPr>
            <a:r>
              <a:rPr lang="en-US" sz="1400" b="1" dirty="0"/>
              <a:t>Private income versus national income</a:t>
            </a:r>
          </a:p>
          <a:p>
            <a:pPr marL="0" indent="0">
              <a:lnSpc>
                <a:spcPct val="150000"/>
              </a:lnSpc>
              <a:buNone/>
            </a:pPr>
            <a:r>
              <a:rPr lang="en-US" sz="1400" dirty="0"/>
              <a:t>2. </a:t>
            </a:r>
            <a:r>
              <a:rPr lang="en-US" sz="1400" b="1" dirty="0"/>
              <a:t>Transfer income (Unearned income</a:t>
            </a:r>
            <a:r>
              <a:rPr lang="en-US" sz="1400" dirty="0"/>
              <a:t>): transfer income is also received from two sources:</a:t>
            </a:r>
          </a:p>
          <a:p>
            <a:pPr marL="0" indent="0">
              <a:lnSpc>
                <a:spcPct val="150000"/>
              </a:lnSpc>
              <a:buNone/>
            </a:pPr>
            <a:r>
              <a:rPr lang="en-US" sz="1400" dirty="0"/>
              <a:t>   </a:t>
            </a:r>
            <a:r>
              <a:rPr lang="en-US" sz="1400" dirty="0" err="1"/>
              <a:t>i</a:t>
            </a:r>
            <a:r>
              <a:rPr lang="en-US" sz="1400" dirty="0"/>
              <a:t>)Income received within the domestic territory . it includes National Dept interest and 	current transfer from government.</a:t>
            </a:r>
          </a:p>
          <a:p>
            <a:pPr marL="0" indent="0">
              <a:lnSpc>
                <a:spcPct val="150000"/>
              </a:lnSpc>
              <a:buNone/>
            </a:pPr>
            <a:r>
              <a:rPr lang="en-US" sz="1400" dirty="0"/>
              <a:t>    ii)Income received from outside the domestic territory known as the net current transfers from the rest of the world.</a:t>
            </a:r>
          </a:p>
          <a:p>
            <a:pPr marL="0" indent="0">
              <a:buNone/>
            </a:pPr>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263805" y="298299"/>
            <a:ext cx="1410416" cy="650052"/>
          </a:xfrm>
          <a:prstGeom prst="rect">
            <a:avLst/>
          </a:prstGeom>
          <a:noFill/>
          <a:ln>
            <a:noFill/>
          </a:ln>
        </p:spPr>
      </p:pic>
    </p:spTree>
    <p:extLst>
      <p:ext uri="{BB962C8B-B14F-4D97-AF65-F5344CB8AC3E}">
        <p14:creationId xmlns:p14="http://schemas.microsoft.com/office/powerpoint/2010/main" val="29471316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414AF-8CCA-4F8A-9D7A-E84869887A4E}"/>
              </a:ext>
            </a:extLst>
          </p:cNvPr>
          <p:cNvSpPr>
            <a:spLocks noGrp="1"/>
          </p:cNvSpPr>
          <p:nvPr>
            <p:ph type="title"/>
          </p:nvPr>
        </p:nvSpPr>
        <p:spPr/>
        <p:txBody>
          <a:bodyPr>
            <a:normAutofit/>
          </a:bodyPr>
          <a:lstStyle/>
          <a:p>
            <a:r>
              <a:rPr lang="en-US" sz="2200" dirty="0">
                <a:solidFill>
                  <a:srgbClr val="FF0000"/>
                </a:solidFill>
              </a:rPr>
              <a:t>TRANSFER INCOMES UNDER PRIVATE INCOME</a:t>
            </a:r>
          </a:p>
        </p:txBody>
      </p:sp>
      <p:sp>
        <p:nvSpPr>
          <p:cNvPr id="3" name="Content Placeholder 2">
            <a:extLst>
              <a:ext uri="{FF2B5EF4-FFF2-40B4-BE49-F238E27FC236}">
                <a16:creationId xmlns:a16="http://schemas.microsoft.com/office/drawing/2014/main" id="{CD43526E-BFCC-42AD-AB7B-54350A37C373}"/>
              </a:ext>
            </a:extLst>
          </p:cNvPr>
          <p:cNvSpPr>
            <a:spLocks noGrp="1"/>
          </p:cNvSpPr>
          <p:nvPr>
            <p:ph idx="1"/>
          </p:nvPr>
        </p:nvSpPr>
        <p:spPr/>
        <p:txBody>
          <a:bodyPr/>
          <a:lstStyle/>
          <a:p>
            <a:pPr>
              <a:lnSpc>
                <a:spcPct val="300000"/>
              </a:lnSpc>
            </a:pPr>
            <a:r>
              <a:rPr lang="en-US" sz="1400" dirty="0"/>
              <a:t>1. Interest on national debts</a:t>
            </a:r>
          </a:p>
          <a:p>
            <a:pPr>
              <a:lnSpc>
                <a:spcPct val="300000"/>
              </a:lnSpc>
            </a:pPr>
            <a:r>
              <a:rPr lang="en-US" sz="1400" dirty="0"/>
              <a:t>2. Current transfers from government</a:t>
            </a:r>
          </a:p>
          <a:p>
            <a:pPr>
              <a:lnSpc>
                <a:spcPct val="300000"/>
              </a:lnSpc>
            </a:pPr>
            <a:r>
              <a:rPr lang="en-US" sz="1400" dirty="0"/>
              <a:t>3. Net current transfers from the rest of the world</a:t>
            </a:r>
            <a:r>
              <a:rPr lang="en-US" dirty="0"/>
              <a:t>.</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26280" y="281261"/>
            <a:ext cx="1410416" cy="650052"/>
          </a:xfrm>
          <a:prstGeom prst="rect">
            <a:avLst/>
          </a:prstGeom>
          <a:noFill/>
          <a:ln>
            <a:noFill/>
          </a:ln>
        </p:spPr>
      </p:pic>
    </p:spTree>
    <p:extLst>
      <p:ext uri="{BB962C8B-B14F-4D97-AF65-F5344CB8AC3E}">
        <p14:creationId xmlns:p14="http://schemas.microsoft.com/office/powerpoint/2010/main" val="490243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FCFCE-A727-4264-89F9-D7A0FDE08D98}"/>
              </a:ext>
            </a:extLst>
          </p:cNvPr>
          <p:cNvSpPr>
            <a:spLocks noGrp="1"/>
          </p:cNvSpPr>
          <p:nvPr>
            <p:ph type="title"/>
          </p:nvPr>
        </p:nvSpPr>
        <p:spPr/>
        <p:txBody>
          <a:bodyPr>
            <a:normAutofit/>
          </a:bodyPr>
          <a:lstStyle/>
          <a:p>
            <a:r>
              <a:rPr lang="en-US" sz="2200" dirty="0">
                <a:solidFill>
                  <a:srgbClr val="FF0000"/>
                </a:solidFill>
              </a:rPr>
              <a:t>					PERSONAL INCOME</a:t>
            </a:r>
          </a:p>
        </p:txBody>
      </p:sp>
      <p:sp>
        <p:nvSpPr>
          <p:cNvPr id="3" name="Content Placeholder 2">
            <a:extLst>
              <a:ext uri="{FF2B5EF4-FFF2-40B4-BE49-F238E27FC236}">
                <a16:creationId xmlns:a16="http://schemas.microsoft.com/office/drawing/2014/main" id="{F4F582A9-EF5A-436C-937F-B3AC8C8E9E6D}"/>
              </a:ext>
            </a:extLst>
          </p:cNvPr>
          <p:cNvSpPr>
            <a:spLocks noGrp="1"/>
          </p:cNvSpPr>
          <p:nvPr>
            <p:ph idx="1"/>
          </p:nvPr>
        </p:nvSpPr>
        <p:spPr/>
        <p:txBody>
          <a:bodyPr>
            <a:normAutofit/>
          </a:bodyPr>
          <a:lstStyle/>
          <a:p>
            <a:pPr>
              <a:lnSpc>
                <a:spcPct val="250000"/>
              </a:lnSpc>
            </a:pPr>
            <a:r>
              <a:rPr lang="en-US" sz="1400" dirty="0"/>
              <a:t>Personal income is the sum total of all the incomes that are actually received by the household from all the sources. Like private income it also includes both factor and transfer incomes.</a:t>
            </a:r>
          </a:p>
          <a:p>
            <a:pPr>
              <a:lnSpc>
                <a:spcPct val="250000"/>
              </a:lnSpc>
            </a:pPr>
            <a:r>
              <a:rPr lang="en-US" sz="1400" dirty="0"/>
              <a:t>Personal income does not include corporate tax and retained earnings</a:t>
            </a:r>
          </a:p>
          <a:p>
            <a:pPr>
              <a:lnSpc>
                <a:spcPct val="250000"/>
              </a:lnSpc>
            </a:pPr>
            <a:r>
              <a:rPr lang="en-US" sz="1400" dirty="0"/>
              <a:t>Personal income = private incomes-corporate tax - retained earnings.</a:t>
            </a:r>
          </a:p>
          <a:p>
            <a:pPr marL="0" indent="0">
              <a:lnSpc>
                <a:spcPct val="250000"/>
              </a:lnSpc>
              <a:buNone/>
            </a:pPr>
            <a:br>
              <a:rPr lang="en-US" sz="1400" dirty="0"/>
            </a:br>
            <a:endParaRPr lang="en-US" sz="1400"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66037" y="309658"/>
            <a:ext cx="1410416" cy="650052"/>
          </a:xfrm>
          <a:prstGeom prst="rect">
            <a:avLst/>
          </a:prstGeom>
          <a:noFill/>
          <a:ln>
            <a:noFill/>
          </a:ln>
        </p:spPr>
      </p:pic>
    </p:spTree>
    <p:extLst>
      <p:ext uri="{BB962C8B-B14F-4D97-AF65-F5344CB8AC3E}">
        <p14:creationId xmlns:p14="http://schemas.microsoft.com/office/powerpoint/2010/main" val="24106797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ACE52-25B5-45F5-AD28-ECA70DBCF4D9}"/>
              </a:ext>
            </a:extLst>
          </p:cNvPr>
          <p:cNvSpPr>
            <a:spLocks noGrp="1"/>
          </p:cNvSpPr>
          <p:nvPr>
            <p:ph type="title"/>
          </p:nvPr>
        </p:nvSpPr>
        <p:spPr/>
        <p:txBody>
          <a:bodyPr>
            <a:normAutofit/>
          </a:bodyPr>
          <a:lstStyle/>
          <a:p>
            <a:r>
              <a:rPr lang="it-IT" sz="3200" dirty="0">
                <a:solidFill>
                  <a:srgbClr val="FF0000"/>
                </a:solidFill>
              </a:rPr>
              <a:t>		</a:t>
            </a:r>
            <a:r>
              <a:rPr lang="it-IT" sz="2200" dirty="0">
                <a:solidFill>
                  <a:srgbClr val="FF0000"/>
                </a:solidFill>
              </a:rPr>
              <a:t>Personal income vs private income</a:t>
            </a:r>
            <a:endParaRPr lang="en-US" sz="2200" dirty="0">
              <a:solidFill>
                <a:srgbClr val="FF0000"/>
              </a:solidFill>
            </a:endParaRPr>
          </a:p>
        </p:txBody>
      </p:sp>
      <p:graphicFrame>
        <p:nvGraphicFramePr>
          <p:cNvPr id="4" name="Table 4">
            <a:extLst>
              <a:ext uri="{FF2B5EF4-FFF2-40B4-BE49-F238E27FC236}">
                <a16:creationId xmlns:a16="http://schemas.microsoft.com/office/drawing/2014/main" id="{DECA80BC-1612-4FC1-AEA4-4FEB4003EA16}"/>
              </a:ext>
            </a:extLst>
          </p:cNvPr>
          <p:cNvGraphicFramePr>
            <a:graphicFrameLocks noGrp="1"/>
          </p:cNvGraphicFramePr>
          <p:nvPr>
            <p:ph idx="1"/>
            <p:extLst>
              <p:ext uri="{D42A27DB-BD31-4B8C-83A1-F6EECF244321}">
                <p14:modId xmlns:p14="http://schemas.microsoft.com/office/powerpoint/2010/main" val="4293838670"/>
              </p:ext>
            </p:extLst>
          </p:nvPr>
        </p:nvGraphicFramePr>
        <p:xfrm>
          <a:off x="1113905" y="1825625"/>
          <a:ext cx="10239895" cy="3403600"/>
        </p:xfrm>
        <a:graphic>
          <a:graphicData uri="http://schemas.openxmlformats.org/drawingml/2006/table">
            <a:tbl>
              <a:tblPr firstRow="1" bandRow="1">
                <a:tableStyleId>{5C22544A-7EE6-4342-B048-85BDC9FD1C3A}</a:tableStyleId>
              </a:tblPr>
              <a:tblGrid>
                <a:gridCol w="4982095">
                  <a:extLst>
                    <a:ext uri="{9D8B030D-6E8A-4147-A177-3AD203B41FA5}">
                      <a16:colId xmlns:a16="http://schemas.microsoft.com/office/drawing/2014/main" val="343330462"/>
                    </a:ext>
                  </a:extLst>
                </a:gridCol>
                <a:gridCol w="5257800">
                  <a:extLst>
                    <a:ext uri="{9D8B030D-6E8A-4147-A177-3AD203B41FA5}">
                      <a16:colId xmlns:a16="http://schemas.microsoft.com/office/drawing/2014/main" val="1943489054"/>
                    </a:ext>
                  </a:extLst>
                </a:gridCol>
              </a:tblGrid>
              <a:tr h="370840">
                <a:tc>
                  <a:txBody>
                    <a:bodyPr/>
                    <a:lstStyle/>
                    <a:p>
                      <a:r>
                        <a:rPr lang="en-US" dirty="0"/>
                        <a:t>PERSONAL INCOME</a:t>
                      </a:r>
                    </a:p>
                  </a:txBody>
                  <a:tcPr/>
                </a:tc>
                <a:tc>
                  <a:txBody>
                    <a:bodyPr/>
                    <a:lstStyle/>
                    <a:p>
                      <a:r>
                        <a:rPr lang="en-US" dirty="0"/>
                        <a:t>PRIVATE INCOME</a:t>
                      </a:r>
                    </a:p>
                  </a:txBody>
                  <a:tcPr/>
                </a:tc>
                <a:extLst>
                  <a:ext uri="{0D108BD9-81ED-4DB2-BD59-A6C34878D82A}">
                    <a16:rowId xmlns:a16="http://schemas.microsoft.com/office/drawing/2014/main" val="4182329388"/>
                  </a:ext>
                </a:extLst>
              </a:tr>
              <a:tr h="370840">
                <a:tc>
                  <a:txBody>
                    <a:bodyPr/>
                    <a:lstStyle/>
                    <a:p>
                      <a:r>
                        <a:rPr lang="en-US" dirty="0"/>
                        <a:t>It refers to the income received by households from all sources.</a:t>
                      </a:r>
                    </a:p>
                  </a:txBody>
                  <a:tcPr/>
                </a:tc>
                <a:tc>
                  <a:txBody>
                    <a:bodyPr/>
                    <a:lstStyle/>
                    <a:p>
                      <a:r>
                        <a:rPr lang="en-US" dirty="0"/>
                        <a:t>It refers to the income which accrues to private sector from all sources.</a:t>
                      </a:r>
                    </a:p>
                  </a:txBody>
                  <a:tcPr/>
                </a:tc>
                <a:extLst>
                  <a:ext uri="{0D108BD9-81ED-4DB2-BD59-A6C34878D82A}">
                    <a16:rowId xmlns:a16="http://schemas.microsoft.com/office/drawing/2014/main" val="511736862"/>
                  </a:ext>
                </a:extLst>
              </a:tr>
              <a:tr h="370840">
                <a:tc>
                  <a:txBody>
                    <a:bodyPr/>
                    <a:lstStyle/>
                    <a:p>
                      <a:r>
                        <a:rPr lang="en-US" dirty="0"/>
                        <a:t>It is narrower concept as it is the part of private income.</a:t>
                      </a:r>
                    </a:p>
                  </a:txBody>
                  <a:tcPr/>
                </a:tc>
                <a:tc>
                  <a:txBody>
                    <a:bodyPr/>
                    <a:lstStyle/>
                    <a:p>
                      <a:r>
                        <a:rPr lang="en-US" dirty="0"/>
                        <a:t>It is broader concept as it includes personal income.</a:t>
                      </a:r>
                    </a:p>
                  </a:txBody>
                  <a:tcPr/>
                </a:tc>
                <a:extLst>
                  <a:ext uri="{0D108BD9-81ED-4DB2-BD59-A6C34878D82A}">
                    <a16:rowId xmlns:a16="http://schemas.microsoft.com/office/drawing/2014/main" val="587242273"/>
                  </a:ext>
                </a:extLst>
              </a:tr>
              <a:tr h="370840">
                <a:tc>
                  <a:txBody>
                    <a:bodyPr/>
                    <a:lstStyle/>
                    <a:p>
                      <a:r>
                        <a:rPr lang="en-US" dirty="0"/>
                        <a:t>Personal Income=Private income-Corporate Tax-Retained Earning</a:t>
                      </a:r>
                    </a:p>
                  </a:txBody>
                  <a:tcPr/>
                </a:tc>
                <a:tc>
                  <a:txBody>
                    <a:bodyPr/>
                    <a:lstStyle/>
                    <a:p>
                      <a:r>
                        <a:rPr lang="en-US" dirty="0"/>
                        <a:t>Private income=Personal Income + Corporate Tax +</a:t>
                      </a:r>
                    </a:p>
                    <a:p>
                      <a:r>
                        <a:rPr lang="en-US" dirty="0"/>
                        <a:t>Retained Earning</a:t>
                      </a:r>
                    </a:p>
                  </a:txBody>
                  <a:tcPr/>
                </a:tc>
                <a:extLst>
                  <a:ext uri="{0D108BD9-81ED-4DB2-BD59-A6C34878D82A}">
                    <a16:rowId xmlns:a16="http://schemas.microsoft.com/office/drawing/2014/main" val="3489542712"/>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1147418971"/>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1169538822"/>
                  </a:ext>
                </a:extLst>
              </a:tr>
              <a:tr h="370840">
                <a:tc>
                  <a:txBody>
                    <a:bodyPr/>
                    <a:lstStyle/>
                    <a:p>
                      <a:endParaRPr lang="en-US"/>
                    </a:p>
                  </a:txBody>
                  <a:tcPr/>
                </a:tc>
                <a:tc>
                  <a:txBody>
                    <a:bodyPr/>
                    <a:lstStyle/>
                    <a:p>
                      <a:endParaRPr lang="en-US" dirty="0"/>
                    </a:p>
                  </a:txBody>
                  <a:tcPr/>
                </a:tc>
                <a:extLst>
                  <a:ext uri="{0D108BD9-81ED-4DB2-BD59-A6C34878D82A}">
                    <a16:rowId xmlns:a16="http://schemas.microsoft.com/office/drawing/2014/main" val="3383303546"/>
                  </a:ext>
                </a:extLst>
              </a:tr>
            </a:tbl>
          </a:graphicData>
        </a:graphic>
      </p:graphicFrame>
      <p:pic>
        <p:nvPicPr>
          <p:cNvPr id="6"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83075" y="365125"/>
            <a:ext cx="1410416" cy="650052"/>
          </a:xfrm>
          <a:prstGeom prst="rect">
            <a:avLst/>
          </a:prstGeom>
          <a:noFill/>
          <a:ln>
            <a:noFill/>
          </a:ln>
        </p:spPr>
      </p:pic>
    </p:spTree>
    <p:extLst>
      <p:ext uri="{BB962C8B-B14F-4D97-AF65-F5344CB8AC3E}">
        <p14:creationId xmlns:p14="http://schemas.microsoft.com/office/powerpoint/2010/main" val="19733494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ACE52-25B5-45F5-AD28-ECA70DBCF4D9}"/>
              </a:ext>
            </a:extLst>
          </p:cNvPr>
          <p:cNvSpPr>
            <a:spLocks noGrp="1"/>
          </p:cNvSpPr>
          <p:nvPr>
            <p:ph type="title"/>
          </p:nvPr>
        </p:nvSpPr>
        <p:spPr/>
        <p:txBody>
          <a:bodyPr>
            <a:normAutofit/>
          </a:bodyPr>
          <a:lstStyle/>
          <a:p>
            <a:r>
              <a:rPr lang="it-IT" sz="3200" dirty="0">
                <a:solidFill>
                  <a:srgbClr val="FF0000"/>
                </a:solidFill>
              </a:rPr>
              <a:t>		</a:t>
            </a:r>
            <a:r>
              <a:rPr lang="it-IT" sz="2200" dirty="0">
                <a:solidFill>
                  <a:srgbClr val="FF0000"/>
                </a:solidFill>
              </a:rPr>
              <a:t>Personal income vs National income</a:t>
            </a:r>
            <a:endParaRPr lang="en-US" sz="2200" dirty="0">
              <a:solidFill>
                <a:srgbClr val="FF0000"/>
              </a:solidFill>
            </a:endParaRPr>
          </a:p>
        </p:txBody>
      </p:sp>
      <p:graphicFrame>
        <p:nvGraphicFramePr>
          <p:cNvPr id="4" name="Table 4">
            <a:extLst>
              <a:ext uri="{FF2B5EF4-FFF2-40B4-BE49-F238E27FC236}">
                <a16:creationId xmlns:a16="http://schemas.microsoft.com/office/drawing/2014/main" id="{DECA80BC-1612-4FC1-AEA4-4FEB4003EA16}"/>
              </a:ext>
            </a:extLst>
          </p:cNvPr>
          <p:cNvGraphicFramePr>
            <a:graphicFrameLocks noGrp="1"/>
          </p:cNvGraphicFramePr>
          <p:nvPr>
            <p:ph idx="1"/>
            <p:extLst>
              <p:ext uri="{D42A27DB-BD31-4B8C-83A1-F6EECF244321}">
                <p14:modId xmlns:p14="http://schemas.microsoft.com/office/powerpoint/2010/main" val="3599906445"/>
              </p:ext>
            </p:extLst>
          </p:nvPr>
        </p:nvGraphicFramePr>
        <p:xfrm>
          <a:off x="838200" y="1825625"/>
          <a:ext cx="10515600" cy="340868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343330462"/>
                    </a:ext>
                  </a:extLst>
                </a:gridCol>
                <a:gridCol w="5257800">
                  <a:extLst>
                    <a:ext uri="{9D8B030D-6E8A-4147-A177-3AD203B41FA5}">
                      <a16:colId xmlns:a16="http://schemas.microsoft.com/office/drawing/2014/main" val="1943489054"/>
                    </a:ext>
                  </a:extLst>
                </a:gridCol>
              </a:tblGrid>
              <a:tr h="370840">
                <a:tc>
                  <a:txBody>
                    <a:bodyPr/>
                    <a:lstStyle/>
                    <a:p>
                      <a:r>
                        <a:rPr lang="en-US" dirty="0"/>
                        <a:t>PERSONAL INCOME</a:t>
                      </a:r>
                    </a:p>
                  </a:txBody>
                  <a:tcPr/>
                </a:tc>
                <a:tc>
                  <a:txBody>
                    <a:bodyPr/>
                    <a:lstStyle/>
                    <a:p>
                      <a:r>
                        <a:rPr lang="en-US" dirty="0"/>
                        <a:t>NATIONAL INCOME</a:t>
                      </a:r>
                    </a:p>
                  </a:txBody>
                  <a:tcPr/>
                </a:tc>
                <a:extLst>
                  <a:ext uri="{0D108BD9-81ED-4DB2-BD59-A6C34878D82A}">
                    <a16:rowId xmlns:a16="http://schemas.microsoft.com/office/drawing/2014/main" val="4182329388"/>
                  </a:ext>
                </a:extLst>
              </a:tr>
              <a:tr h="370840">
                <a:tc>
                  <a:txBody>
                    <a:bodyPr/>
                    <a:lstStyle/>
                    <a:p>
                      <a:r>
                        <a:rPr lang="en-US" dirty="0"/>
                        <a:t>It is the sum total of all incomes that are actually received by households from all the sources.</a:t>
                      </a:r>
                    </a:p>
                  </a:txBody>
                  <a:tcPr/>
                </a:tc>
                <a:tc>
                  <a:txBody>
                    <a:bodyPr/>
                    <a:lstStyle/>
                    <a:p>
                      <a:r>
                        <a:rPr lang="en-US" dirty="0"/>
                        <a:t>National Income refers to the sum total of the factor incomes, earned by the normal residents of a country during a period of one year.</a:t>
                      </a:r>
                    </a:p>
                  </a:txBody>
                  <a:tcPr/>
                </a:tc>
                <a:extLst>
                  <a:ext uri="{0D108BD9-81ED-4DB2-BD59-A6C34878D82A}">
                    <a16:rowId xmlns:a16="http://schemas.microsoft.com/office/drawing/2014/main" val="511736862"/>
                  </a:ext>
                </a:extLst>
              </a:tr>
              <a:tr h="370840">
                <a:tc>
                  <a:txBody>
                    <a:bodyPr/>
                    <a:lstStyle/>
                    <a:p>
                      <a:r>
                        <a:rPr lang="en-US" dirty="0"/>
                        <a:t>It includes both factor incomes as well as transfer income.</a:t>
                      </a:r>
                    </a:p>
                  </a:txBody>
                  <a:tcPr/>
                </a:tc>
                <a:tc>
                  <a:txBody>
                    <a:bodyPr/>
                    <a:lstStyle/>
                    <a:p>
                      <a:r>
                        <a:rPr lang="en-US" dirty="0"/>
                        <a:t>It includes only the factor income.</a:t>
                      </a:r>
                    </a:p>
                  </a:txBody>
                  <a:tcPr/>
                </a:tc>
                <a:extLst>
                  <a:ext uri="{0D108BD9-81ED-4DB2-BD59-A6C34878D82A}">
                    <a16:rowId xmlns:a16="http://schemas.microsoft.com/office/drawing/2014/main" val="587242273"/>
                  </a:ext>
                </a:extLst>
              </a:tr>
              <a:tr h="370840">
                <a:tc>
                  <a:txBody>
                    <a:bodyPr/>
                    <a:lstStyle/>
                    <a:p>
                      <a:r>
                        <a:rPr lang="en-US" dirty="0"/>
                        <a:t>It does not include Income earned by Public sector.</a:t>
                      </a:r>
                    </a:p>
                  </a:txBody>
                  <a:tcPr/>
                </a:tc>
                <a:tc>
                  <a:txBody>
                    <a:bodyPr/>
                    <a:lstStyle/>
                    <a:p>
                      <a:r>
                        <a:rPr lang="en-US" dirty="0"/>
                        <a:t>It includes income earned by public sector.</a:t>
                      </a:r>
                    </a:p>
                  </a:txBody>
                  <a:tcPr/>
                </a:tc>
                <a:extLst>
                  <a:ext uri="{0D108BD9-81ED-4DB2-BD59-A6C34878D82A}">
                    <a16:rowId xmlns:a16="http://schemas.microsoft.com/office/drawing/2014/main" val="3489542712"/>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1147418971"/>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1169538822"/>
                  </a:ext>
                </a:extLst>
              </a:tr>
              <a:tr h="370840">
                <a:tc>
                  <a:txBody>
                    <a:bodyPr/>
                    <a:lstStyle/>
                    <a:p>
                      <a:endParaRPr lang="en-US"/>
                    </a:p>
                  </a:txBody>
                  <a:tcPr/>
                </a:tc>
                <a:tc>
                  <a:txBody>
                    <a:bodyPr/>
                    <a:lstStyle/>
                    <a:p>
                      <a:endParaRPr lang="en-US" dirty="0"/>
                    </a:p>
                  </a:txBody>
                  <a:tcPr/>
                </a:tc>
                <a:extLst>
                  <a:ext uri="{0D108BD9-81ED-4DB2-BD59-A6C34878D82A}">
                    <a16:rowId xmlns:a16="http://schemas.microsoft.com/office/drawing/2014/main" val="3383303546"/>
                  </a:ext>
                </a:extLst>
              </a:tr>
            </a:tbl>
          </a:graphicData>
        </a:graphic>
      </p:graphicFrame>
      <p:pic>
        <p:nvPicPr>
          <p:cNvPr id="6"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85306" y="303979"/>
            <a:ext cx="1410416" cy="650052"/>
          </a:xfrm>
          <a:prstGeom prst="rect">
            <a:avLst/>
          </a:prstGeom>
          <a:noFill/>
          <a:ln>
            <a:noFill/>
          </a:ln>
        </p:spPr>
      </p:pic>
    </p:spTree>
    <p:extLst>
      <p:ext uri="{BB962C8B-B14F-4D97-AF65-F5344CB8AC3E}">
        <p14:creationId xmlns:p14="http://schemas.microsoft.com/office/powerpoint/2010/main" val="22336422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TotalTime>
  <Words>1142</Words>
  <Application>Microsoft Office PowerPoint</Application>
  <PresentationFormat>Widescreen</PresentationFormat>
  <Paragraphs>67</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   NATIONAL INCOME AGGREGATES</vt:lpstr>
      <vt:lpstr>   AGGREGATES OF NATIONAL INCOME</vt:lpstr>
      <vt:lpstr>  CATEGORISATION  OF DOMESTIC INCOME</vt:lpstr>
      <vt:lpstr>    PRIVATE INCOME</vt:lpstr>
      <vt:lpstr>TRANSFER INCOMES UNDER PRIVATE INCOME</vt:lpstr>
      <vt:lpstr>     PERSONAL INCOME</vt:lpstr>
      <vt:lpstr>  Personal income vs private income</vt:lpstr>
      <vt:lpstr>  Personal income vs National income</vt:lpstr>
      <vt:lpstr>   PERSONAL DISPOSABLE INCOME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amarjit sahu</dc:creator>
  <cp:lastModifiedBy>amarjit sahu</cp:lastModifiedBy>
  <cp:revision>36</cp:revision>
  <dcterms:created xsi:type="dcterms:W3CDTF">2020-07-23T15:05:30Z</dcterms:created>
  <dcterms:modified xsi:type="dcterms:W3CDTF">2022-05-06T06:52:44Z</dcterms:modified>
</cp:coreProperties>
</file>