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7" r:id="rId4"/>
    <p:sldId id="355" r:id="rId5"/>
    <p:sldId id="259" r:id="rId6"/>
    <p:sldId id="359" r:id="rId7"/>
    <p:sldId id="371" r:id="rId8"/>
    <p:sldId id="372" r:id="rId9"/>
    <p:sldId id="347" r:id="rId10"/>
    <p:sldId id="374" r:id="rId11"/>
    <p:sldId id="3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6DB73-6C89-504D-A98A-D1E20A6471AE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44717-D5C6-4547-A159-8D65D7B9E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61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09D4D-DCA5-42CE-AD13-116A9F0E32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41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B3513-A5D0-671E-981E-E224D9110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74085A-6503-504C-AEA3-2EB564137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2EA6F-EE89-9815-6707-2DE462AD0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37A0B-4081-3F79-6617-9E6B419A6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286D3-3DF9-8F87-CF8B-2802E9C62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7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6CE1C-79DE-2817-14F4-7FC1DA056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97470-7801-59A5-3D42-40A38661B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0C2E0-93F5-7811-DE34-4BA45D991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4ADB2C-7A3C-877E-568A-F0EF45E08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B0EA1-0F5F-1218-0FF0-056B63F2C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3421DA-225B-79FC-5F08-63D18D48B4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910F8-4123-EF56-EDCA-F74B922FD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C75C8-138A-C957-D961-3189141E0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77754-23AE-F554-7C56-7693B93E8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88620-68FF-460D-478F-E6C361F3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184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B0826-F3B1-943F-F3D0-65452E118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244B1-2EEA-EDAD-766A-854789E98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8A01F-25B9-78A9-ED74-E5E608A7A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EFF98-8193-F353-45FF-B9AA2674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4F72A-8B1B-660E-9EDE-DE177D3E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8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1A19B-2FF6-62C8-C5B1-5609E5D97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93349-AA11-1FF4-A82E-0A51E6449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BF325-5343-0F6C-AA38-FCFBCCD2C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0AE4B-A474-45E1-B2FE-B98F346DD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A00E3-75F6-B489-3898-281524D65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1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7B7B-632D-AFAF-84BA-B038BC611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ED003-795F-60A4-1CC3-26C8E506C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4517F-5383-CA2A-6D9E-95A034CAD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DCEEA-D4D2-266F-19E4-30A280219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4F1BB-8FDD-4AC7-EEFF-D2BC5D7A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7F7FD-D10C-B2CA-3847-EC735632B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8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00255-C96B-6CF9-E419-11E2D6468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EB51F-B330-F103-D8DC-489DE0FD8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A3F73-1818-A421-E469-0102841CE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C4AE71-EF63-E0FA-AFD3-63A6B425A1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9F9ECC-336A-3D46-CE13-BC5D5A9ECD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A73824-17D8-E39E-AE66-E9ADFAE34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1202C1-AD12-2A13-F018-118A78481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6D1F2E-F6A2-917E-9F1A-F3604655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06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C51BB-C5C0-4C8C-DD01-5AFEA047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5D14DC-4022-D8B4-DBE0-3F329221B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504668-05CE-75F2-1406-2D6EE950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CB93D3-FB96-E215-6346-F435F9705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5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A212B-9732-3C12-2E01-75D325FA5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F16B01-3F52-0926-8A80-CF092D1C6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BB147-DEDF-FC87-308A-D9BEBB6A1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1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773EE-ACE3-D1A7-F9B3-457EBBC4D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39820-D0C1-4AE0-AC8A-13029E1CF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8FDCD-C47D-DC5B-A6B0-15C5086197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A30AB-4258-C1D4-0E79-D8684940D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6031F5-F9CF-2AD1-C178-B81FFE104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3A1F69-DD82-2940-5AC9-81BF2E76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22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00563-06D2-7152-63E5-E2838CF22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AB2B11-2DD4-38EA-F247-9CC5A76207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F6A76-CE65-CF97-DA9B-3E46EF55F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4DA81-499F-AD1E-9265-8D484CB93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8E0F3-49F2-396C-C6F3-20104CA4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2FCD4-BF4D-8D7B-B1E8-049DEA168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1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F567B2-86F4-E93C-E1B5-04ABA74D3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FC450-F516-8B47-06C5-DE4225A43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E70BC-D95A-1ABA-CCCD-F33D07272E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CDA0A-51B8-8949-8FCE-B29FD4745A8B}" type="datetimeFigureOut">
              <a:rPr lang="en-US"/>
              <a:t>10/27/2022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08D28-DA2E-1FCF-7EF6-9B23234886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252A8-6FAC-B4B3-D2F4-CF8A7B3D2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9A837-F0BE-BE40-8CCD-9368ADF2A0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2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8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B7FB6E5-FC2E-B284-8B39-066167689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88845"/>
            <a:ext cx="9144000" cy="115737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57;p13">
            <a:extLst>
              <a:ext uri="{FF2B5EF4-FFF2-40B4-BE49-F238E27FC236}">
                <a16:creationId xmlns:a16="http://schemas.microsoft.com/office/drawing/2014/main" id="{32541726-55FF-D97B-6110-4327E78B907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08363" y="588819"/>
            <a:ext cx="9144000" cy="3640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/>
              <a:t>CLASS :II</a:t>
            </a: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SUBJECT : ODIA                            </a:t>
            </a:r>
            <a:r>
              <a:rPr lang="en-IN" sz="2800" b="1" dirty="0"/>
              <a:t>        </a:t>
            </a:r>
            <a:br>
              <a:rPr lang="en-IN" sz="2800" b="1" dirty="0"/>
            </a:br>
            <a:r>
              <a:rPr lang="en-IN" sz="2800" b="1" dirty="0"/>
              <a:t> </a:t>
            </a:r>
            <a:r>
              <a:rPr lang="en" sz="2800" b="1" dirty="0"/>
              <a:t>CHAPTER NAME : </a:t>
            </a:r>
            <a:r>
              <a:rPr lang="or-IN" sz="2800" b="1" dirty="0"/>
              <a:t>ପାଠ-</a:t>
            </a:r>
            <a:r>
              <a:rPr lang="en-IN" sz="2800" b="1" dirty="0"/>
              <a:t>୨୬</a:t>
            </a:r>
            <a:r>
              <a:rPr lang="or-IN" sz="2800" b="1" dirty="0"/>
              <a:t> (</a:t>
            </a:r>
            <a:r>
              <a:rPr lang="en-IN" sz="2800" b="1" dirty="0"/>
              <a:t>ତଣ୍ଟିରେ ଲାଗିଛି କଣ୍ଟା</a:t>
            </a:r>
            <a:r>
              <a:rPr lang="or-IN" sz="2800" dirty="0"/>
              <a:t>)</a:t>
            </a:r>
            <a:r>
              <a:rPr lang="en" sz="2800" b="1" dirty="0"/>
              <a:t> </a:t>
            </a:r>
            <a:r>
              <a:rPr lang="or-IN" sz="2800" b="1" dirty="0"/>
              <a:t> </a:t>
            </a:r>
            <a:br>
              <a:rPr lang="en-IN" sz="2800" b="1" dirty="0"/>
            </a:br>
            <a:r>
              <a:rPr lang="en-IN" sz="2800" b="1" dirty="0"/>
              <a:t>Sub Topic- ଅଭ୍ୟାସ ୮ ଓ ୯</a:t>
            </a:r>
            <a:endParaRPr sz="2800" b="1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83F2D36C-15EC-D509-51C0-22444E8FB250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>
            <a:fillRect/>
          </a:stretch>
        </p:blipFill>
        <p:spPr>
          <a:xfrm>
            <a:off x="1108363" y="4825050"/>
            <a:ext cx="9441466" cy="19169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15;p5">
            <a:extLst>
              <a:ext uri="{FF2B5EF4-FFF2-40B4-BE49-F238E27FC236}">
                <a16:creationId xmlns:a16="http://schemas.microsoft.com/office/drawing/2014/main" id="{50584392-96ED-0F15-6837-2C366DBEC75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53428" y="116020"/>
            <a:ext cx="2041770" cy="1344143"/>
          </a:xfrm>
          <a:prstGeom prst="ellipse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0176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id="{7C36918F-2778-96D2-8ACC-71E9431794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81133"/>
            <a:ext cx="7872642" cy="435133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CBED0C7-82D7-A91C-244D-29C9B538FA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or-IN" sz="3600" u="sng" dirty="0">
                <a:solidFill>
                  <a:srgbClr val="FF0000"/>
                </a:solidFill>
              </a:rPr>
              <a:t>ଲବ୍ଧ ଜ୍ଞାନର ଫଳାଫଳ </a:t>
            </a:r>
            <a:br>
              <a:rPr lang="or-IN" sz="3600" dirty="0">
                <a:solidFill>
                  <a:srgbClr val="FF0000"/>
                </a:solidFill>
              </a:rPr>
            </a:br>
            <a:r>
              <a:rPr lang="or-IN" sz="3600" dirty="0">
                <a:solidFill>
                  <a:srgbClr val="FF0000"/>
                </a:solidFill>
              </a:rPr>
              <a:t>ପିଲାମାନଙ୍କର ସୃଜନାତ୍ମକ ଜ୍ଞାନଶୈଳୀର ଅଭିବୃଦ୍ଧି ଘଟିଲା  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C5DA21CB-7310-0408-CC96-8B823AADE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2030" y="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597C018-938C-AB8D-4579-6DBE5D8DB14A}"/>
              </a:ext>
            </a:extLst>
          </p:cNvPr>
          <p:cNvSpPr/>
          <p:nvPr/>
        </p:nvSpPr>
        <p:spPr>
          <a:xfrm>
            <a:off x="470581" y="-45899"/>
            <a:ext cx="10971643" cy="6949798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  <p:extLst>
      <p:ext uri="{BB962C8B-B14F-4D97-AF65-F5344CB8AC3E}">
        <p14:creationId xmlns:p14="http://schemas.microsoft.com/office/powerpoint/2010/main" val="2428566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8;p16">
            <a:extLst>
              <a:ext uri="{FF2B5EF4-FFF2-40B4-BE49-F238E27FC236}">
                <a16:creationId xmlns:a16="http://schemas.microsoft.com/office/drawing/2014/main" id="{444A2C17-1B51-6FD3-E8F8-89D1C3DC28D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31209" y="487214"/>
            <a:ext cx="10515600" cy="568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006AC6F1-9DE8-68DB-E5A6-5791E4F6E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9563" y="85573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56E1221-C29C-6C68-AD32-64079D507BC7}"/>
              </a:ext>
            </a:extLst>
          </p:cNvPr>
          <p:cNvSpPr/>
          <p:nvPr/>
        </p:nvSpPr>
        <p:spPr>
          <a:xfrm>
            <a:off x="574556" y="85573"/>
            <a:ext cx="11052423" cy="6772427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  <p:extLst>
      <p:ext uri="{BB962C8B-B14F-4D97-AF65-F5344CB8AC3E}">
        <p14:creationId xmlns:p14="http://schemas.microsoft.com/office/powerpoint/2010/main" val="20242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56B5B-4AED-BE43-4F32-803200193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                               </a:t>
            </a:r>
            <a:r>
              <a:rPr lang="en-IN" b="1" dirty="0" err="1"/>
              <a:t>ତଣ୍ଟି</a:t>
            </a:r>
            <a:endParaRPr lang="en-US" b="1" dirty="0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8F5CD799-2538-0088-2F02-E31404A542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952" y="1338568"/>
            <a:ext cx="9276698" cy="5403411"/>
          </a:xfrm>
          <a:prstGeom prst="rect">
            <a:avLst/>
          </a:prstGeom>
        </p:spPr>
      </p:pic>
      <p:pic>
        <p:nvPicPr>
          <p:cNvPr id="7" name="Google Shape;115;p5">
            <a:extLst>
              <a:ext uri="{FF2B5EF4-FFF2-40B4-BE49-F238E27FC236}">
                <a16:creationId xmlns:a16="http://schemas.microsoft.com/office/drawing/2014/main" id="{1B4F58B2-86B7-4F53-B0DA-8A5DF57D158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53428" y="116020"/>
            <a:ext cx="2041770" cy="1344143"/>
          </a:xfrm>
          <a:prstGeom prst="ellipse">
            <a:avLst/>
          </a:prstGeom>
          <a:noFill/>
          <a:ln>
            <a:noFill/>
          </a:ln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1DAE76A-6DA9-44A9-1E1B-1E4EBA1D566E}"/>
              </a:ext>
            </a:extLst>
          </p:cNvPr>
          <p:cNvSpPr/>
          <p:nvPr/>
        </p:nvSpPr>
        <p:spPr>
          <a:xfrm>
            <a:off x="696802" y="116020"/>
            <a:ext cx="10941016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  <p:extLst>
      <p:ext uri="{BB962C8B-B14F-4D97-AF65-F5344CB8AC3E}">
        <p14:creationId xmlns:p14="http://schemas.microsoft.com/office/powerpoint/2010/main" val="228184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9E2E0-C6FC-C82C-0DAA-E192F4122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2245"/>
            <a:ext cx="10515600" cy="1812934"/>
          </a:xfrm>
        </p:spPr>
        <p:txBody>
          <a:bodyPr/>
          <a:lstStyle/>
          <a:p>
            <a:r>
              <a:rPr lang="en-IN"/>
              <a:t>                             </a:t>
            </a:r>
            <a:r>
              <a:rPr lang="en-IN" b="1"/>
              <a:t>ମାଛ କଣ୍ଟା</a:t>
            </a:r>
            <a:endParaRPr lang="en-US" b="1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FF5975C-7038-CF28-ED61-796FE437D6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20" y="1146120"/>
            <a:ext cx="11568545" cy="5595860"/>
          </a:xfrm>
        </p:spPr>
      </p:pic>
      <p:pic>
        <p:nvPicPr>
          <p:cNvPr id="6" name="Google Shape;115;p5">
            <a:extLst>
              <a:ext uri="{FF2B5EF4-FFF2-40B4-BE49-F238E27FC236}">
                <a16:creationId xmlns:a16="http://schemas.microsoft.com/office/drawing/2014/main" id="{9226FB36-2974-B69D-2CE5-C3E0E237EE5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23628" y="-82004"/>
            <a:ext cx="2041770" cy="1344143"/>
          </a:xfrm>
          <a:prstGeom prst="ellipse">
            <a:avLst/>
          </a:prstGeom>
          <a:noFill/>
          <a:ln>
            <a:noFill/>
          </a:ln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10C5A74-2A5E-9F14-585D-302AA16F5E0A}"/>
              </a:ext>
            </a:extLst>
          </p:cNvPr>
          <p:cNvSpPr/>
          <p:nvPr/>
        </p:nvSpPr>
        <p:spPr>
          <a:xfrm>
            <a:off x="564920" y="116020"/>
            <a:ext cx="11300477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  <p:extLst>
      <p:ext uri="{BB962C8B-B14F-4D97-AF65-F5344CB8AC3E}">
        <p14:creationId xmlns:p14="http://schemas.microsoft.com/office/powerpoint/2010/main" val="1807370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22540-464F-E459-5773-A45113D64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103" y="162129"/>
            <a:ext cx="10515600" cy="1325563"/>
          </a:xfrm>
        </p:spPr>
        <p:txBody>
          <a:bodyPr/>
          <a:lstStyle/>
          <a:p>
            <a:r>
              <a:rPr lang="en-IN" b="1"/>
              <a:t>                  ତଣ୍ଟିରେ ଲାଗିଛି କଣ୍ଟା</a:t>
            </a:r>
            <a:endParaRPr lang="en-US" b="1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E4DCDE2-EEA3-88FB-297E-4A2A5D97F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01" y="1344144"/>
            <a:ext cx="11234405" cy="5353049"/>
          </a:xfrm>
        </p:spPr>
      </p:pic>
      <p:pic>
        <p:nvPicPr>
          <p:cNvPr id="5" name="Google Shape;115;p5">
            <a:extLst>
              <a:ext uri="{FF2B5EF4-FFF2-40B4-BE49-F238E27FC236}">
                <a16:creationId xmlns:a16="http://schemas.microsoft.com/office/drawing/2014/main" id="{81F67D5C-297D-8AED-2C29-BFDD232B854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8335" y="0"/>
            <a:ext cx="2041770" cy="1344143"/>
          </a:xfrm>
          <a:prstGeom prst="ellipse">
            <a:avLst/>
          </a:prstGeom>
          <a:noFill/>
          <a:ln>
            <a:noFill/>
          </a:ln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9E1F891-D352-BD95-1FF5-CF95878654F5}"/>
              </a:ext>
            </a:extLst>
          </p:cNvPr>
          <p:cNvSpPr/>
          <p:nvPr/>
        </p:nvSpPr>
        <p:spPr>
          <a:xfrm>
            <a:off x="366738" y="116020"/>
            <a:ext cx="11613367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  <p:extLst>
      <p:ext uri="{BB962C8B-B14F-4D97-AF65-F5344CB8AC3E}">
        <p14:creationId xmlns:p14="http://schemas.microsoft.com/office/powerpoint/2010/main" val="3198445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66D96-62CB-61ED-87AA-41CA1457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AF85C2-D836-3A77-49B8-0CCC8D97C2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78" y="365124"/>
            <a:ext cx="10818770" cy="6615121"/>
          </a:xfrm>
          <a:prstGeom prst="rect">
            <a:avLst/>
          </a:prstGeom>
        </p:spPr>
      </p:pic>
      <p:pic>
        <p:nvPicPr>
          <p:cNvPr id="7" name="Google Shape;115;p5">
            <a:extLst>
              <a:ext uri="{FF2B5EF4-FFF2-40B4-BE49-F238E27FC236}">
                <a16:creationId xmlns:a16="http://schemas.microsoft.com/office/drawing/2014/main" id="{A73C04F1-D63D-D82C-A0F1-74F45686710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8335" y="0"/>
            <a:ext cx="2041770" cy="1344143"/>
          </a:xfrm>
          <a:prstGeom prst="ellipse">
            <a:avLst/>
          </a:prstGeom>
          <a:noFill/>
          <a:ln>
            <a:noFill/>
          </a:ln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5BFDDB6-38AE-AA67-9B6C-88F4A9B01F8C}"/>
              </a:ext>
            </a:extLst>
          </p:cNvPr>
          <p:cNvSpPr/>
          <p:nvPr/>
        </p:nvSpPr>
        <p:spPr>
          <a:xfrm>
            <a:off x="262095" y="0"/>
            <a:ext cx="11929905" cy="7257177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  <p:extLst>
      <p:ext uri="{BB962C8B-B14F-4D97-AF65-F5344CB8AC3E}">
        <p14:creationId xmlns:p14="http://schemas.microsoft.com/office/powerpoint/2010/main" val="3678669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D0C80-6F68-708E-79FC-AF167AC61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1BDDD63-E2C0-B6F9-3F29-5E209B892C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" y="365125"/>
            <a:ext cx="11319979" cy="6127750"/>
          </a:xfrm>
        </p:spPr>
      </p:pic>
      <p:pic>
        <p:nvPicPr>
          <p:cNvPr id="6" name="Google Shape;115;p5">
            <a:extLst>
              <a:ext uri="{FF2B5EF4-FFF2-40B4-BE49-F238E27FC236}">
                <a16:creationId xmlns:a16="http://schemas.microsoft.com/office/drawing/2014/main" id="{4E9BE76B-250E-5061-0E7F-CB6AD3FAABA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9764" y="0"/>
            <a:ext cx="2041770" cy="1344143"/>
          </a:xfrm>
          <a:prstGeom prst="ellipse">
            <a:avLst/>
          </a:prstGeom>
          <a:noFill/>
          <a:ln>
            <a:noFill/>
          </a:ln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07B1BD3-E0B6-FD8F-85AA-352A6988A4E5}"/>
              </a:ext>
            </a:extLst>
          </p:cNvPr>
          <p:cNvSpPr/>
          <p:nvPr/>
        </p:nvSpPr>
        <p:spPr>
          <a:xfrm>
            <a:off x="262095" y="0"/>
            <a:ext cx="11632440" cy="7257177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  <p:extLst>
      <p:ext uri="{BB962C8B-B14F-4D97-AF65-F5344CB8AC3E}">
        <p14:creationId xmlns:p14="http://schemas.microsoft.com/office/powerpoint/2010/main" val="2168222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DC36-C005-454F-E7F9-7BE82823F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342288" y="106267"/>
            <a:ext cx="10540864" cy="2227409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୮) </a:t>
            </a:r>
            <a:r>
              <a:rPr lang="en-IN" b="1" dirty="0" err="1">
                <a:solidFill>
                  <a:srgbClr val="FF0000"/>
                </a:solidFill>
              </a:rPr>
              <a:t>ପ୍ରତି</a:t>
            </a:r>
            <a:r>
              <a:rPr lang="en-IN" b="1" dirty="0">
                <a:solidFill>
                  <a:srgbClr val="FF0000"/>
                </a:solidFill>
              </a:rPr>
              <a:t> </a:t>
            </a:r>
            <a:r>
              <a:rPr lang="en-IN" b="1" dirty="0" err="1">
                <a:solidFill>
                  <a:srgbClr val="FF0000"/>
                </a:solidFill>
              </a:rPr>
              <a:t>ଧାଡ଼ିରୁ</a:t>
            </a:r>
            <a:r>
              <a:rPr lang="en-IN" b="1" dirty="0">
                <a:solidFill>
                  <a:srgbClr val="FF0000"/>
                </a:solidFill>
              </a:rPr>
              <a:t> </a:t>
            </a:r>
            <a:r>
              <a:rPr lang="en-IN" b="1" dirty="0" err="1">
                <a:solidFill>
                  <a:srgbClr val="FF0000"/>
                </a:solidFill>
              </a:rPr>
              <a:t>ସାନ</a:t>
            </a:r>
            <a:r>
              <a:rPr lang="en-IN" b="1" dirty="0">
                <a:solidFill>
                  <a:srgbClr val="FF0000"/>
                </a:solidFill>
              </a:rPr>
              <a:t> ଓ </a:t>
            </a:r>
            <a:r>
              <a:rPr lang="en-IN" b="1" dirty="0" err="1">
                <a:solidFill>
                  <a:srgbClr val="FF0000"/>
                </a:solidFill>
              </a:rPr>
              <a:t>ବଡ଼</a:t>
            </a:r>
            <a:r>
              <a:rPr lang="en-IN" b="1" dirty="0">
                <a:solidFill>
                  <a:srgbClr val="FF0000"/>
                </a:solidFill>
              </a:rPr>
              <a:t> </a:t>
            </a:r>
            <a:r>
              <a:rPr lang="en-IN" b="1" dirty="0" err="1">
                <a:solidFill>
                  <a:srgbClr val="FF0000"/>
                </a:solidFill>
              </a:rPr>
              <a:t>ସଂଖ୍ୟା</a:t>
            </a:r>
            <a:r>
              <a:rPr lang="en-IN" b="1" dirty="0">
                <a:solidFill>
                  <a:srgbClr val="FF0000"/>
                </a:solidFill>
              </a:rPr>
              <a:t> </a:t>
            </a:r>
            <a:r>
              <a:rPr lang="en-IN" b="1" dirty="0" err="1">
                <a:solidFill>
                  <a:srgbClr val="FF0000"/>
                </a:solidFill>
              </a:rPr>
              <a:t>ବାଛି</a:t>
            </a:r>
            <a:r>
              <a:rPr lang="en-IN" b="1" dirty="0">
                <a:solidFill>
                  <a:srgbClr val="FF0000"/>
                </a:solidFill>
              </a:rPr>
              <a:t> </a:t>
            </a:r>
            <a:r>
              <a:rPr lang="en-IN" b="1" dirty="0" err="1">
                <a:solidFill>
                  <a:srgbClr val="FF0000"/>
                </a:solidFill>
              </a:rPr>
              <a:t>ଲେଖ</a:t>
            </a:r>
            <a:r>
              <a:rPr lang="en-IN" b="1" dirty="0">
                <a:solidFill>
                  <a:srgbClr val="FF0000"/>
                </a:solidFill>
              </a:rPr>
              <a:t> ।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17396B-22C1-0D8F-F52F-A91487664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6184" y="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95E11A1A-C8E8-B949-04A8-3D33077BD7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164053"/>
              </p:ext>
            </p:extLst>
          </p:nvPr>
        </p:nvGraphicFramePr>
        <p:xfrm>
          <a:off x="1308846" y="2333675"/>
          <a:ext cx="9574305" cy="3900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1435">
                  <a:extLst>
                    <a:ext uri="{9D8B030D-6E8A-4147-A177-3AD203B41FA5}">
                      <a16:colId xmlns:a16="http://schemas.microsoft.com/office/drawing/2014/main" val="415236350"/>
                    </a:ext>
                  </a:extLst>
                </a:gridCol>
                <a:gridCol w="3191435">
                  <a:extLst>
                    <a:ext uri="{9D8B030D-6E8A-4147-A177-3AD203B41FA5}">
                      <a16:colId xmlns:a16="http://schemas.microsoft.com/office/drawing/2014/main" val="3164052821"/>
                    </a:ext>
                  </a:extLst>
                </a:gridCol>
                <a:gridCol w="3191435">
                  <a:extLst>
                    <a:ext uri="{9D8B030D-6E8A-4147-A177-3AD203B41FA5}">
                      <a16:colId xmlns:a16="http://schemas.microsoft.com/office/drawing/2014/main" val="2578636174"/>
                    </a:ext>
                  </a:extLst>
                </a:gridCol>
              </a:tblGrid>
              <a:tr h="771601">
                <a:tc>
                  <a:txBody>
                    <a:bodyPr/>
                    <a:lstStyle/>
                    <a:p>
                      <a:r>
                        <a:rPr lang="en-IN"/>
                        <a:t>               </a:t>
                      </a:r>
                      <a:r>
                        <a:rPr lang="en-IN" sz="2400"/>
                        <a:t>ସଂଖ୍ୟା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             </a:t>
                      </a:r>
                      <a:r>
                        <a:rPr lang="en-IN" sz="2400" dirty="0" err="1"/>
                        <a:t>ସବୁଠାରୁ</a:t>
                      </a:r>
                      <a:r>
                        <a:rPr lang="en-IN" sz="2400" dirty="0"/>
                        <a:t> </a:t>
                      </a:r>
                      <a:r>
                        <a:rPr lang="en-IN" sz="2400" dirty="0" err="1"/>
                        <a:t>ବଡ଼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          </a:t>
                      </a:r>
                      <a:r>
                        <a:rPr lang="en-IN" sz="2400"/>
                        <a:t>ସବୁଠାରୁ ସାନ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365877"/>
                  </a:ext>
                </a:extLst>
              </a:tr>
              <a:tr h="625854">
                <a:tc>
                  <a:txBody>
                    <a:bodyPr/>
                    <a:lstStyle/>
                    <a:p>
                      <a:r>
                        <a:rPr lang="en-IN"/>
                        <a:t>୧,୨, ୩ ,୪, ୭, ୯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                  ୯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              ୧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097694"/>
                  </a:ext>
                </a:extLst>
              </a:tr>
              <a:tr h="625854">
                <a:tc>
                  <a:txBody>
                    <a:bodyPr/>
                    <a:lstStyle/>
                    <a:p>
                      <a:r>
                        <a:rPr lang="en-IN"/>
                        <a:t>୧୦ , ୨୦ , ୭୦ , ୪୦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                  ୭୦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             ୧୦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775899"/>
                  </a:ext>
                </a:extLst>
              </a:tr>
              <a:tr h="625854">
                <a:tc>
                  <a:txBody>
                    <a:bodyPr/>
                    <a:lstStyle/>
                    <a:p>
                      <a:r>
                        <a:rPr lang="en-IN"/>
                        <a:t>୪୭, ୪୯, ୪୧, ୩୫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                  ୪୯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             ୩୫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436009"/>
                  </a:ext>
                </a:extLst>
              </a:tr>
              <a:tr h="625854">
                <a:tc>
                  <a:txBody>
                    <a:bodyPr/>
                    <a:lstStyle/>
                    <a:p>
                      <a:r>
                        <a:rPr lang="en-IN"/>
                        <a:t>୯୯, ୭୭ , ୬୬,୪୪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                  ୯୯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             ୪୪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48328"/>
                  </a:ext>
                </a:extLst>
              </a:tr>
              <a:tr h="625854">
                <a:tc>
                  <a:txBody>
                    <a:bodyPr/>
                    <a:lstStyle/>
                    <a:p>
                      <a:r>
                        <a:rPr lang="en-IN"/>
                        <a:t>୮୦, ୯୦, ୬୦, ୫୦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                  ୯୦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             ୫୦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29644"/>
                  </a:ext>
                </a:extLst>
              </a:tr>
            </a:tbl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C6BE034-5027-88D8-EFF4-61913430C0DF}"/>
              </a:ext>
            </a:extLst>
          </p:cNvPr>
          <p:cNvSpPr/>
          <p:nvPr/>
        </p:nvSpPr>
        <p:spPr>
          <a:xfrm>
            <a:off x="131047" y="0"/>
            <a:ext cx="11929905" cy="7257177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  <p:extLst>
      <p:ext uri="{BB962C8B-B14F-4D97-AF65-F5344CB8AC3E}">
        <p14:creationId xmlns:p14="http://schemas.microsoft.com/office/powerpoint/2010/main" val="4055473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C218A-C061-A92D-A633-252A2F19F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6053" y="1"/>
            <a:ext cx="10515600" cy="1756808"/>
          </a:xfrm>
        </p:spPr>
        <p:txBody>
          <a:bodyPr/>
          <a:lstStyle/>
          <a:p>
            <a:r>
              <a:rPr lang="en-IN" b="1" u="sng" dirty="0"/>
              <a:t>ଅଭ୍ୟାସ - ୯</a:t>
            </a:r>
            <a:endParaRPr lang="en-US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A9835-33B0-4ED1-3B30-528F57858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294" y="1345437"/>
            <a:ext cx="10515600" cy="5375439"/>
          </a:xfrm>
        </p:spPr>
        <p:txBody>
          <a:bodyPr/>
          <a:lstStyle/>
          <a:p>
            <a:pPr marL="0" indent="0">
              <a:buNone/>
            </a:pPr>
            <a:r>
              <a:rPr lang="en-IN" sz="4400" b="1" dirty="0" err="1">
                <a:solidFill>
                  <a:srgbClr val="FF0000"/>
                </a:solidFill>
              </a:rPr>
              <a:t>ସଂଖ୍ୟା</a:t>
            </a:r>
            <a:r>
              <a:rPr lang="en-IN" sz="4400" b="1" dirty="0">
                <a:solidFill>
                  <a:srgbClr val="FF0000"/>
                </a:solidFill>
              </a:rPr>
              <a:t> </a:t>
            </a:r>
            <a:r>
              <a:rPr lang="en-IN" sz="4400" b="1" dirty="0" err="1">
                <a:solidFill>
                  <a:srgbClr val="FF0000"/>
                </a:solidFill>
              </a:rPr>
              <a:t>ଗୁଡ଼ିକୁ</a:t>
            </a:r>
            <a:r>
              <a:rPr lang="en-IN" sz="4400" b="1" dirty="0">
                <a:solidFill>
                  <a:srgbClr val="FF0000"/>
                </a:solidFill>
              </a:rPr>
              <a:t> </a:t>
            </a:r>
            <a:r>
              <a:rPr lang="en-IN" sz="4400" b="1" dirty="0" err="1">
                <a:solidFill>
                  <a:srgbClr val="FF0000"/>
                </a:solidFill>
              </a:rPr>
              <a:t>ସାନରୁ</a:t>
            </a:r>
            <a:r>
              <a:rPr lang="en-IN" sz="4400" b="1" dirty="0">
                <a:solidFill>
                  <a:srgbClr val="FF0000"/>
                </a:solidFill>
              </a:rPr>
              <a:t> </a:t>
            </a:r>
            <a:r>
              <a:rPr lang="en-IN" sz="4400" b="1" dirty="0" err="1">
                <a:solidFill>
                  <a:srgbClr val="FF0000"/>
                </a:solidFill>
              </a:rPr>
              <a:t>ବଡ଼</a:t>
            </a:r>
            <a:r>
              <a:rPr lang="en-IN" sz="4400" b="1" dirty="0">
                <a:solidFill>
                  <a:srgbClr val="FF0000"/>
                </a:solidFill>
              </a:rPr>
              <a:t> </a:t>
            </a:r>
            <a:r>
              <a:rPr lang="en-IN" sz="4400" b="1" dirty="0" err="1">
                <a:solidFill>
                  <a:srgbClr val="FF0000"/>
                </a:solidFill>
              </a:rPr>
              <a:t>କ୍ରମେ</a:t>
            </a:r>
            <a:r>
              <a:rPr lang="en-IN" sz="4400" b="1" dirty="0">
                <a:solidFill>
                  <a:srgbClr val="FF0000"/>
                </a:solidFill>
              </a:rPr>
              <a:t> ଓ </a:t>
            </a:r>
            <a:r>
              <a:rPr lang="en-IN" sz="4400" b="1" dirty="0" err="1">
                <a:solidFill>
                  <a:srgbClr val="FF0000"/>
                </a:solidFill>
              </a:rPr>
              <a:t>ବଡ଼ରୁ</a:t>
            </a:r>
            <a:r>
              <a:rPr lang="en-IN" sz="4400" b="1" dirty="0">
                <a:solidFill>
                  <a:srgbClr val="FF0000"/>
                </a:solidFill>
              </a:rPr>
              <a:t> </a:t>
            </a:r>
            <a:r>
              <a:rPr lang="en-IN" sz="4400" b="1" dirty="0" err="1">
                <a:solidFill>
                  <a:srgbClr val="FF0000"/>
                </a:solidFill>
              </a:rPr>
              <a:t>ସାନ</a:t>
            </a:r>
            <a:r>
              <a:rPr lang="en-IN" sz="4400" b="1" dirty="0">
                <a:solidFill>
                  <a:srgbClr val="FF0000"/>
                </a:solidFill>
              </a:rPr>
              <a:t> </a:t>
            </a:r>
            <a:r>
              <a:rPr lang="en-IN" sz="4400" b="1" dirty="0" err="1">
                <a:solidFill>
                  <a:srgbClr val="FF0000"/>
                </a:solidFill>
              </a:rPr>
              <a:t>କ୍ରମେ</a:t>
            </a:r>
            <a:r>
              <a:rPr lang="en-IN" sz="4400" b="1" dirty="0">
                <a:solidFill>
                  <a:srgbClr val="FF0000"/>
                </a:solidFill>
              </a:rPr>
              <a:t> </a:t>
            </a:r>
            <a:r>
              <a:rPr lang="en-IN" sz="4400" b="1" dirty="0" err="1">
                <a:solidFill>
                  <a:srgbClr val="FF0000"/>
                </a:solidFill>
              </a:rPr>
              <a:t>ଲେଖ</a:t>
            </a:r>
            <a:r>
              <a:rPr lang="en-IN" sz="4400" b="1" dirty="0">
                <a:solidFill>
                  <a:srgbClr val="FF0000"/>
                </a:solidFill>
              </a:rPr>
              <a:t> ।</a:t>
            </a:r>
          </a:p>
          <a:p>
            <a:pPr marL="0" indent="0">
              <a:buNone/>
            </a:pPr>
            <a:r>
              <a:rPr lang="en-IN" b="1" dirty="0"/>
              <a:t>(୩,୧,୧୦,୯, ୧୮, ୧୭, ୧୫, ୪୦,୫୫, ୬୦</a:t>
            </a:r>
          </a:p>
          <a:p>
            <a:pPr marL="0" indent="0">
              <a:buNone/>
            </a:pPr>
            <a:r>
              <a:rPr lang="en-IN" b="1" dirty="0" err="1"/>
              <a:t>ଉତ୍ତର</a:t>
            </a:r>
            <a:r>
              <a:rPr lang="en-IN" b="1" dirty="0"/>
              <a:t>-</a:t>
            </a:r>
          </a:p>
          <a:p>
            <a:pPr marL="0" indent="0">
              <a:buNone/>
            </a:pPr>
            <a:r>
              <a:rPr lang="en-IN" b="1" u="sng" dirty="0" err="1"/>
              <a:t>ସାନରୁ</a:t>
            </a:r>
            <a:r>
              <a:rPr lang="en-IN" b="1" u="sng" dirty="0"/>
              <a:t> </a:t>
            </a:r>
            <a:r>
              <a:rPr lang="en-IN" b="1" u="sng" dirty="0" err="1"/>
              <a:t>ବଡ଼</a:t>
            </a:r>
            <a:r>
              <a:rPr lang="en-IN" b="1" u="sng" dirty="0"/>
              <a:t> – ୧, ୩,୯, ୧୦, ୧୫,୧୭,୧୮, ୪୦, ୫୫,୬୦</a:t>
            </a:r>
          </a:p>
          <a:p>
            <a:pPr marL="0" indent="0">
              <a:buNone/>
            </a:pPr>
            <a:endParaRPr lang="en-IN" b="1" u="sng" dirty="0"/>
          </a:p>
          <a:p>
            <a:pPr marL="0" indent="0">
              <a:buNone/>
            </a:pPr>
            <a:r>
              <a:rPr lang="en-IN" b="1" u="sng" dirty="0" err="1"/>
              <a:t>ବଡ଼ରୁ</a:t>
            </a:r>
            <a:r>
              <a:rPr lang="en-IN" b="1" u="sng" dirty="0"/>
              <a:t> </a:t>
            </a:r>
            <a:r>
              <a:rPr lang="en-IN" b="1" u="sng" dirty="0" err="1"/>
              <a:t>ସାନ</a:t>
            </a:r>
            <a:r>
              <a:rPr lang="en-IN" b="1" u="sng" dirty="0"/>
              <a:t>- ୬୦,୫୫, ୪୦,୧୮, ୧୭, ୧୫, ୧୦, ୯, ୩,୧</a:t>
            </a:r>
            <a:endParaRPr lang="en-US" b="1" u="sn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87B625-7E26-68C3-7FBE-FFF4C102E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3941" y="185229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7583A42-A035-15A8-A649-0DF99C83C01C}"/>
              </a:ext>
            </a:extLst>
          </p:cNvPr>
          <p:cNvSpPr/>
          <p:nvPr/>
        </p:nvSpPr>
        <p:spPr>
          <a:xfrm>
            <a:off x="295428" y="0"/>
            <a:ext cx="11293492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  <p:extLst>
      <p:ext uri="{BB962C8B-B14F-4D97-AF65-F5344CB8AC3E}">
        <p14:creationId xmlns:p14="http://schemas.microsoft.com/office/powerpoint/2010/main" val="1048115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ctrTitle"/>
          </p:nvPr>
        </p:nvSpPr>
        <p:spPr>
          <a:xfrm>
            <a:off x="2133600" y="381001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or-IN" sz="7200" b="1" u="sng" dirty="0">
                <a:solidFill>
                  <a:srgbClr val="FF0000"/>
                </a:solidFill>
              </a:rPr>
              <a:t>ଗୃହକର୍ମ</a:t>
            </a:r>
            <a:endParaRPr lang="en-US" sz="7200" b="1" u="sng" dirty="0">
              <a:solidFill>
                <a:srgbClr val="FF0000"/>
              </a:solidFill>
            </a:endParaRPr>
          </a:p>
        </p:txBody>
      </p:sp>
      <p:sp>
        <p:nvSpPr>
          <p:cNvPr id="1048607" name="Subtitle 2"/>
          <p:cNvSpPr>
            <a:spLocks noGrp="1"/>
          </p:cNvSpPr>
          <p:nvPr>
            <p:ph type="subTitle" idx="1"/>
          </p:nvPr>
        </p:nvSpPr>
        <p:spPr>
          <a:xfrm>
            <a:off x="2743200" y="1447800"/>
            <a:ext cx="7467600" cy="4800600"/>
          </a:xfrm>
        </p:spPr>
        <p:txBody>
          <a:bodyPr>
            <a:normAutofit/>
          </a:bodyPr>
          <a:lstStyle/>
          <a:p>
            <a:pPr algn="l"/>
            <a:r>
              <a:rPr lang="or-IN" sz="4000" b="1" dirty="0"/>
              <a:t>ଶ୍ରେଣୀ କାର୍ଯ୍ୟଟିକୁ ଅଭ୍ୟାସ କର</a:t>
            </a:r>
            <a:endParaRPr lang="en-US" sz="4000" b="1" dirty="0"/>
          </a:p>
        </p:txBody>
      </p:sp>
      <p:pic>
        <p:nvPicPr>
          <p:cNvPr id="2097177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743200"/>
            <a:ext cx="5943600" cy="3581400"/>
          </a:xfrm>
          <a:prstGeom prst="rect">
            <a:avLst/>
          </a:prstGeom>
        </p:spPr>
      </p:pic>
      <p:pic>
        <p:nvPicPr>
          <p:cNvPr id="2097178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0600" y="1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AFD25D0-1A46-FFB3-15E5-9FE590E1A90F}"/>
              </a:ext>
            </a:extLst>
          </p:cNvPr>
          <p:cNvSpPr/>
          <p:nvPr/>
        </p:nvSpPr>
        <p:spPr>
          <a:xfrm>
            <a:off x="476759" y="116020"/>
            <a:ext cx="10977690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CLASS :II SUBJECT : ODIA                                      CHAPTER NAME : ପାଠ-୨୬ (ତଣ୍ଟିରେ ଲାଗିଛି କଣ୍ଟା)   Sub Topic- ଅଭ୍ୟାସ ୮ ଓ ୯</vt:lpstr>
      <vt:lpstr>                                     ତଣ୍ଟି</vt:lpstr>
      <vt:lpstr>                             ମାଛ କଣ୍ଟା</vt:lpstr>
      <vt:lpstr>                  ତଣ୍ଟିରେ ଲାଗିଛି କଣ୍ଟା</vt:lpstr>
      <vt:lpstr>PowerPoint Presentation</vt:lpstr>
      <vt:lpstr>PowerPoint Presentation</vt:lpstr>
      <vt:lpstr>୮) ପ୍ରତି ଧାଡ଼ିରୁ ସାନ ଓ ବଡ଼ ସଂଖ୍ୟା ବାଛି ଲେଖ ।</vt:lpstr>
      <vt:lpstr>ଅଭ୍ୟାସ - ୯</vt:lpstr>
      <vt:lpstr>ଗୃହକର୍ମ</vt:lpstr>
      <vt:lpstr>ଲବ୍ଧ ଜ୍ଞାନର ଫଳାଫଳ  ପିଲାମାନଙ୍କର ସୃଜନାତ୍ମକ ଜ୍ଞାନଶୈଳୀର ଅଭିବୃଦ୍ଧି ଘଟିଲା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nitanjali.gayatri@gmail.com</dc:creator>
  <cp:lastModifiedBy>nitanjali.gayatri@gmail.com</cp:lastModifiedBy>
  <cp:revision>25</cp:revision>
  <dcterms:created xsi:type="dcterms:W3CDTF">2022-10-20T11:53:39Z</dcterms:created>
  <dcterms:modified xsi:type="dcterms:W3CDTF">2022-10-27T10:24:45Z</dcterms:modified>
</cp:coreProperties>
</file>