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66" r:id="rId3"/>
    <p:sldId id="267" r:id="rId4"/>
    <p:sldId id="270" r:id="rId5"/>
    <p:sldId id="272" r:id="rId6"/>
    <p:sldId id="275" r:id="rId7"/>
    <p:sldId id="277" r:id="rId8"/>
    <p:sldId id="273" r:id="rId9"/>
    <p:sldId id="276" r:id="rId10"/>
    <p:sldId id="278" r:id="rId11"/>
    <p:sldId id="268" r:id="rId12"/>
    <p:sldId id="259"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18D8"/>
    <a:srgbClr val="72EEB0"/>
    <a:srgbClr val="4118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9" autoAdjust="0"/>
    <p:restoredTop sz="93842" autoAdjust="0"/>
  </p:normalViewPr>
  <p:slideViewPr>
    <p:cSldViewPr snapToGrid="0">
      <p:cViewPr varScale="1">
        <p:scale>
          <a:sx n="89" d="100"/>
          <a:sy n="89" d="100"/>
        </p:scale>
        <p:origin x="620" y="5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5-20T13:11:09.618"/>
    </inkml:context>
    <inkml:brush xml:id="br0">
      <inkml:brushProperty name="width" value="0.2" units="cm"/>
      <inkml:brushProperty name="height" value="0.2" units="cm"/>
      <inkml:brushProperty name="color" value="#FFFFFF"/>
      <inkml:brushProperty name="ignorePressure" value="1"/>
    </inkml:brush>
  </inkml:definitions>
  <inkml:trace contextRef="#ctx0" brushRef="#br0">9 95,'-3'-3,"-1"-5,3-1,5 2,6 1,4-2,3-2,6-3,2-3,-4 2</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5-20T13:11:11.621"/>
    </inkml:context>
    <inkml:brush xml:id="br0">
      <inkml:brushProperty name="width" value="0.2" units="cm"/>
      <inkml:brushProperty name="height" value="0.2" units="cm"/>
      <inkml:brushProperty name="color" value="#FFFFFF"/>
      <inkml:brushProperty name="ignorePressure" value="1"/>
    </inkml:brush>
  </inkml:definitions>
  <inkml:trace contextRef="#ctx0" brushRef="#br0">1 471,'0'-3,"0"-5,0-4,0-3,0-4,0-3,0-3,0 0,0-3,0 1,0 1,0 1,0-1,0-7,0-7,0-5,0-4,0 7</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5-20T13:11:15.485"/>
    </inkml:context>
    <inkml:brush xml:id="br0">
      <inkml:brushProperty name="width" value="0.2" units="cm"/>
      <inkml:brushProperty name="height" value="0.2" units="cm"/>
      <inkml:brushProperty name="color" value="#FFFFFF"/>
      <inkml:brushProperty name="ignorePressure" value="1"/>
    </inkml:brush>
  </inkml:definitions>
  <inkml:trace contextRef="#ctx0" brushRef="#br0">8 47,'0'-4,"0"-4,0-4,-4 0,0 2</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41998157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4819108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012692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3962854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1739116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4319678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70179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086495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4980250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195254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5" r:id="rId4"/>
    <p:sldLayoutId id="2147483657" r:id="rId5"/>
  </p:sldLayoutIdLst>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customXml" Target="../ink/ink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customXml" Target="../ink/ink1.xml"/><Relationship Id="rId10" Type="http://schemas.openxmlformats.org/officeDocument/2006/relationships/image" Target="../media/image8.png"/><Relationship Id="rId4" Type="http://schemas.openxmlformats.org/officeDocument/2006/relationships/image" Target="../media/image5.png"/><Relationship Id="rId9" Type="http://schemas.openxmlformats.org/officeDocument/2006/relationships/customXml" Target="../ink/ink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youtube.com/watch?v=8Oe_kswv0P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462325" y="85675"/>
            <a:ext cx="1578401" cy="783575"/>
          </a:xfrm>
          <a:prstGeom prst="rect">
            <a:avLst/>
          </a:prstGeom>
          <a:noFill/>
          <a:ln>
            <a:noFill/>
          </a:ln>
        </p:spPr>
      </p:pic>
      <p:sp>
        <p:nvSpPr>
          <p:cNvPr id="56" name="Google Shape;56;p13"/>
          <p:cNvSpPr txBox="1"/>
          <p:nvPr/>
        </p:nvSpPr>
        <p:spPr>
          <a:xfrm>
            <a:off x="-966351" y="2123668"/>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dirty="0">
                <a:solidFill>
                  <a:srgbClr val="FF0000"/>
                </a:solidFill>
                <a:latin typeface="Calibri"/>
                <a:ea typeface="Calibri"/>
                <a:cs typeface="Calibri"/>
                <a:sym typeface="Calibri"/>
              </a:rPr>
              <a:t>MATHEMATICS</a:t>
            </a:r>
            <a:endParaRPr sz="2900" b="1"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856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58" name="Google Shape;58;p13"/>
          <p:cNvSpPr txBox="1"/>
          <p:nvPr/>
        </p:nvSpPr>
        <p:spPr>
          <a:xfrm>
            <a:off x="2139992" y="2416473"/>
            <a:ext cx="6860375"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dirty="0"/>
          </a:p>
          <a:p>
            <a:pPr marL="0" lvl="0" indent="0" algn="l" rtl="0">
              <a:spcBef>
                <a:spcPts val="0"/>
              </a:spcBef>
              <a:spcAft>
                <a:spcPts val="0"/>
              </a:spcAft>
              <a:buNone/>
            </a:pPr>
            <a:r>
              <a:rPr lang="en" b="1" dirty="0"/>
              <a:t>CHAPTER NUMBER :~3</a:t>
            </a:r>
          </a:p>
          <a:p>
            <a:pPr marL="0" lvl="0" indent="0" algn="l" rtl="0">
              <a:spcBef>
                <a:spcPts val="0"/>
              </a:spcBef>
              <a:spcAft>
                <a:spcPts val="0"/>
              </a:spcAft>
              <a:buNone/>
            </a:pPr>
            <a:r>
              <a:rPr lang="en" b="1" dirty="0"/>
              <a:t>CHAPTER NAME :~</a:t>
            </a:r>
            <a:r>
              <a:rPr lang="en-US" b="1" dirty="0"/>
              <a:t>COORDINATE GEOMETERY </a:t>
            </a:r>
            <a:endParaRPr lang="en" b="1" dirty="0"/>
          </a:p>
          <a:p>
            <a:pPr marL="0" lvl="0" indent="0" algn="l" rtl="0">
              <a:spcBef>
                <a:spcPts val="0"/>
              </a:spcBef>
              <a:spcAft>
                <a:spcPts val="0"/>
              </a:spcAft>
              <a:buNone/>
            </a:pPr>
            <a:r>
              <a:rPr lang="en" b="1" dirty="0"/>
              <a:t>SUB TOPIC :~ INTRODUCTION TO COORDINATE GEOMETERY</a:t>
            </a:r>
          </a:p>
        </p:txBody>
      </p:sp>
      <p:sp>
        <p:nvSpPr>
          <p:cNvPr id="8" name="TextBox 7">
            <a:extLst>
              <a:ext uri="{FF2B5EF4-FFF2-40B4-BE49-F238E27FC236}">
                <a16:creationId xmlns:a16="http://schemas.microsoft.com/office/drawing/2014/main" id="{7387F40E-63EB-4E4C-9463-5992429FA506}"/>
              </a:ext>
            </a:extLst>
          </p:cNvPr>
          <p:cNvSpPr txBox="1"/>
          <p:nvPr/>
        </p:nvSpPr>
        <p:spPr>
          <a:xfrm>
            <a:off x="2540466" y="859768"/>
            <a:ext cx="5041024" cy="369332"/>
          </a:xfrm>
          <a:prstGeom prst="rect">
            <a:avLst/>
          </a:prstGeom>
          <a:noFill/>
        </p:spPr>
        <p:txBody>
          <a:bodyPr wrap="square">
            <a:spAutoFit/>
          </a:bodyPr>
          <a:lstStyle/>
          <a:p>
            <a:pPr marL="0" lvl="0" indent="0" algn="ctr" rtl="0">
              <a:spcBef>
                <a:spcPts val="0"/>
              </a:spcBef>
              <a:spcAft>
                <a:spcPts val="0"/>
              </a:spcAft>
              <a:buNone/>
            </a:pPr>
            <a:r>
              <a:rPr lang="en-US" sz="1800" b="1" dirty="0">
                <a:solidFill>
                  <a:srgbClr val="FF0000"/>
                </a:solidFill>
                <a:latin typeface="Footlight MT Light" panose="0204060206030A020304" pitchFamily="18" charset="0"/>
              </a:rPr>
              <a:t>MODEL LESSON</a:t>
            </a:r>
            <a:endParaRPr lang="en-IN" sz="1800" b="1" dirty="0">
              <a:solidFill>
                <a:srgbClr val="FF0000"/>
              </a:solidFill>
              <a:latin typeface="Footlight MT Light" panose="0204060206030A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844565" y="47605"/>
            <a:ext cx="1232526" cy="611875"/>
          </a:xfrm>
          <a:prstGeom prst="rect">
            <a:avLst/>
          </a:prstGeom>
          <a:noFill/>
          <a:ln>
            <a:noFill/>
          </a:ln>
        </p:spPr>
      </p:pic>
      <p:sp>
        <p:nvSpPr>
          <p:cNvPr id="78" name="Google Shape;78;p16"/>
          <p:cNvSpPr txBox="1"/>
          <p:nvPr/>
        </p:nvSpPr>
        <p:spPr>
          <a:xfrm>
            <a:off x="-180176" y="1462919"/>
            <a:ext cx="8862446" cy="3568369"/>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IN" sz="2000" b="1" u="sng" dirty="0">
                <a:solidFill>
                  <a:srgbClr val="FF0000"/>
                </a:solidFill>
                <a:latin typeface="Castellar" panose="020A0402060406010301" pitchFamily="18" charset="0"/>
              </a:rPr>
              <a:t>  </a:t>
            </a:r>
            <a:endParaRPr sz="1400" b="0" i="0" u="none" strike="noStrike" cap="none" dirty="0">
              <a:solidFill>
                <a:srgbClr val="000000"/>
              </a:solidFill>
              <a:latin typeface="Arial"/>
              <a:ea typeface="Arial"/>
              <a:cs typeface="Arial"/>
              <a:sym typeface="Arial"/>
            </a:endParaRPr>
          </a:p>
        </p:txBody>
      </p:sp>
      <p:sp>
        <p:nvSpPr>
          <p:cNvPr id="2" name="Rectangle 1">
            <a:extLst>
              <a:ext uri="{FF2B5EF4-FFF2-40B4-BE49-F238E27FC236}">
                <a16:creationId xmlns:a16="http://schemas.microsoft.com/office/drawing/2014/main" id="{2E3892DD-C9A3-4E25-B2A4-B4C5A150B4CD}"/>
              </a:ext>
            </a:extLst>
          </p:cNvPr>
          <p:cNvSpPr>
            <a:spLocks noChangeArrowheads="1"/>
          </p:cNvSpPr>
          <p:nvPr/>
        </p:nvSpPr>
        <p:spPr bwMode="auto">
          <a:xfrm>
            <a:off x="281554" y="229421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Footlight MT Light" panose="0204060206030A020304" pitchFamily="18" charset="0"/>
            </a:endParaRPr>
          </a:p>
        </p:txBody>
      </p:sp>
      <p:sp>
        <p:nvSpPr>
          <p:cNvPr id="3" name="Rectangle 1">
            <a:extLst>
              <a:ext uri="{FF2B5EF4-FFF2-40B4-BE49-F238E27FC236}">
                <a16:creationId xmlns:a16="http://schemas.microsoft.com/office/drawing/2014/main" id="{1BAE84CC-D4DD-43C5-977D-D2F848B4A650}"/>
              </a:ext>
            </a:extLst>
          </p:cNvPr>
          <p:cNvSpPr>
            <a:spLocks noChangeArrowheads="1"/>
          </p:cNvSpPr>
          <p:nvPr/>
        </p:nvSpPr>
        <p:spPr bwMode="auto">
          <a:xfrm>
            <a:off x="66908" y="1089568"/>
            <a:ext cx="4432624" cy="370870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35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a:ln>
                  <a:noFill/>
                </a:ln>
                <a:solidFill>
                  <a:schemeClr val="tx1"/>
                </a:solidFill>
                <a:effectLst/>
                <a:latin typeface="Arial" panose="020B0604020202020204" pitchFamily="34" charset="0"/>
              </a:rPr>
              <a:t> </a:t>
            </a:r>
          </a:p>
        </p:txBody>
      </p:sp>
      <p:pic>
        <p:nvPicPr>
          <p:cNvPr id="2050" name="Picture 2" descr="NCERT Solutions for Class 9 Maths Chapter 3 Coordinate Geometry Ex 3.1 Q2">
            <a:extLst>
              <a:ext uri="{FF2B5EF4-FFF2-40B4-BE49-F238E27FC236}">
                <a16:creationId xmlns:a16="http://schemas.microsoft.com/office/drawing/2014/main" id="{252BEDE9-9046-4E86-9EFD-9486C95921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5536" y="467916"/>
            <a:ext cx="4692927" cy="4021932"/>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a:extLst>
              <a:ext uri="{FF2B5EF4-FFF2-40B4-BE49-F238E27FC236}">
                <a16:creationId xmlns:a16="http://schemas.microsoft.com/office/drawing/2014/main" id="{9207CBA2-FEE3-4CB8-931F-6AACFE174BAD}"/>
              </a:ext>
            </a:extLst>
          </p:cNvPr>
          <p:cNvGrpSpPr/>
          <p:nvPr/>
        </p:nvGrpSpPr>
        <p:grpSpPr>
          <a:xfrm>
            <a:off x="5397199" y="1801699"/>
            <a:ext cx="53640" cy="169560"/>
            <a:chOff x="5397199" y="1801699"/>
            <a:chExt cx="53640" cy="169560"/>
          </a:xfrm>
        </p:grpSpPr>
        <mc:AlternateContent xmlns:mc="http://schemas.openxmlformats.org/markup-compatibility/2006" xmlns:p14="http://schemas.microsoft.com/office/powerpoint/2010/main">
          <mc:Choice Requires="p14">
            <p:contentPart p14:bwMode="auto" r:id="rId5">
              <p14:nvContentPartPr>
                <p14:cNvPr id="4" name="Ink 3">
                  <a:extLst>
                    <a:ext uri="{FF2B5EF4-FFF2-40B4-BE49-F238E27FC236}">
                      <a16:creationId xmlns:a16="http://schemas.microsoft.com/office/drawing/2014/main" id="{996FB1D4-CB7C-4E73-9CEB-302CE6612752}"/>
                    </a:ext>
                  </a:extLst>
                </p14:cNvPr>
                <p14:cNvContentPartPr/>
                <p14:nvPr/>
              </p14:nvContentPartPr>
              <p14:xfrm>
                <a:off x="5397199" y="1937059"/>
                <a:ext cx="41760" cy="34200"/>
              </p14:xfrm>
            </p:contentPart>
          </mc:Choice>
          <mc:Fallback xmlns="">
            <p:pic>
              <p:nvPicPr>
                <p:cNvPr id="4" name="Ink 3">
                  <a:extLst>
                    <a:ext uri="{FF2B5EF4-FFF2-40B4-BE49-F238E27FC236}">
                      <a16:creationId xmlns:a16="http://schemas.microsoft.com/office/drawing/2014/main" id="{996FB1D4-CB7C-4E73-9CEB-302CE6612752}"/>
                    </a:ext>
                  </a:extLst>
                </p:cNvPr>
                <p:cNvPicPr/>
                <p:nvPr/>
              </p:nvPicPr>
              <p:blipFill>
                <a:blip r:embed="rId6"/>
                <a:stretch>
                  <a:fillRect/>
                </a:stretch>
              </p:blipFill>
              <p:spPr>
                <a:xfrm>
                  <a:off x="5361559" y="1901419"/>
                  <a:ext cx="113400" cy="1058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5" name="Ink 4">
                  <a:extLst>
                    <a:ext uri="{FF2B5EF4-FFF2-40B4-BE49-F238E27FC236}">
                      <a16:creationId xmlns:a16="http://schemas.microsoft.com/office/drawing/2014/main" id="{83D63A88-CF15-43E7-BE21-9075857C105B}"/>
                    </a:ext>
                  </a:extLst>
                </p14:cNvPr>
                <p14:cNvContentPartPr/>
                <p14:nvPr/>
              </p14:nvContentPartPr>
              <p14:xfrm>
                <a:off x="5450479" y="1801699"/>
                <a:ext cx="360" cy="169560"/>
              </p14:xfrm>
            </p:contentPart>
          </mc:Choice>
          <mc:Fallback xmlns="">
            <p:pic>
              <p:nvPicPr>
                <p:cNvPr id="5" name="Ink 4">
                  <a:extLst>
                    <a:ext uri="{FF2B5EF4-FFF2-40B4-BE49-F238E27FC236}">
                      <a16:creationId xmlns:a16="http://schemas.microsoft.com/office/drawing/2014/main" id="{83D63A88-CF15-43E7-BE21-9075857C105B}"/>
                    </a:ext>
                  </a:extLst>
                </p:cNvPr>
                <p:cNvPicPr/>
                <p:nvPr/>
              </p:nvPicPr>
              <p:blipFill>
                <a:blip r:embed="rId8"/>
                <a:stretch>
                  <a:fillRect/>
                </a:stretch>
              </p:blipFill>
              <p:spPr>
                <a:xfrm>
                  <a:off x="5414839" y="1766059"/>
                  <a:ext cx="72000" cy="2412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9">
            <p14:nvContentPartPr>
              <p14:cNvPr id="7" name="Ink 6">
                <a:extLst>
                  <a:ext uri="{FF2B5EF4-FFF2-40B4-BE49-F238E27FC236}">
                    <a16:creationId xmlns:a16="http://schemas.microsoft.com/office/drawing/2014/main" id="{2C5AF9D1-4A5F-4A0C-A413-4B0CFC24EC30}"/>
                  </a:ext>
                </a:extLst>
              </p14:cNvPr>
              <p14:cNvContentPartPr/>
              <p14:nvPr/>
            </p14:nvContentPartPr>
            <p14:xfrm>
              <a:off x="3676039" y="1969099"/>
              <a:ext cx="3240" cy="16920"/>
            </p14:xfrm>
          </p:contentPart>
        </mc:Choice>
        <mc:Fallback xmlns="">
          <p:pic>
            <p:nvPicPr>
              <p:cNvPr id="7" name="Ink 6">
                <a:extLst>
                  <a:ext uri="{FF2B5EF4-FFF2-40B4-BE49-F238E27FC236}">
                    <a16:creationId xmlns:a16="http://schemas.microsoft.com/office/drawing/2014/main" id="{2C5AF9D1-4A5F-4A0C-A413-4B0CFC24EC30}"/>
                  </a:ext>
                </a:extLst>
              </p:cNvPr>
              <p:cNvPicPr/>
              <p:nvPr/>
            </p:nvPicPr>
            <p:blipFill>
              <a:blip r:embed="rId10"/>
              <a:stretch>
                <a:fillRect/>
              </a:stretch>
            </p:blipFill>
            <p:spPr>
              <a:xfrm>
                <a:off x="3640039" y="1933459"/>
                <a:ext cx="74880" cy="88560"/>
              </a:xfrm>
              <a:prstGeom prst="rect">
                <a:avLst/>
              </a:prstGeom>
            </p:spPr>
          </p:pic>
        </mc:Fallback>
      </mc:AlternateContent>
    </p:spTree>
    <p:extLst>
      <p:ext uri="{BB962C8B-B14F-4D97-AF65-F5344CB8AC3E}">
        <p14:creationId xmlns:p14="http://schemas.microsoft.com/office/powerpoint/2010/main" val="3350617324"/>
      </p:ext>
    </p:extLst>
  </p:cSld>
  <p:clrMapOvr>
    <a:masterClrMapping/>
  </p:clrMapOvr>
  <mc:AlternateContent xmlns:mc="http://schemas.openxmlformats.org/markup-compatibility/2006" xmlns:p14="http://schemas.microsoft.com/office/powerpoint/2010/main">
    <mc:Choice Requires="p14">
      <p:transition spd="slow" p14:dur="1500">
        <p14:ripple dir="ld"/>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85481"/>
            <a:ext cx="1232526" cy="611875"/>
          </a:xfrm>
          <a:prstGeom prst="rect">
            <a:avLst/>
          </a:prstGeom>
          <a:noFill/>
          <a:ln>
            <a:noFill/>
          </a:ln>
        </p:spPr>
      </p:pic>
      <p:sp>
        <p:nvSpPr>
          <p:cNvPr id="78" name="Google Shape;78;p16"/>
          <p:cNvSpPr txBox="1"/>
          <p:nvPr/>
        </p:nvSpPr>
        <p:spPr>
          <a:xfrm>
            <a:off x="-123899" y="0"/>
            <a:ext cx="9144000" cy="4266286"/>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IN" sz="2000" i="0" u="sng" strike="noStrike" cap="none" dirty="0">
                <a:solidFill>
                  <a:srgbClr val="FF0000"/>
                </a:solidFill>
                <a:latin typeface="Footlight MT Light" panose="0204060206030A020304" pitchFamily="18" charset="0"/>
                <a:sym typeface="Arial"/>
              </a:rPr>
              <a:t>A</a:t>
            </a:r>
            <a:r>
              <a:rPr lang="en-IN" sz="2000" u="sng" dirty="0">
                <a:solidFill>
                  <a:srgbClr val="FF0000"/>
                </a:solidFill>
                <a:latin typeface="Footlight MT Light" panose="0204060206030A020304" pitchFamily="18" charset="0"/>
              </a:rPr>
              <a:t>HA:-</a:t>
            </a:r>
          </a:p>
          <a:p>
            <a:pPr marL="457200" marR="0" lvl="0" indent="0" algn="ctr" rtl="0">
              <a:lnSpc>
                <a:spcPct val="115000"/>
              </a:lnSpc>
              <a:spcBef>
                <a:spcPts val="0"/>
              </a:spcBef>
              <a:spcAft>
                <a:spcPts val="0"/>
              </a:spcAft>
              <a:buClr>
                <a:srgbClr val="000000"/>
              </a:buClr>
              <a:buSzPts val="4000"/>
              <a:buFont typeface="Arial"/>
              <a:buNone/>
            </a:pPr>
            <a:endParaRPr lang="en-IN" sz="2000" u="sng" dirty="0">
              <a:solidFill>
                <a:srgbClr val="FF0000"/>
              </a:solidFill>
              <a:latin typeface="Footlight MT Light" panose="0204060206030A020304" pitchFamily="18" charset="0"/>
            </a:endParaRPr>
          </a:p>
          <a:p>
            <a:pPr marL="457200" lvl="0" algn="ctr">
              <a:lnSpc>
                <a:spcPct val="115000"/>
              </a:lnSpc>
              <a:buSzPts val="4000"/>
            </a:pPr>
            <a:r>
              <a:rPr lang="en-IN" sz="1800" dirty="0">
                <a:solidFill>
                  <a:srgbClr val="FF0000"/>
                </a:solidFill>
                <a:latin typeface="Footlight MT Light" panose="0204060206030A020304" pitchFamily="18" charset="0"/>
              </a:rPr>
              <a:t>Draw a plan for the seating arrangement of 42 students of a class. Each student occupies a separate desk how will you specify the position of a student/a desk uniquely?</a:t>
            </a:r>
          </a:p>
        </p:txBody>
      </p:sp>
    </p:spTree>
    <p:extLst>
      <p:ext uri="{BB962C8B-B14F-4D97-AF65-F5344CB8AC3E}">
        <p14:creationId xmlns:p14="http://schemas.microsoft.com/office/powerpoint/2010/main" val="1315762242"/>
      </p:ext>
    </p:extLst>
  </p:cSld>
  <p:clrMapOvr>
    <a:masterClrMapping/>
  </p:clrMapOvr>
  <mc:AlternateContent xmlns:mc="http://schemas.openxmlformats.org/markup-compatibility/2006" xmlns:p14="http://schemas.microsoft.com/office/powerpoint/2010/main">
    <mc:Choice Requires="p14">
      <p:transition spd="slow" p14:dur="1500">
        <p14:ripple dir="lu"/>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806362" y="13162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slow" p14:dur="1500">
        <p14:ripple dir="ld"/>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66144" y="152750"/>
            <a:ext cx="1232526" cy="611875"/>
          </a:xfrm>
          <a:prstGeom prst="rect">
            <a:avLst/>
          </a:prstGeom>
          <a:noFill/>
          <a:ln>
            <a:noFill/>
          </a:ln>
        </p:spPr>
      </p:pic>
      <p:sp>
        <p:nvSpPr>
          <p:cNvPr id="78" name="Google Shape;78;p16"/>
          <p:cNvSpPr txBox="1"/>
          <p:nvPr/>
        </p:nvSpPr>
        <p:spPr>
          <a:xfrm>
            <a:off x="-72058" y="152750"/>
            <a:ext cx="8830915" cy="51435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US" sz="2000" b="0" i="0" u="sng" strike="noStrike" cap="none" dirty="0">
                <a:solidFill>
                  <a:srgbClr val="FF0000"/>
                </a:solidFill>
                <a:latin typeface="Footlight MT Light" panose="0204060206030A020304" pitchFamily="18" charset="0"/>
                <a:sym typeface="Arial"/>
              </a:rPr>
              <a:t>LEARNING OUTCOME:- </a:t>
            </a:r>
          </a:p>
          <a:p>
            <a:pPr marL="457200" marR="0" lvl="0" indent="0" algn="ctr" rtl="0">
              <a:lnSpc>
                <a:spcPct val="115000"/>
              </a:lnSpc>
              <a:spcBef>
                <a:spcPts val="0"/>
              </a:spcBef>
              <a:spcAft>
                <a:spcPts val="0"/>
              </a:spcAft>
              <a:buClr>
                <a:srgbClr val="000000"/>
              </a:buClr>
              <a:buSzPts val="4000"/>
              <a:buFont typeface="Arial"/>
              <a:buNone/>
            </a:pPr>
            <a:endParaRPr lang="en-US" sz="2000" b="0" i="0" u="sng" strike="noStrike" cap="none" dirty="0">
              <a:solidFill>
                <a:srgbClr val="FF0000"/>
              </a:solidFill>
              <a:latin typeface="Footlight MT Light" panose="0204060206030A020304" pitchFamily="18" charset="0"/>
              <a:sym typeface="Arial"/>
            </a:endParaRPr>
          </a:p>
          <a:p>
            <a:pPr marL="457200" marR="0" lvl="0" indent="0" algn="ctr" rtl="0">
              <a:lnSpc>
                <a:spcPct val="115000"/>
              </a:lnSpc>
              <a:spcBef>
                <a:spcPts val="0"/>
              </a:spcBef>
              <a:spcAft>
                <a:spcPts val="0"/>
              </a:spcAft>
              <a:buClr>
                <a:srgbClr val="000000"/>
              </a:buClr>
              <a:buSzPts val="4000"/>
              <a:buFont typeface="Arial"/>
              <a:buNone/>
            </a:pPr>
            <a:r>
              <a:rPr lang="en-US" sz="1800" b="0" i="0" strike="noStrike" cap="none" dirty="0">
                <a:solidFill>
                  <a:srgbClr val="00B050"/>
                </a:solidFill>
                <a:latin typeface="Footlight MT Light" panose="0204060206030A020304" pitchFamily="18" charset="0"/>
                <a:sym typeface="Arial"/>
              </a:rPr>
              <a:t>Students will learn </a:t>
            </a:r>
          </a:p>
          <a:p>
            <a:pPr marL="457200" marR="0" lvl="0" indent="0" algn="ctr" rtl="0">
              <a:lnSpc>
                <a:spcPct val="115000"/>
              </a:lnSpc>
              <a:spcBef>
                <a:spcPts val="0"/>
              </a:spcBef>
              <a:spcAft>
                <a:spcPts val="0"/>
              </a:spcAft>
              <a:buClr>
                <a:srgbClr val="000000"/>
              </a:buClr>
              <a:buSzPts val="4000"/>
              <a:buFont typeface="Arial"/>
              <a:buNone/>
            </a:pPr>
            <a:r>
              <a:rPr lang="en-US" sz="1800" b="0" i="0" strike="noStrike" cap="none" dirty="0">
                <a:solidFill>
                  <a:srgbClr val="0070C0"/>
                </a:solidFill>
                <a:latin typeface="Footlight MT Light" panose="0204060206030A020304" pitchFamily="18" charset="0"/>
                <a:sym typeface="Arial"/>
              </a:rPr>
              <a:t>Introduction to Coordinate Geometry</a:t>
            </a:r>
            <a:r>
              <a:rPr lang="en-US" sz="1800" dirty="0">
                <a:solidFill>
                  <a:srgbClr val="0070C0"/>
                </a:solidFill>
                <a:latin typeface="Footlight MT Light" panose="0204060206030A020304" pitchFamily="18" charset="0"/>
              </a:rPr>
              <a:t>.</a:t>
            </a:r>
          </a:p>
          <a:p>
            <a:pPr marL="457200" marR="0" lvl="0" indent="0" algn="ctr" rtl="0">
              <a:lnSpc>
                <a:spcPct val="115000"/>
              </a:lnSpc>
              <a:spcBef>
                <a:spcPts val="0"/>
              </a:spcBef>
              <a:spcAft>
                <a:spcPts val="0"/>
              </a:spcAft>
              <a:buClr>
                <a:srgbClr val="000000"/>
              </a:buClr>
              <a:buSzPts val="4000"/>
              <a:buFont typeface="Arial"/>
              <a:buNone/>
            </a:pPr>
            <a:endParaRPr lang="en-US" sz="2400" b="0" i="0" strike="noStrike" cap="none" dirty="0">
              <a:solidFill>
                <a:srgbClr val="0070C0"/>
              </a:solidFill>
              <a:latin typeface="Footlight MT Light" panose="0204060206030A020304" pitchFamily="18" charset="0"/>
              <a:sym typeface="Arial"/>
            </a:endParaRPr>
          </a:p>
        </p:txBody>
      </p:sp>
    </p:spTree>
    <p:extLst>
      <p:ext uri="{BB962C8B-B14F-4D97-AF65-F5344CB8AC3E}">
        <p14:creationId xmlns:p14="http://schemas.microsoft.com/office/powerpoint/2010/main" val="2691244281"/>
      </p:ext>
    </p:extLst>
  </p:cSld>
  <p:clrMapOvr>
    <a:masterClrMapping/>
  </p:clrMapOvr>
  <mc:AlternateContent xmlns:mc="http://schemas.openxmlformats.org/markup-compatibility/2006" xmlns:p14="http://schemas.microsoft.com/office/powerpoint/2010/main">
    <mc:Choice Requires="p14">
      <p:transition spd="slow" p14:dur="1500">
        <p14:ripple dir="ld"/>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66144" y="68493"/>
            <a:ext cx="1232526" cy="611875"/>
          </a:xfrm>
          <a:prstGeom prst="rect">
            <a:avLst/>
          </a:prstGeom>
          <a:noFill/>
          <a:ln>
            <a:noFill/>
          </a:ln>
        </p:spPr>
      </p:pic>
      <p:sp>
        <p:nvSpPr>
          <p:cNvPr id="78" name="Google Shape;78;p16"/>
          <p:cNvSpPr txBox="1"/>
          <p:nvPr/>
        </p:nvSpPr>
        <p:spPr>
          <a:xfrm>
            <a:off x="0" y="-177622"/>
            <a:ext cx="8780028" cy="4946691"/>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IN" sz="1800" b="0" strike="noStrike" cap="none" dirty="0">
                <a:solidFill>
                  <a:srgbClr val="0070C0"/>
                </a:solidFill>
                <a:latin typeface="Footlight MT Light" panose="0204060206030A020304" pitchFamily="18" charset="0"/>
                <a:sym typeface="Arial"/>
                <a:hlinkClick r:id="rId4"/>
              </a:rPr>
              <a:t>https://www.youtube.com/watch?v=8Oe_kswv0Pg</a:t>
            </a:r>
            <a:endParaRPr lang="en-IN" sz="1800" b="0" strike="noStrike" cap="none" dirty="0">
              <a:solidFill>
                <a:srgbClr val="0070C0"/>
              </a:solidFill>
              <a:latin typeface="Footlight MT Light" panose="0204060206030A020304" pitchFamily="18" charset="0"/>
              <a:sym typeface="Arial"/>
            </a:endParaRPr>
          </a:p>
          <a:p>
            <a:pPr marL="457200" marR="0" lvl="0" indent="0" algn="ctr" rtl="0">
              <a:lnSpc>
                <a:spcPct val="115000"/>
              </a:lnSpc>
              <a:spcBef>
                <a:spcPts val="0"/>
              </a:spcBef>
              <a:spcAft>
                <a:spcPts val="0"/>
              </a:spcAft>
              <a:buClr>
                <a:srgbClr val="000000"/>
              </a:buClr>
              <a:buSzPts val="4000"/>
              <a:buFont typeface="Arial"/>
              <a:buNone/>
            </a:pPr>
            <a:r>
              <a:rPr lang="en-IN" sz="1800" dirty="0">
                <a:solidFill>
                  <a:srgbClr val="0070C0"/>
                </a:solidFill>
                <a:latin typeface="Footlight MT Light" panose="0204060206030A020304" pitchFamily="18" charset="0"/>
              </a:rPr>
              <a:t>“Coordinate geometry is the branch of mathematics which is a fusion of algebra and geometry. In the honour of Descartes, the subject is called cartesian geometry.…”</a:t>
            </a:r>
          </a:p>
          <a:p>
            <a:pPr marL="457200" marR="0" lvl="0" indent="0" algn="ctr" rtl="0">
              <a:lnSpc>
                <a:spcPct val="115000"/>
              </a:lnSpc>
              <a:spcBef>
                <a:spcPts val="0"/>
              </a:spcBef>
              <a:spcAft>
                <a:spcPts val="0"/>
              </a:spcAft>
              <a:buClr>
                <a:srgbClr val="000000"/>
              </a:buClr>
              <a:buSzPts val="4000"/>
              <a:buFont typeface="Arial"/>
              <a:buNone/>
            </a:pPr>
            <a:r>
              <a:rPr lang="en-IN" sz="1800" b="0" strike="noStrike" cap="none" dirty="0">
                <a:solidFill>
                  <a:schemeClr val="tx1"/>
                </a:solidFill>
                <a:latin typeface="Footlight MT Light" panose="0204060206030A020304" pitchFamily="18" charset="0"/>
                <a:sym typeface="Arial"/>
              </a:rPr>
              <a:t>                                                                             -</a:t>
            </a:r>
            <a:r>
              <a:rPr lang="en-IN" sz="1800" b="0" strike="noStrike" cap="none" dirty="0">
                <a:solidFill>
                  <a:schemeClr val="tx1"/>
                </a:solidFill>
                <a:latin typeface="Edwardian Script ITC" panose="030303020407070D0804" pitchFamily="66" charset="0"/>
                <a:sym typeface="Arial"/>
              </a:rPr>
              <a:t>Rene </a:t>
            </a:r>
            <a:r>
              <a:rPr lang="en-IN" sz="1800" dirty="0">
                <a:solidFill>
                  <a:schemeClr val="tx1"/>
                </a:solidFill>
                <a:latin typeface="Edwardian Script ITC" panose="030303020407070D0804" pitchFamily="66" charset="0"/>
              </a:rPr>
              <a:t>D</a:t>
            </a:r>
            <a:r>
              <a:rPr lang="en-IN" sz="1800" b="0" strike="noStrike" cap="none" dirty="0">
                <a:solidFill>
                  <a:schemeClr val="tx1"/>
                </a:solidFill>
                <a:latin typeface="Edwardian Script ITC" panose="030303020407070D0804" pitchFamily="66" charset="0"/>
                <a:sym typeface="Arial"/>
              </a:rPr>
              <a:t>escartes…</a:t>
            </a:r>
            <a:endParaRPr lang="en-IN" sz="1800" b="0" strike="noStrike" cap="none" dirty="0">
              <a:solidFill>
                <a:schemeClr val="tx1"/>
              </a:solidFill>
              <a:latin typeface="Footlight MT Light" panose="0204060206030A020304" pitchFamily="18" charset="0"/>
              <a:sym typeface="Arial"/>
            </a:endParaRPr>
          </a:p>
          <a:p>
            <a:pPr marL="457200" marR="0" lvl="0" indent="0" algn="ctr" rtl="0">
              <a:lnSpc>
                <a:spcPct val="115000"/>
              </a:lnSpc>
              <a:spcBef>
                <a:spcPts val="0"/>
              </a:spcBef>
              <a:spcAft>
                <a:spcPts val="0"/>
              </a:spcAft>
              <a:buClr>
                <a:srgbClr val="000000"/>
              </a:buClr>
              <a:buSzPts val="4000"/>
              <a:buFont typeface="Arial"/>
              <a:buNone/>
            </a:pPr>
            <a:endParaRPr sz="2800" b="0" strike="noStrike" cap="none" dirty="0">
              <a:solidFill>
                <a:srgbClr val="0070C0"/>
              </a:solidFill>
              <a:latin typeface="Footlight MT Light" panose="0204060206030A020304" pitchFamily="18" charset="0"/>
              <a:sym typeface="Arial"/>
            </a:endParaRPr>
          </a:p>
        </p:txBody>
      </p:sp>
    </p:spTree>
    <p:extLst>
      <p:ext uri="{BB962C8B-B14F-4D97-AF65-F5344CB8AC3E}">
        <p14:creationId xmlns:p14="http://schemas.microsoft.com/office/powerpoint/2010/main" val="36230720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0431" y="71194"/>
            <a:ext cx="1232526" cy="611875"/>
          </a:xfrm>
          <a:prstGeom prst="rect">
            <a:avLst/>
          </a:prstGeom>
          <a:noFill/>
          <a:ln>
            <a:noFill/>
          </a:ln>
        </p:spPr>
      </p:pic>
      <p:sp>
        <p:nvSpPr>
          <p:cNvPr id="78" name="Google Shape;78;p16"/>
          <p:cNvSpPr txBox="1"/>
          <p:nvPr/>
        </p:nvSpPr>
        <p:spPr>
          <a:xfrm>
            <a:off x="480900" y="-156669"/>
            <a:ext cx="7801200" cy="5300169"/>
          </a:xfrm>
          <a:prstGeom prst="rect">
            <a:avLst/>
          </a:prstGeom>
          <a:noFill/>
          <a:ln>
            <a:noFill/>
          </a:ln>
        </p:spPr>
        <p:txBody>
          <a:bodyPr spcFirstLastPara="1" wrap="square" lIns="91425" tIns="91425" rIns="91425" bIns="91425" anchor="ctr" anchorCtr="0">
            <a:noAutofit/>
          </a:bodyPr>
          <a:lstStyle/>
          <a:p>
            <a:pPr marL="457200">
              <a:lnSpc>
                <a:spcPct val="115000"/>
              </a:lnSpc>
              <a:buSzPts val="4000"/>
            </a:pPr>
            <a:r>
              <a:rPr lang="en-US" sz="2000" u="sng" dirty="0">
                <a:solidFill>
                  <a:srgbClr val="4118D8"/>
                </a:solidFill>
                <a:latin typeface="Footlight MT Light" panose="0204060206030A020304" pitchFamily="18" charset="0"/>
              </a:rPr>
              <a:t>Coordinate geometry</a:t>
            </a:r>
            <a:r>
              <a:rPr lang="en-US" sz="2000" dirty="0">
                <a:solidFill>
                  <a:srgbClr val="002060"/>
                </a:solidFill>
                <a:latin typeface="Footlight MT Light" panose="0204060206030A020304" pitchFamily="18" charset="0"/>
              </a:rPr>
              <a:t>:-</a:t>
            </a:r>
          </a:p>
          <a:p>
            <a:pPr marL="457200">
              <a:lnSpc>
                <a:spcPct val="115000"/>
              </a:lnSpc>
              <a:buSzPts val="4000"/>
            </a:pPr>
            <a:endParaRPr lang="en-US" sz="1800" dirty="0">
              <a:solidFill>
                <a:srgbClr val="002060"/>
              </a:solidFill>
              <a:latin typeface="Footlight MT Light" panose="0204060206030A020304" pitchFamily="18" charset="0"/>
            </a:endParaRPr>
          </a:p>
          <a:p>
            <a:pPr marL="457200">
              <a:lnSpc>
                <a:spcPct val="115000"/>
              </a:lnSpc>
              <a:buSzPts val="4000"/>
            </a:pPr>
            <a:r>
              <a:rPr lang="en-US" sz="1800" dirty="0">
                <a:solidFill>
                  <a:srgbClr val="002060"/>
                </a:solidFill>
                <a:latin typeface="Footlight MT Light" panose="0204060206030A020304" pitchFamily="18" charset="0"/>
              </a:rPr>
              <a:t>Coordinate Geometry is considered to be one of the most interesting concepts of mathematics. Coordinate Geometry (or the analytic geometry) describes the link between geometry and algebra through graphs involving curves and lines. </a:t>
            </a:r>
          </a:p>
          <a:p>
            <a:pPr marL="457200">
              <a:lnSpc>
                <a:spcPct val="115000"/>
              </a:lnSpc>
              <a:buSzPts val="4000"/>
            </a:pPr>
            <a:endParaRPr lang="en-US" sz="1800" dirty="0">
              <a:solidFill>
                <a:srgbClr val="002060"/>
              </a:solidFill>
              <a:latin typeface="Footlight MT Light" panose="0204060206030A020304" pitchFamily="18" charset="0"/>
            </a:endParaRPr>
          </a:p>
          <a:p>
            <a:pPr marL="457200">
              <a:lnSpc>
                <a:spcPct val="115000"/>
              </a:lnSpc>
              <a:buSzPts val="4000"/>
            </a:pPr>
            <a:r>
              <a:rPr lang="en-US" sz="1800" dirty="0">
                <a:solidFill>
                  <a:srgbClr val="002060"/>
                </a:solidFill>
                <a:latin typeface="Footlight MT Light" panose="0204060206030A020304" pitchFamily="18" charset="0"/>
              </a:rPr>
              <a:t>It provides geometric aspects in Algebra and enables them to solve geometric problems. It is a part of geometry where the position of points on the plane is described using an ordered pair of numbers.</a:t>
            </a:r>
          </a:p>
          <a:p>
            <a:pPr marL="457200">
              <a:lnSpc>
                <a:spcPct val="115000"/>
              </a:lnSpc>
              <a:buSzPts val="4000"/>
            </a:pPr>
            <a:endParaRPr lang="en-US" sz="1800" dirty="0">
              <a:solidFill>
                <a:srgbClr val="002060"/>
              </a:solidFill>
              <a:latin typeface="Footlight MT Light" panose="0204060206030A020304" pitchFamily="18" charset="0"/>
            </a:endParaRPr>
          </a:p>
          <a:p>
            <a:pPr marL="457200">
              <a:lnSpc>
                <a:spcPct val="115000"/>
              </a:lnSpc>
              <a:buSzPts val="4000"/>
            </a:pPr>
            <a:r>
              <a:rPr lang="en-US" sz="1800" dirty="0">
                <a:solidFill>
                  <a:srgbClr val="002060"/>
                </a:solidFill>
                <a:latin typeface="Footlight MT Light" panose="0204060206030A020304" pitchFamily="18" charset="0"/>
              </a:rPr>
              <a:t> Here, the concepts of coordinate geometry (also known as Cartesian geometry) are explained along with its formulas and their derivations.</a:t>
            </a:r>
            <a:endParaRPr lang="en-IN" sz="1800" dirty="0">
              <a:solidFill>
                <a:srgbClr val="002060"/>
              </a:solidFill>
              <a:latin typeface="Footlight MT Light" panose="0204060206030A020304" pitchFamily="18" charset="0"/>
            </a:endParaRPr>
          </a:p>
        </p:txBody>
      </p:sp>
    </p:spTree>
    <p:extLst>
      <p:ext uri="{BB962C8B-B14F-4D97-AF65-F5344CB8AC3E}">
        <p14:creationId xmlns:p14="http://schemas.microsoft.com/office/powerpoint/2010/main" val="68302011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816150" y="71193"/>
            <a:ext cx="1232526" cy="611875"/>
          </a:xfrm>
          <a:prstGeom prst="rect">
            <a:avLst/>
          </a:prstGeom>
          <a:noFill/>
          <a:ln>
            <a:noFill/>
          </a:ln>
        </p:spPr>
      </p:pic>
      <p:sp>
        <p:nvSpPr>
          <p:cNvPr id="78" name="Google Shape;78;p16"/>
          <p:cNvSpPr txBox="1"/>
          <p:nvPr/>
        </p:nvSpPr>
        <p:spPr>
          <a:xfrm>
            <a:off x="2349802" y="2062126"/>
            <a:ext cx="8337936"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4000" b="0" i="0" u="none" strike="noStrike" cap="none" dirty="0">
                <a:solidFill>
                  <a:srgbClr val="4118D8"/>
                </a:solidFill>
                <a:latin typeface="Footlight MT Light" panose="0204060206030A020304" pitchFamily="18" charset="0"/>
                <a:sym typeface="Arial"/>
              </a:rPr>
              <a:t>RENE DESCARTES</a:t>
            </a:r>
          </a:p>
          <a:p>
            <a:pPr marL="0" marR="0" lvl="0" indent="0" algn="l" rtl="0">
              <a:lnSpc>
                <a:spcPct val="100000"/>
              </a:lnSpc>
              <a:spcBef>
                <a:spcPts val="0"/>
              </a:spcBef>
              <a:spcAft>
                <a:spcPts val="0"/>
              </a:spcAft>
              <a:buClr>
                <a:srgbClr val="000000"/>
              </a:buClr>
              <a:buSzPts val="1400"/>
              <a:buFont typeface="Arial"/>
              <a:buNone/>
            </a:pPr>
            <a:r>
              <a:rPr lang="en-US" sz="2400" b="0" i="0" u="none" strike="noStrike" cap="none" dirty="0">
                <a:solidFill>
                  <a:srgbClr val="4118D8"/>
                </a:solidFill>
                <a:latin typeface="Footlight MT Light" panose="0204060206030A020304" pitchFamily="18" charset="0"/>
                <a:sym typeface="Arial"/>
              </a:rPr>
              <a:t>FATHER OF CARTESIAN SYSTEM.</a:t>
            </a:r>
            <a:endParaRPr sz="2400" b="0" i="0" u="none" strike="noStrike" cap="none" dirty="0">
              <a:solidFill>
                <a:srgbClr val="4118D8"/>
              </a:solidFill>
              <a:latin typeface="Footlight MT Light" panose="0204060206030A020304" pitchFamily="18" charset="0"/>
              <a:sym typeface="Arial"/>
            </a:endParaRPr>
          </a:p>
        </p:txBody>
      </p:sp>
      <p:pic>
        <p:nvPicPr>
          <p:cNvPr id="2" name="Picture 1">
            <a:extLst>
              <a:ext uri="{FF2B5EF4-FFF2-40B4-BE49-F238E27FC236}">
                <a16:creationId xmlns:a16="http://schemas.microsoft.com/office/drawing/2014/main" id="{BD85422A-86C0-4C9F-A1BD-5003E4A6D427}"/>
              </a:ext>
            </a:extLst>
          </p:cNvPr>
          <p:cNvPicPr>
            <a:picLocks noChangeAspect="1"/>
          </p:cNvPicPr>
          <p:nvPr/>
        </p:nvPicPr>
        <p:blipFill>
          <a:blip r:embed="rId4"/>
          <a:stretch>
            <a:fillRect/>
          </a:stretch>
        </p:blipFill>
        <p:spPr>
          <a:xfrm>
            <a:off x="2901564" y="140276"/>
            <a:ext cx="2691859" cy="3364824"/>
          </a:xfrm>
          <a:prstGeom prst="rect">
            <a:avLst/>
          </a:prstGeom>
        </p:spPr>
      </p:pic>
    </p:spTree>
    <p:extLst>
      <p:ext uri="{BB962C8B-B14F-4D97-AF65-F5344CB8AC3E}">
        <p14:creationId xmlns:p14="http://schemas.microsoft.com/office/powerpoint/2010/main" val="2473814562"/>
      </p:ext>
    </p:extLst>
  </p:cSld>
  <p:clrMapOvr>
    <a:masterClrMapping/>
  </p:clrMapOvr>
  <mc:AlternateContent xmlns:mc="http://schemas.openxmlformats.org/markup-compatibility/2006" xmlns:p14="http://schemas.microsoft.com/office/powerpoint/2010/main">
    <mc:Choice Requires="p14">
      <p:transition spd="slow" p14:dur="1500">
        <p14:ripple dir="ld"/>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801200" y="121200"/>
            <a:ext cx="1232526" cy="611875"/>
          </a:xfrm>
          <a:prstGeom prst="rect">
            <a:avLst/>
          </a:prstGeom>
          <a:noFill/>
          <a:ln>
            <a:noFill/>
          </a:ln>
        </p:spPr>
      </p:pic>
      <p:sp>
        <p:nvSpPr>
          <p:cNvPr id="78" name="Google Shape;78;p16"/>
          <p:cNvSpPr txBox="1"/>
          <p:nvPr/>
        </p:nvSpPr>
        <p:spPr>
          <a:xfrm>
            <a:off x="0" y="536028"/>
            <a:ext cx="7801200" cy="4243377"/>
          </a:xfrm>
          <a:prstGeom prst="rect">
            <a:avLst/>
          </a:prstGeom>
          <a:noFill/>
          <a:ln>
            <a:noFill/>
          </a:ln>
        </p:spPr>
        <p:txBody>
          <a:bodyPr spcFirstLastPara="1" wrap="square" lIns="91425" tIns="91425" rIns="91425" bIns="91425" anchor="ctr" anchorCtr="0">
            <a:noAutofit/>
          </a:bodyPr>
          <a:lstStyle/>
          <a:p>
            <a:pPr marL="457200" algn="ctr">
              <a:lnSpc>
                <a:spcPct val="115000"/>
              </a:lnSpc>
              <a:buSzPts val="4000"/>
            </a:pPr>
            <a:r>
              <a:rPr lang="en-US" sz="2000" u="sng" dirty="0">
                <a:solidFill>
                  <a:srgbClr val="00B050"/>
                </a:solidFill>
                <a:latin typeface="Footlight MT Light" panose="0204060206030A020304" pitchFamily="18" charset="0"/>
              </a:rPr>
              <a:t>Evaluation:-</a:t>
            </a:r>
          </a:p>
          <a:p>
            <a:pPr marL="457200" algn="ctr">
              <a:lnSpc>
                <a:spcPct val="115000"/>
              </a:lnSpc>
              <a:buSzPts val="4000"/>
            </a:pPr>
            <a:endParaRPr lang="en-US" sz="2000" u="sng" dirty="0">
              <a:solidFill>
                <a:srgbClr val="00B050"/>
              </a:solidFill>
              <a:latin typeface="Footlight MT Light" panose="0204060206030A020304" pitchFamily="18" charset="0"/>
            </a:endParaRPr>
          </a:p>
          <a:p>
            <a:pPr marL="457200" algn="ctr">
              <a:lnSpc>
                <a:spcPct val="115000"/>
              </a:lnSpc>
              <a:buSzPts val="4000"/>
            </a:pPr>
            <a:r>
              <a:rPr lang="en-US" sz="1800" dirty="0">
                <a:solidFill>
                  <a:srgbClr val="00B050"/>
                </a:solidFill>
                <a:latin typeface="Footlight MT Light" panose="0204060206030A020304" pitchFamily="18" charset="0"/>
              </a:rPr>
              <a:t>1. </a:t>
            </a:r>
            <a:r>
              <a:rPr lang="en-US" sz="1800" dirty="0">
                <a:solidFill>
                  <a:srgbClr val="002060"/>
                </a:solidFill>
                <a:latin typeface="Footlight MT Light" panose="0204060206030A020304" pitchFamily="18" charset="0"/>
              </a:rPr>
              <a:t>Describe the position of the student A with respect to B</a:t>
            </a:r>
            <a:r>
              <a:rPr lang="en-IN" sz="1800" dirty="0">
                <a:solidFill>
                  <a:srgbClr val="002060"/>
                </a:solidFill>
                <a:latin typeface="Footlight MT Light" panose="0204060206030A020304" pitchFamily="18" charset="0"/>
              </a:rPr>
              <a:t>.</a:t>
            </a:r>
          </a:p>
          <a:p>
            <a:pPr marL="457200" algn="ctr">
              <a:lnSpc>
                <a:spcPct val="115000"/>
              </a:lnSpc>
              <a:buSzPts val="4000"/>
            </a:pPr>
            <a:endParaRPr lang="en-IN" sz="1800" dirty="0">
              <a:solidFill>
                <a:srgbClr val="002060"/>
              </a:solidFill>
              <a:latin typeface="Footlight MT Light" panose="0204060206030A020304" pitchFamily="18" charset="0"/>
            </a:endParaRPr>
          </a:p>
          <a:p>
            <a:pPr marL="457200" algn="ctr">
              <a:lnSpc>
                <a:spcPct val="115000"/>
              </a:lnSpc>
              <a:buSzPts val="4000"/>
            </a:pPr>
            <a:r>
              <a:rPr lang="en-IN" sz="1800" dirty="0">
                <a:solidFill>
                  <a:srgbClr val="00B050"/>
                </a:solidFill>
                <a:latin typeface="Footlight MT Light" panose="0204060206030A020304" pitchFamily="18" charset="0"/>
              </a:rPr>
              <a:t>2. </a:t>
            </a:r>
            <a:r>
              <a:rPr lang="en-IN" sz="1800" dirty="0">
                <a:solidFill>
                  <a:srgbClr val="002060"/>
                </a:solidFill>
                <a:latin typeface="Footlight MT Light" panose="0204060206030A020304" pitchFamily="18" charset="0"/>
              </a:rPr>
              <a:t>Describe the position of your study table with respect to the door.</a:t>
            </a:r>
          </a:p>
        </p:txBody>
      </p:sp>
    </p:spTree>
    <p:extLst>
      <p:ext uri="{BB962C8B-B14F-4D97-AF65-F5344CB8AC3E}">
        <p14:creationId xmlns:p14="http://schemas.microsoft.com/office/powerpoint/2010/main" val="326128145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44712" y="175690"/>
            <a:ext cx="1232526" cy="611875"/>
          </a:xfrm>
          <a:prstGeom prst="rect">
            <a:avLst/>
          </a:prstGeom>
          <a:noFill/>
          <a:ln>
            <a:noFill/>
          </a:ln>
        </p:spPr>
      </p:pic>
      <p:sp>
        <p:nvSpPr>
          <p:cNvPr id="78" name="Google Shape;78;p16"/>
          <p:cNvSpPr txBox="1"/>
          <p:nvPr/>
        </p:nvSpPr>
        <p:spPr>
          <a:xfrm>
            <a:off x="-154215" y="787565"/>
            <a:ext cx="8862446" cy="3568369"/>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IN" sz="2000" b="1" u="sng" dirty="0">
                <a:solidFill>
                  <a:srgbClr val="FF0000"/>
                </a:solidFill>
                <a:latin typeface="Castellar" panose="020A0402060406010301" pitchFamily="18" charset="0"/>
              </a:rPr>
              <a:t>  H</a:t>
            </a:r>
            <a:r>
              <a:rPr lang="en" sz="2000" b="1" u="sng" dirty="0">
                <a:solidFill>
                  <a:srgbClr val="FF0000"/>
                </a:solidFill>
                <a:latin typeface="Castellar" panose="020A0402060406010301" pitchFamily="18" charset="0"/>
              </a:rPr>
              <a:t>omework:-</a:t>
            </a:r>
          </a:p>
          <a:p>
            <a:pPr marL="457200" marR="0" lvl="0" indent="0" algn="ctr" rtl="0">
              <a:lnSpc>
                <a:spcPct val="115000"/>
              </a:lnSpc>
              <a:spcBef>
                <a:spcPts val="0"/>
              </a:spcBef>
              <a:spcAft>
                <a:spcPts val="0"/>
              </a:spcAft>
              <a:buClr>
                <a:srgbClr val="000000"/>
              </a:buClr>
              <a:buSzPts val="4000"/>
              <a:buFont typeface="Arial"/>
              <a:buNone/>
            </a:pPr>
            <a:endParaRPr lang="en" sz="2000" b="1" u="sng" dirty="0">
              <a:solidFill>
                <a:srgbClr val="FF0000"/>
              </a:solidFill>
              <a:latin typeface="Castellar" panose="020A0402060406010301" pitchFamily="18" charset="0"/>
            </a:endParaRPr>
          </a:p>
          <a:p>
            <a:pPr marL="457200" marR="0" lvl="0" indent="0" algn="ctr" rtl="0">
              <a:lnSpc>
                <a:spcPct val="115000"/>
              </a:lnSpc>
              <a:spcBef>
                <a:spcPts val="0"/>
              </a:spcBef>
              <a:spcAft>
                <a:spcPts val="0"/>
              </a:spcAft>
              <a:buClr>
                <a:srgbClr val="000000"/>
              </a:buClr>
              <a:buSzPts val="4000"/>
              <a:buFont typeface="Arial"/>
              <a:buNone/>
            </a:pPr>
            <a:r>
              <a:rPr lang="en-IN" sz="1800" b="1" dirty="0">
                <a:latin typeface="Castellar" panose="020A0402060406010301" pitchFamily="18" charset="0"/>
              </a:rPr>
              <a:t>E</a:t>
            </a:r>
            <a:r>
              <a:rPr lang="en" sz="1800" b="1" dirty="0">
                <a:latin typeface="Castellar" panose="020A0402060406010301" pitchFamily="18" charset="0"/>
              </a:rPr>
              <a:t>xercise - 3.1 </a:t>
            </a:r>
            <a:endParaRPr sz="1800" b="1" i="0" u="none" strike="noStrike" cap="none" dirty="0">
              <a:solidFill>
                <a:srgbClr val="FF0000"/>
              </a:solidFill>
              <a:latin typeface="Castellar" panose="020A0402060406010301" pitchFamily="18" charset="0"/>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2" name="Rectangle 1">
            <a:extLst>
              <a:ext uri="{FF2B5EF4-FFF2-40B4-BE49-F238E27FC236}">
                <a16:creationId xmlns:a16="http://schemas.microsoft.com/office/drawing/2014/main" id="{2E3892DD-C9A3-4E25-B2A4-B4C5A150B4CD}"/>
              </a:ext>
            </a:extLst>
          </p:cNvPr>
          <p:cNvSpPr>
            <a:spLocks noChangeArrowheads="1"/>
          </p:cNvSpPr>
          <p:nvPr/>
        </p:nvSpPr>
        <p:spPr bwMode="auto">
          <a:xfrm>
            <a:off x="281554" y="229421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Footlight MT Light" panose="0204060206030A020304" pitchFamily="18" charset="0"/>
            </a:endParaRPr>
          </a:p>
        </p:txBody>
      </p:sp>
    </p:spTree>
    <p:extLst>
      <p:ext uri="{BB962C8B-B14F-4D97-AF65-F5344CB8AC3E}">
        <p14:creationId xmlns:p14="http://schemas.microsoft.com/office/powerpoint/2010/main" val="2237889860"/>
      </p:ext>
    </p:extLst>
  </p:cSld>
  <p:clrMapOvr>
    <a:masterClrMapping/>
  </p:clrMapOvr>
  <mc:AlternateContent xmlns:mc="http://schemas.openxmlformats.org/markup-compatibility/2006" xmlns:p14="http://schemas.microsoft.com/office/powerpoint/2010/main">
    <mc:Choice Requires="p14">
      <p:transition spd="slow" p14:dur="1500">
        <p14:ripple dir="ld"/>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8" name="Google Shape;78;p16"/>
          <p:cNvSpPr txBox="1"/>
          <p:nvPr/>
        </p:nvSpPr>
        <p:spPr>
          <a:xfrm>
            <a:off x="-1332934" y="2966409"/>
            <a:ext cx="8862446" cy="3568369"/>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2" name="Rectangle 1">
            <a:extLst>
              <a:ext uri="{FF2B5EF4-FFF2-40B4-BE49-F238E27FC236}">
                <a16:creationId xmlns:a16="http://schemas.microsoft.com/office/drawing/2014/main" id="{2E3892DD-C9A3-4E25-B2A4-B4C5A150B4CD}"/>
              </a:ext>
            </a:extLst>
          </p:cNvPr>
          <p:cNvSpPr>
            <a:spLocks noChangeArrowheads="1"/>
          </p:cNvSpPr>
          <p:nvPr/>
        </p:nvSpPr>
        <p:spPr bwMode="auto">
          <a:xfrm>
            <a:off x="0" y="0"/>
            <a:ext cx="9093994" cy="357020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EB4924"/>
                </a:solidFill>
                <a:effectLst/>
                <a:latin typeface="Footlight MT Light" panose="0204060206030A020304" pitchFamily="18" charset="0"/>
              </a:rPr>
              <a:t>Question 1.</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Footlight MT Light" panose="0204060206030A020304" pitchFamily="18" charset="0"/>
              </a:rPr>
            </a:br>
            <a:r>
              <a:rPr kumimoji="0" lang="en-US" altLang="en-US" sz="1600" b="0" i="0" u="none" strike="noStrike" cap="none" normalizeH="0" baseline="0" dirty="0">
                <a:ln>
                  <a:noFill/>
                </a:ln>
                <a:solidFill>
                  <a:srgbClr val="222222"/>
                </a:solidFill>
                <a:effectLst/>
                <a:latin typeface="Footlight MT Light" panose="0204060206030A020304" pitchFamily="18" charset="0"/>
              </a:rPr>
              <a:t>How will you describe the position of a table lamp on your study table to another person?</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Footlight MT Light" panose="0204060206030A020304" pitchFamily="18" charset="0"/>
              </a:rPr>
            </a:br>
            <a:r>
              <a:rPr kumimoji="0" lang="en-US" altLang="en-US" sz="1600" b="0" i="0" u="none" strike="noStrike" cap="none" normalizeH="0" baseline="0" dirty="0">
                <a:ln>
                  <a:noFill/>
                </a:ln>
                <a:solidFill>
                  <a:srgbClr val="222222"/>
                </a:solidFill>
                <a:effectLst/>
                <a:latin typeface="Footlight MT Light" panose="0204060206030A020304" pitchFamily="18" charset="0"/>
              </a:rPr>
              <a:t>Solution:</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Footlight MT Light" panose="0204060206030A020304" pitchFamily="18" charset="0"/>
              </a:rPr>
            </a:br>
            <a:r>
              <a:rPr kumimoji="0" lang="en-US" altLang="en-US" sz="1600" b="0" i="0" u="none" strike="noStrike" cap="none" normalizeH="0" baseline="0" dirty="0">
                <a:ln>
                  <a:noFill/>
                </a:ln>
                <a:solidFill>
                  <a:srgbClr val="222222"/>
                </a:solidFill>
                <a:effectLst/>
                <a:latin typeface="Footlight MT Light" panose="0204060206030A020304" pitchFamily="18" charset="0"/>
              </a:rPr>
              <a:t>To describe the position of a table lamp placed on the table, let us consider the table lamp as P and the table as a plane.</a:t>
            </a:r>
            <a:br>
              <a:rPr kumimoji="0" lang="en-US" altLang="en-US" sz="1600" b="0" i="0" u="none" strike="noStrike" cap="none" normalizeH="0" baseline="0" dirty="0">
                <a:ln>
                  <a:noFill/>
                </a:ln>
                <a:solidFill>
                  <a:schemeClr val="tx1"/>
                </a:solidFill>
                <a:effectLst/>
                <a:latin typeface="Footlight MT Light" panose="0204060206030A020304" pitchFamily="18" charset="0"/>
              </a:rPr>
            </a:br>
            <a:r>
              <a:rPr kumimoji="0" lang="en-US" altLang="en-US" sz="1600" b="0" i="0" u="none" strike="noStrike" cap="none" normalizeH="0" baseline="0" dirty="0">
                <a:ln>
                  <a:noFill/>
                </a:ln>
                <a:solidFill>
                  <a:srgbClr val="222222"/>
                </a:solidFill>
                <a:effectLst/>
                <a:latin typeface="Footlight MT Light" panose="0204060206030A020304" pitchFamily="18" charset="0"/>
              </a:rPr>
              <a:t>Now choose two perpendicular edges of the table as the axes OX and OY.</a:t>
            </a:r>
            <a:br>
              <a:rPr kumimoji="0" lang="en-US" altLang="en-US" sz="1600" b="0" i="0" u="none" strike="noStrike" cap="none" normalizeH="0" baseline="0" dirty="0">
                <a:ln>
                  <a:noFill/>
                </a:ln>
                <a:solidFill>
                  <a:schemeClr val="tx1"/>
                </a:solidFill>
                <a:effectLst/>
                <a:latin typeface="Footlight MT Light" panose="0204060206030A020304" pitchFamily="18" charset="0"/>
              </a:rPr>
            </a:br>
            <a:r>
              <a:rPr kumimoji="0" lang="en-US" altLang="en-US" sz="1600" b="0" i="0" u="none" strike="noStrike" cap="none" normalizeH="0" baseline="0" dirty="0">
                <a:ln>
                  <a:noFill/>
                </a:ln>
                <a:solidFill>
                  <a:srgbClr val="222222"/>
                </a:solidFill>
                <a:effectLst/>
                <a:latin typeface="Footlight MT Light" panose="0204060206030A020304" pitchFamily="18" charset="0"/>
              </a:rPr>
              <a:t>Measure the perpendicular distance ‘</a:t>
            </a:r>
            <a:r>
              <a:rPr kumimoji="0" lang="en-US" altLang="en-US" sz="1600" b="0" i="0" u="none" strike="noStrike" cap="none" normalizeH="0" baseline="0" dirty="0" err="1">
                <a:ln>
                  <a:noFill/>
                </a:ln>
                <a:solidFill>
                  <a:srgbClr val="222222"/>
                </a:solidFill>
                <a:effectLst/>
                <a:latin typeface="Footlight MT Light" panose="0204060206030A020304" pitchFamily="18" charset="0"/>
              </a:rPr>
              <a:t>a’cm</a:t>
            </a:r>
            <a:r>
              <a:rPr kumimoji="0" lang="en-US" altLang="en-US" sz="1600" b="0" i="0" u="none" strike="noStrike" cap="none" normalizeH="0" baseline="0" dirty="0">
                <a:ln>
                  <a:noFill/>
                </a:ln>
                <a:solidFill>
                  <a:srgbClr val="222222"/>
                </a:solidFill>
                <a:effectLst/>
                <a:latin typeface="Footlight MT Light" panose="0204060206030A020304" pitchFamily="18" charset="0"/>
              </a:rPr>
              <a:t> of P (lamp) from OY. Measure the perpendicular distance ‘b’ cm of P (lamp) from OX.</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Footlight MT Light" panose="0204060206030A020304" pitchFamily="18" charset="0"/>
              </a:rPr>
            </a:br>
            <a:r>
              <a:rPr kumimoji="0" lang="en-US" altLang="en-US" sz="1600" b="0" i="0" u="none" strike="noStrike" cap="none" normalizeH="0" baseline="0" dirty="0">
                <a:ln>
                  <a:noFill/>
                </a:ln>
                <a:solidFill>
                  <a:srgbClr val="222222"/>
                </a:solidFill>
                <a:effectLst/>
                <a:latin typeface="Footlight MT Light" panose="0204060206030A020304" pitchFamily="18" charset="0"/>
              </a:rPr>
              <a:t>Thus, the position of the table lamp P is described by the ordered pair (a, b).</a:t>
            </a:r>
            <a:br>
              <a:rPr kumimoji="0" lang="en-US" altLang="en-US" sz="1600" b="0" i="0" u="none" strike="noStrike" cap="none" normalizeH="0" baseline="0" dirty="0">
                <a:ln>
                  <a:noFill/>
                </a:ln>
                <a:solidFill>
                  <a:schemeClr val="tx1"/>
                </a:solidFill>
                <a:effectLst/>
                <a:latin typeface="Footlight MT Light" panose="0204060206030A020304" pitchFamily="18" charset="0"/>
              </a:rPr>
            </a:br>
            <a:r>
              <a:rPr kumimoji="0" lang="en-US" altLang="en-US" sz="1800" b="0" i="0" u="none" strike="noStrike" cap="none" normalizeH="0" baseline="0" dirty="0">
                <a:ln>
                  <a:noFill/>
                </a:ln>
                <a:solidFill>
                  <a:schemeClr val="tx1"/>
                </a:solidFill>
                <a:effectLst/>
                <a:latin typeface="Footlight MT Light" panose="0204060206030A020304" pitchFamily="18" charset="0"/>
              </a:rPr>
              <a:t>         </a:t>
            </a:r>
          </a:p>
        </p:txBody>
      </p:sp>
      <p:pic>
        <p:nvPicPr>
          <p:cNvPr id="1026" name="Picture 2" descr="NCERT Solutions for Class 9 Maths Chapter 3 Coordinate Geometry Ex 3.1 Q1">
            <a:extLst>
              <a:ext uri="{FF2B5EF4-FFF2-40B4-BE49-F238E27FC236}">
                <a16:creationId xmlns:a16="http://schemas.microsoft.com/office/drawing/2014/main" id="{8AF6B114-8C4E-43DE-9525-F5BC8B466C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802" y="3369225"/>
            <a:ext cx="2487679" cy="1774275"/>
          </a:xfrm>
          <a:prstGeom prst="rect">
            <a:avLst/>
          </a:prstGeom>
          <a:noFill/>
          <a:extLst>
            <a:ext uri="{909E8E84-426E-40DD-AFC4-6F175D3DCCD1}">
              <a14:hiddenFill xmlns:a14="http://schemas.microsoft.com/office/drawing/2010/main">
                <a:solidFill>
                  <a:srgbClr val="FFFFFF"/>
                </a:solidFill>
              </a14:hiddenFill>
            </a:ext>
          </a:extLst>
        </p:spPr>
      </p:pic>
      <p:pic>
        <p:nvPicPr>
          <p:cNvPr id="6" name="Google Shape;77;p16">
            <a:extLst>
              <a:ext uri="{FF2B5EF4-FFF2-40B4-BE49-F238E27FC236}">
                <a16:creationId xmlns:a16="http://schemas.microsoft.com/office/drawing/2014/main" id="{DE885E89-93CF-4319-BFC7-527E970AA7E8}"/>
              </a:ext>
            </a:extLst>
          </p:cNvPr>
          <p:cNvPicPr preferRelativeResize="0"/>
          <p:nvPr/>
        </p:nvPicPr>
        <p:blipFill rotWithShape="1">
          <a:blip r:embed="rId4">
            <a:alphaModFix/>
          </a:blip>
          <a:srcRect/>
          <a:stretch/>
        </p:blipFill>
        <p:spPr>
          <a:xfrm>
            <a:off x="7818938" y="102150"/>
            <a:ext cx="1232526" cy="611875"/>
          </a:xfrm>
          <a:prstGeom prst="rect">
            <a:avLst/>
          </a:prstGeom>
          <a:noFill/>
          <a:ln>
            <a:noFill/>
          </a:ln>
        </p:spPr>
      </p:pic>
    </p:spTree>
    <p:extLst>
      <p:ext uri="{BB962C8B-B14F-4D97-AF65-F5344CB8AC3E}">
        <p14:creationId xmlns:p14="http://schemas.microsoft.com/office/powerpoint/2010/main" val="23624444"/>
      </p:ext>
    </p:extLst>
  </p:cSld>
  <p:clrMapOvr>
    <a:masterClrMapping/>
  </p:clrMapOvr>
  <mc:AlternateContent xmlns:mc="http://schemas.openxmlformats.org/markup-compatibility/2006" xmlns:p14="http://schemas.microsoft.com/office/powerpoint/2010/main">
    <mc:Choice Requires="p14">
      <p:transition spd="slow" p14:dur="1500">
        <p14:ripple dir="ld"/>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5480144" y="4214569"/>
            <a:ext cx="1232526" cy="611875"/>
          </a:xfrm>
          <a:prstGeom prst="rect">
            <a:avLst/>
          </a:prstGeom>
          <a:noFill/>
          <a:ln>
            <a:noFill/>
          </a:ln>
        </p:spPr>
      </p:pic>
      <p:sp>
        <p:nvSpPr>
          <p:cNvPr id="78" name="Google Shape;78;p16"/>
          <p:cNvSpPr txBox="1"/>
          <p:nvPr/>
        </p:nvSpPr>
        <p:spPr>
          <a:xfrm>
            <a:off x="-378619" y="7872413"/>
            <a:ext cx="3993357" cy="2204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IN" sz="2000" b="1" u="sng" dirty="0">
                <a:solidFill>
                  <a:srgbClr val="FF0000"/>
                </a:solidFill>
                <a:latin typeface="Castellar" panose="020A0402060406010301" pitchFamily="18" charset="0"/>
              </a:rPr>
              <a:t>  </a:t>
            </a:r>
            <a:endParaRPr sz="1400" b="0" i="0" u="none" strike="noStrike" cap="none" dirty="0">
              <a:solidFill>
                <a:srgbClr val="000000"/>
              </a:solidFill>
              <a:latin typeface="Arial"/>
              <a:ea typeface="Arial"/>
              <a:cs typeface="Arial"/>
              <a:sym typeface="Arial"/>
            </a:endParaRPr>
          </a:p>
        </p:txBody>
      </p:sp>
      <p:sp>
        <p:nvSpPr>
          <p:cNvPr id="2" name="Rectangle 1">
            <a:extLst>
              <a:ext uri="{FF2B5EF4-FFF2-40B4-BE49-F238E27FC236}">
                <a16:creationId xmlns:a16="http://schemas.microsoft.com/office/drawing/2014/main" id="{2E3892DD-C9A3-4E25-B2A4-B4C5A150B4CD}"/>
              </a:ext>
            </a:extLst>
          </p:cNvPr>
          <p:cNvSpPr>
            <a:spLocks noChangeArrowheads="1"/>
          </p:cNvSpPr>
          <p:nvPr/>
        </p:nvSpPr>
        <p:spPr bwMode="auto">
          <a:xfrm>
            <a:off x="281554" y="229421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Footlight MT Light" panose="0204060206030A020304" pitchFamily="18" charset="0"/>
            </a:endParaRPr>
          </a:p>
        </p:txBody>
      </p:sp>
      <p:sp>
        <p:nvSpPr>
          <p:cNvPr id="3" name="Rectangle 1">
            <a:extLst>
              <a:ext uri="{FF2B5EF4-FFF2-40B4-BE49-F238E27FC236}">
                <a16:creationId xmlns:a16="http://schemas.microsoft.com/office/drawing/2014/main" id="{1BAE84CC-D4DD-43C5-977D-D2F848B4A650}"/>
              </a:ext>
            </a:extLst>
          </p:cNvPr>
          <p:cNvSpPr>
            <a:spLocks noChangeArrowheads="1"/>
          </p:cNvSpPr>
          <p:nvPr/>
        </p:nvSpPr>
        <p:spPr bwMode="auto">
          <a:xfrm flipH="1">
            <a:off x="18483" y="47982"/>
            <a:ext cx="8974382" cy="504753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222222"/>
                </a:solidFill>
                <a:effectLst/>
                <a:latin typeface="Footlight MT Light" panose="0204060206030A020304" pitchFamily="18" charset="0"/>
              </a:rPr>
              <a:t>Question 2.</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b="0" i="0" u="none" strike="noStrike" cap="none" normalizeH="0" baseline="0" dirty="0">
                <a:ln>
                  <a:noFill/>
                </a:ln>
                <a:solidFill>
                  <a:schemeClr val="tx1"/>
                </a:solidFill>
                <a:effectLst/>
                <a:latin typeface="Footlight MT Light" panose="0204060206030A020304" pitchFamily="18" charset="0"/>
              </a:rPr>
            </a:br>
            <a:r>
              <a:rPr kumimoji="0" lang="en-US" altLang="en-US" b="0" i="0" u="none" strike="noStrike" cap="none" normalizeH="0" baseline="0" dirty="0">
                <a:ln>
                  <a:noFill/>
                </a:ln>
                <a:solidFill>
                  <a:srgbClr val="222222"/>
                </a:solidFill>
                <a:effectLst/>
                <a:latin typeface="Footlight MT Light" panose="0204060206030A020304" pitchFamily="18" charset="0"/>
              </a:rPr>
              <a:t>(Street Plan): A city has two main roads which cross each other at the </a:t>
            </a:r>
            <a:r>
              <a:rPr kumimoji="0" lang="en-US" altLang="en-US" b="0" i="0" u="none" strike="noStrike" cap="none" normalizeH="0" baseline="0" dirty="0" err="1">
                <a:ln>
                  <a:noFill/>
                </a:ln>
                <a:solidFill>
                  <a:srgbClr val="222222"/>
                </a:solidFill>
                <a:effectLst/>
                <a:latin typeface="Footlight MT Light" panose="0204060206030A020304" pitchFamily="18" charset="0"/>
              </a:rPr>
              <a:t>centre</a:t>
            </a:r>
            <a:r>
              <a:rPr kumimoji="0" lang="en-US" altLang="en-US" b="0" i="0" u="none" strike="noStrike" cap="none" normalizeH="0" baseline="0" dirty="0">
                <a:ln>
                  <a:noFill/>
                </a:ln>
                <a:solidFill>
                  <a:srgbClr val="222222"/>
                </a:solidFill>
                <a:effectLst/>
                <a:latin typeface="Footlight MT Light" panose="0204060206030A020304" pitchFamily="18" charset="0"/>
              </a:rPr>
              <a:t> of the city. These two roads are along the North-South direction and East-West direction. All other streets of the city run parallel to these roads and are 200 m apart. There are 5 streets in each direction.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222222"/>
              </a:solidFill>
              <a:latin typeface="Footlight MT Light" panose="0204060206030A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222222"/>
                </a:solidFill>
                <a:effectLst/>
                <a:latin typeface="Footlight MT Light" panose="0204060206030A020304" pitchFamily="18" charset="0"/>
              </a:rPr>
              <a:t>Using 1 cm = 200 m, draw a model of the city on your notebook. Represent the roads/streets by single lines.</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b="0" i="0" u="none" strike="noStrike" cap="none" normalizeH="0" baseline="0" dirty="0">
                <a:ln>
                  <a:noFill/>
                </a:ln>
                <a:solidFill>
                  <a:schemeClr val="tx1"/>
                </a:solidFill>
                <a:effectLst/>
                <a:latin typeface="Footlight MT Light" panose="0204060206030A020304" pitchFamily="18" charset="0"/>
              </a:rPr>
            </a:br>
            <a:r>
              <a:rPr kumimoji="0" lang="en-US" altLang="en-US" b="0" i="0" u="none" strike="noStrike" cap="none" normalizeH="0" baseline="0" dirty="0">
                <a:ln>
                  <a:noFill/>
                </a:ln>
                <a:solidFill>
                  <a:srgbClr val="222222"/>
                </a:solidFill>
                <a:effectLst/>
                <a:latin typeface="Footlight MT Light" panose="0204060206030A020304" pitchFamily="18" charset="0"/>
              </a:rPr>
              <a:t>There are many cross-streets in your model. A particular cross-street is made by two streets, one running in the North-South direction and another in the East-West direction. Each cross street is referred to in the following manner:</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222222"/>
              </a:solidFill>
              <a:latin typeface="Footlight MT Light" panose="0204060206030A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222222"/>
                </a:solidFill>
                <a:effectLst/>
                <a:latin typeface="Footlight MT Light" panose="0204060206030A020304" pitchFamily="18" charset="0"/>
              </a:rPr>
              <a:t> If the 2</a:t>
            </a:r>
            <a:r>
              <a:rPr kumimoji="0" lang="en-US" altLang="en-US" b="0" i="0" u="none" strike="noStrike" cap="none" normalizeH="0" baseline="30000" dirty="0">
                <a:ln>
                  <a:noFill/>
                </a:ln>
                <a:solidFill>
                  <a:srgbClr val="222222"/>
                </a:solidFill>
                <a:effectLst/>
                <a:latin typeface="Footlight MT Light" panose="0204060206030A020304" pitchFamily="18" charset="0"/>
              </a:rPr>
              <a:t>nd</a:t>
            </a:r>
            <a:r>
              <a:rPr kumimoji="0" lang="en-US" altLang="en-US" b="0" i="0" u="none" strike="noStrike" cap="none" normalizeH="0" baseline="0" dirty="0">
                <a:ln>
                  <a:noFill/>
                </a:ln>
                <a:solidFill>
                  <a:srgbClr val="222222"/>
                </a:solidFill>
                <a:effectLst/>
                <a:latin typeface="Footlight MT Light" panose="0204060206030A020304" pitchFamily="18" charset="0"/>
              </a:rPr>
              <a:t> street running in the North-South direction and 5</a:t>
            </a:r>
            <a:r>
              <a:rPr kumimoji="0" lang="en-US" altLang="en-US" b="0" i="0" u="none" strike="noStrike" cap="none" normalizeH="0" baseline="30000" dirty="0">
                <a:ln>
                  <a:noFill/>
                </a:ln>
                <a:solidFill>
                  <a:srgbClr val="222222"/>
                </a:solidFill>
                <a:effectLst/>
                <a:latin typeface="Footlight MT Light" panose="0204060206030A020304" pitchFamily="18" charset="0"/>
              </a:rPr>
              <a:t>th</a:t>
            </a:r>
            <a:r>
              <a:rPr kumimoji="0" lang="en-US" altLang="en-US" b="0" i="0" u="none" strike="noStrike" cap="none" normalizeH="0" baseline="0" dirty="0">
                <a:ln>
                  <a:noFill/>
                </a:ln>
                <a:solidFill>
                  <a:srgbClr val="222222"/>
                </a:solidFill>
                <a:effectLst/>
                <a:latin typeface="Footlight MT Light" panose="0204060206030A020304" pitchFamily="18" charset="0"/>
              </a:rPr>
              <a:t> in the East-West direction meet at some crossing, then we will call this cross-street (2,5). Using this convention, find:</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b="0" i="0" u="none" strike="noStrike" cap="none" normalizeH="0" baseline="0" dirty="0">
                <a:ln>
                  <a:noFill/>
                </a:ln>
                <a:solidFill>
                  <a:schemeClr val="tx1"/>
                </a:solidFill>
                <a:effectLst/>
                <a:latin typeface="Footlight MT Light" panose="0204060206030A020304" pitchFamily="18" charset="0"/>
              </a:rPr>
            </a:br>
            <a:r>
              <a:rPr kumimoji="0" lang="en-US" altLang="en-US" b="0" i="0" u="none" strike="noStrike" cap="none" normalizeH="0" baseline="0" dirty="0">
                <a:ln>
                  <a:noFill/>
                </a:ln>
                <a:solidFill>
                  <a:srgbClr val="222222"/>
                </a:solidFill>
                <a:effectLst/>
                <a:latin typeface="Footlight MT Light" panose="0204060206030A020304" pitchFamily="18" charset="0"/>
              </a:rPr>
              <a:t>(</a:t>
            </a:r>
            <a:r>
              <a:rPr kumimoji="0" lang="en-US" altLang="en-US" b="0" i="0" u="none" strike="noStrike" cap="none" normalizeH="0" baseline="0" dirty="0" err="1">
                <a:ln>
                  <a:noFill/>
                </a:ln>
                <a:solidFill>
                  <a:srgbClr val="222222"/>
                </a:solidFill>
                <a:effectLst/>
                <a:latin typeface="Footlight MT Light" panose="0204060206030A020304" pitchFamily="18" charset="0"/>
              </a:rPr>
              <a:t>i</a:t>
            </a:r>
            <a:r>
              <a:rPr kumimoji="0" lang="en-US" altLang="en-US" b="0" i="0" u="none" strike="noStrike" cap="none" normalizeH="0" baseline="0" dirty="0">
                <a:ln>
                  <a:noFill/>
                </a:ln>
                <a:solidFill>
                  <a:srgbClr val="222222"/>
                </a:solidFill>
                <a:effectLst/>
                <a:latin typeface="Footlight MT Light" panose="0204060206030A020304" pitchFamily="18" charset="0"/>
              </a:rPr>
              <a:t>) how many cross-streets can be referred to as (4,3).</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b="0" i="0" u="none" strike="noStrike" cap="none" normalizeH="0" baseline="0" dirty="0">
                <a:ln>
                  <a:noFill/>
                </a:ln>
                <a:solidFill>
                  <a:schemeClr val="tx1"/>
                </a:solidFill>
                <a:effectLst/>
                <a:latin typeface="Footlight MT Light" panose="0204060206030A020304" pitchFamily="18" charset="0"/>
              </a:rPr>
            </a:br>
            <a:r>
              <a:rPr kumimoji="0" lang="en-US" altLang="en-US" b="0" i="0" u="none" strike="noStrike" cap="none" normalizeH="0" baseline="0" dirty="0">
                <a:ln>
                  <a:noFill/>
                </a:ln>
                <a:solidFill>
                  <a:srgbClr val="222222"/>
                </a:solidFill>
                <a:effectLst/>
                <a:latin typeface="Footlight MT Light" panose="0204060206030A020304" pitchFamily="18" charset="0"/>
              </a:rPr>
              <a:t>(ii) how many cross-streets can be referred to as (3,4).</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b="0" i="0" u="none" strike="noStrike" cap="none" normalizeH="0" baseline="0" dirty="0">
                <a:ln>
                  <a:noFill/>
                </a:ln>
                <a:solidFill>
                  <a:schemeClr val="tx1"/>
                </a:solidFill>
                <a:effectLst/>
                <a:latin typeface="Footlight MT Light" panose="0204060206030A020304" pitchFamily="18" charset="0"/>
              </a:rPr>
            </a:br>
            <a:r>
              <a:rPr kumimoji="0" lang="en-US" altLang="en-US" b="0" i="0" u="none" strike="noStrike" cap="none" normalizeH="0" baseline="0" dirty="0">
                <a:ln>
                  <a:noFill/>
                </a:ln>
                <a:solidFill>
                  <a:srgbClr val="222222"/>
                </a:solidFill>
                <a:effectLst/>
                <a:latin typeface="Footlight MT Light" panose="0204060206030A020304" pitchFamily="18" charset="0"/>
              </a:rPr>
              <a:t>Solution:</a:t>
            </a:r>
            <a:br>
              <a:rPr kumimoji="0" lang="en-US" altLang="en-US" b="0" i="0" u="none" strike="noStrike" cap="none" normalizeH="0" baseline="0" dirty="0">
                <a:ln>
                  <a:noFill/>
                </a:ln>
                <a:solidFill>
                  <a:schemeClr val="tx1"/>
                </a:solidFill>
                <a:effectLst/>
                <a:latin typeface="Footlight MT Light" panose="0204060206030A020304" pitchFamily="18" charset="0"/>
              </a:rPr>
            </a:br>
            <a:r>
              <a:rPr kumimoji="0" lang="en-US" altLang="en-US" b="0" i="0" u="none" strike="noStrike" cap="none" normalizeH="0" baseline="0" dirty="0">
                <a:ln>
                  <a:noFill/>
                </a:ln>
                <a:solidFill>
                  <a:srgbClr val="222222"/>
                </a:solidFill>
                <a:effectLst/>
                <a:latin typeface="Footlight MT Light" panose="0204060206030A020304" pitchFamily="18" charset="0"/>
              </a:rPr>
              <a:t>(</a:t>
            </a:r>
            <a:r>
              <a:rPr kumimoji="0" lang="en-US" altLang="en-US" b="0" i="0" u="none" strike="noStrike" cap="none" normalizeH="0" baseline="0" dirty="0" err="1">
                <a:ln>
                  <a:noFill/>
                </a:ln>
                <a:solidFill>
                  <a:srgbClr val="222222"/>
                </a:solidFill>
                <a:effectLst/>
                <a:latin typeface="Footlight MT Light" panose="0204060206030A020304" pitchFamily="18" charset="0"/>
              </a:rPr>
              <a:t>i</a:t>
            </a:r>
            <a:r>
              <a:rPr kumimoji="0" lang="en-US" altLang="en-US" b="0" i="0" u="none" strike="noStrike" cap="none" normalizeH="0" baseline="0" dirty="0">
                <a:ln>
                  <a:noFill/>
                </a:ln>
                <a:solidFill>
                  <a:srgbClr val="222222"/>
                </a:solidFill>
                <a:effectLst/>
                <a:latin typeface="Footlight MT Light" panose="0204060206030A020304" pitchFamily="18" charset="0"/>
              </a:rPr>
              <a:t>) A unique cross street as shown by the point A(4, 3).</a:t>
            </a:r>
            <a:br>
              <a:rPr kumimoji="0" lang="en-US" altLang="en-US" b="0" i="0" u="none" strike="noStrike" cap="none" normalizeH="0" baseline="0" dirty="0">
                <a:ln>
                  <a:noFill/>
                </a:ln>
                <a:solidFill>
                  <a:schemeClr val="tx1"/>
                </a:solidFill>
                <a:effectLst/>
                <a:latin typeface="Footlight MT Light" panose="0204060206030A020304" pitchFamily="18" charset="0"/>
              </a:rPr>
            </a:br>
            <a:r>
              <a:rPr kumimoji="0" lang="en-US" altLang="en-US" b="0" i="0" u="none" strike="noStrike" cap="none" normalizeH="0" baseline="0" dirty="0">
                <a:ln>
                  <a:noFill/>
                </a:ln>
                <a:solidFill>
                  <a:srgbClr val="222222"/>
                </a:solidFill>
                <a:effectLst/>
                <a:latin typeface="Footlight MT Light" panose="0204060206030A020304" pitchFamily="18" charset="0"/>
              </a:rPr>
              <a:t>(ii) A unique cross street as shown by the point B(3,4).</a:t>
            </a:r>
            <a:br>
              <a:rPr kumimoji="0" lang="en-US" altLang="en-US" b="0" i="0" u="none" strike="noStrike" cap="none" normalizeH="0" baseline="0" dirty="0">
                <a:ln>
                  <a:noFill/>
                </a:ln>
                <a:solidFill>
                  <a:schemeClr val="tx1"/>
                </a:solidFill>
                <a:effectLst/>
                <a:latin typeface="Footlight MT Light" panose="0204060206030A020304" pitchFamily="18" charset="0"/>
              </a:rPr>
            </a:br>
            <a:r>
              <a:rPr kumimoji="0" lang="en-US" altLang="en-US" b="0" i="0" u="none" strike="noStrike" cap="none" normalizeH="0" baseline="0" dirty="0">
                <a:ln>
                  <a:noFill/>
                </a:ln>
                <a:solidFill>
                  <a:srgbClr val="222222"/>
                </a:solidFill>
                <a:effectLst/>
                <a:latin typeface="Footlight MT Light" panose="0204060206030A020304" pitchFamily="18" charset="0"/>
              </a:rPr>
              <a:t>The two cross streets are uniquely found because of the two reference lines we have used for locating them.</a:t>
            </a:r>
            <a:br>
              <a:rPr kumimoji="0" lang="en-US" altLang="en-US" b="0" i="0" u="none" strike="noStrike" cap="none" normalizeH="0" baseline="0" dirty="0">
                <a:ln>
                  <a:noFill/>
                </a:ln>
                <a:solidFill>
                  <a:schemeClr val="tx1"/>
                </a:solidFill>
                <a:effectLst/>
                <a:latin typeface="Footlight MT Light" panose="0204060206030A020304" pitchFamily="18" charset="0"/>
              </a:rPr>
            </a:br>
            <a:r>
              <a:rPr kumimoji="0" lang="en-US" altLang="en-US" b="0" i="0" u="none" strike="noStrike" cap="none" normalizeH="0" baseline="0" dirty="0">
                <a:ln>
                  <a:noFill/>
                </a:ln>
                <a:solidFill>
                  <a:schemeClr val="tx1"/>
                </a:solidFill>
                <a:effectLst/>
                <a:latin typeface="Arial" panose="020B0604020202020204" pitchFamily="34" charset="0"/>
              </a:rPr>
              <a:t>        </a:t>
            </a:r>
          </a:p>
        </p:txBody>
      </p:sp>
      <p:pic>
        <p:nvPicPr>
          <p:cNvPr id="11" name="Google Shape;77;p16">
            <a:extLst>
              <a:ext uri="{FF2B5EF4-FFF2-40B4-BE49-F238E27FC236}">
                <a16:creationId xmlns:a16="http://schemas.microsoft.com/office/drawing/2014/main" id="{7A0D4DEE-8EE5-43FC-BF73-0C494E62DD3B}"/>
              </a:ext>
            </a:extLst>
          </p:cNvPr>
          <p:cNvPicPr preferRelativeResize="0"/>
          <p:nvPr/>
        </p:nvPicPr>
        <p:blipFill rotWithShape="1">
          <a:blip r:embed="rId3">
            <a:alphaModFix/>
          </a:blip>
          <a:srcRect/>
          <a:stretch/>
        </p:blipFill>
        <p:spPr>
          <a:xfrm>
            <a:off x="7882825" y="-44886"/>
            <a:ext cx="1091557" cy="537805"/>
          </a:xfrm>
          <a:prstGeom prst="rect">
            <a:avLst/>
          </a:prstGeom>
          <a:noFill/>
          <a:ln>
            <a:noFill/>
          </a:ln>
        </p:spPr>
      </p:pic>
    </p:spTree>
    <p:extLst>
      <p:ext uri="{BB962C8B-B14F-4D97-AF65-F5344CB8AC3E}">
        <p14:creationId xmlns:p14="http://schemas.microsoft.com/office/powerpoint/2010/main" val="3085404649"/>
      </p:ext>
    </p:extLst>
  </p:cSld>
  <p:clrMapOvr>
    <a:masterClrMapping/>
  </p:clrMapOvr>
  <mc:AlternateContent xmlns:mc="http://schemas.openxmlformats.org/markup-compatibility/2006" xmlns:p14="http://schemas.microsoft.com/office/powerpoint/2010/main">
    <mc:Choice Requires="p14">
      <p:transition spd="slow" p14:dur="1500">
        <p14:ripple dir="ld"/>
      </p:transition>
    </mc:Choice>
    <mc:Fallback xmlns="">
      <p:transition spd="slow">
        <p:fade/>
      </p:transition>
    </mc:Fallback>
  </mc:AlternateContent>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1263</TotalTime>
  <Words>654</Words>
  <Application>Microsoft Office PowerPoint</Application>
  <PresentationFormat>On-screen Show (16:9)</PresentationFormat>
  <Paragraphs>54</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Castellar</vt:lpstr>
      <vt:lpstr>Edwardian Script ITC</vt:lpstr>
      <vt:lpstr>Footlight MT Light</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Sujit Kumar Patra</dc:creator>
  <cp:lastModifiedBy>Sujit Kumar Patra</cp:lastModifiedBy>
  <cp:revision>130</cp:revision>
  <dcterms:modified xsi:type="dcterms:W3CDTF">2021-12-18T05:44:48Z</dcterms:modified>
</cp:coreProperties>
</file>