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ppt/comments/comment8.xml" ContentType="application/vnd.openxmlformats-officedocument.presentationml.comments+xml"/>
  <Override PartName="/ppt/notesSlides/notesSlide9.xml" ContentType="application/vnd.openxmlformats-officedocument.presentationml.notesSlide+xml"/>
  <Override PartName="/ppt/comments/comment9.xml" ContentType="application/vnd.openxmlformats-officedocument.presentationml.comments+xml"/>
  <Override PartName="/ppt/notesSlides/notesSlide10.xml" ContentType="application/vnd.openxmlformats-officedocument.presentationml.notesSlide+xml"/>
  <Override PartName="/ppt/comments/comment10.xml" ContentType="application/vnd.openxmlformats-officedocument.presentationml.comments+xml"/>
  <Override PartName="/ppt/notesSlides/notesSlide11.xml" ContentType="application/vnd.openxmlformats-officedocument.presentationml.notesSlide+xml"/>
  <Override PartName="/ppt/comments/comment11.xml" ContentType="application/vnd.openxmlformats-officedocument.presentationml.comments+xml"/>
  <Override PartName="/ppt/notesSlides/notesSlide12.xml" ContentType="application/vnd.openxmlformats-officedocument.presentationml.notesSlide+xml"/>
  <Override PartName="/ppt/comments/comment12.xml" ContentType="application/vnd.openxmlformats-officedocument.presentationml.comments+xml"/>
  <Override PartName="/ppt/notesSlides/notesSlide13.xml" ContentType="application/vnd.openxmlformats-officedocument.presentationml.notesSlide+xml"/>
  <Override PartName="/ppt/comments/comment13.xml" ContentType="application/vnd.openxmlformats-officedocument.presentationml.comments+xml"/>
  <Override PartName="/ppt/notesSlides/notesSlide14.xml" ContentType="application/vnd.openxmlformats-officedocument.presentationml.notesSlide+xml"/>
  <Override PartName="/ppt/comments/comment14.xml" ContentType="application/vnd.openxmlformats-officedocument.presentationml.comment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68" r:id="rId4"/>
    <p:sldId id="280" r:id="rId5"/>
    <p:sldId id="265" r:id="rId6"/>
    <p:sldId id="272" r:id="rId7"/>
    <p:sldId id="267" r:id="rId8"/>
    <p:sldId id="281" r:id="rId9"/>
    <p:sldId id="266" r:id="rId10"/>
    <p:sldId id="269" r:id="rId11"/>
    <p:sldId id="270" r:id="rId12"/>
    <p:sldId id="278" r:id="rId13"/>
    <p:sldId id="279" r:id="rId14"/>
    <p:sldId id="274" r:id="rId15"/>
    <p:sldId id="273" r:id="rId16"/>
    <p:sldId id="263" r:id="rId17"/>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8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0" dt="2020-06-17T16:35:54.682" idx="7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0" dt="2020-06-17T16:35:54.682" idx="7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2.xml><?xml version="1.0" encoding="utf-8"?>
<p:cmLst xmlns:a="http://schemas.openxmlformats.org/drawingml/2006/main" xmlns:r="http://schemas.openxmlformats.org/officeDocument/2006/relationships" xmlns:p="http://schemas.openxmlformats.org/presentationml/2006/main">
  <p:cm authorId="0" dt="2020-06-17T16:35:54.682" idx="7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3.xml><?xml version="1.0" encoding="utf-8"?>
<p:cmLst xmlns:a="http://schemas.openxmlformats.org/drawingml/2006/main" xmlns:r="http://schemas.openxmlformats.org/officeDocument/2006/relationships" xmlns:p="http://schemas.openxmlformats.org/presentationml/2006/main">
  <p:cm authorId="0" dt="2020-06-17T16:35:54.682" idx="7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4.xml><?xml version="1.0" encoding="utf-8"?>
<p:cmLst xmlns:a="http://schemas.openxmlformats.org/drawingml/2006/main" xmlns:r="http://schemas.openxmlformats.org/officeDocument/2006/relationships" xmlns:p="http://schemas.openxmlformats.org/presentationml/2006/main">
  <p:cm authorId="0" dt="2020-06-17T16:35:54.682" idx="7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7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7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8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8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8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8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8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8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F155A-A05A-41AC-9796-A28090FF6699}" type="datetimeFigureOut">
              <a:rPr lang="en-US" smtClean="0"/>
              <a:pPr/>
              <a:t>2/13/2022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766B4-04E4-40AF-B9C1-041AFF2CE4E6}" type="slidenum">
              <a:rPr lang="en-US" smtClean="0"/>
              <a:pPr/>
              <a:t>‹#›</a:t>
            </a:fld>
            <a:endParaRPr lang="en-US"/>
          </a:p>
        </p:txBody>
      </p:sp>
    </p:spTree>
    <p:extLst>
      <p:ext uri="{BB962C8B-B14F-4D97-AF65-F5344CB8AC3E}">
        <p14:creationId xmlns:p14="http://schemas.microsoft.com/office/powerpoint/2010/main" val="16399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107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4212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02750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48986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281886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96643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4212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98734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3656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93820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88944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9117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3E2925-F9BB-4ECC-A330-01786F9AC41B}"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6056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87571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7011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7773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3E2925-F9BB-4ECC-A330-01786F9AC41B}"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9368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3E2925-F9BB-4ECC-A330-01786F9AC41B}"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40648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3E2925-F9BB-4ECC-A330-01786F9AC41B}" type="datetimeFigureOut">
              <a:rPr lang="en-US" smtClean="0"/>
              <a:pPr/>
              <a:t>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53136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3E2925-F9BB-4ECC-A330-01786F9AC41B}" type="datetimeFigureOut">
              <a:rPr lang="en-US" smtClean="0"/>
              <a:pPr/>
              <a:t>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40110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E2925-F9BB-4ECC-A330-01786F9AC41B}" type="datetimeFigureOut">
              <a:rPr lang="en-US" smtClean="0"/>
              <a:pPr/>
              <a:t>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95783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60801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1469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E2925-F9BB-4ECC-A330-01786F9AC41B}" type="datetimeFigureOut">
              <a:rPr lang="en-US" smtClean="0"/>
              <a:pPr/>
              <a:t>2/13/2022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9DE8-780F-4EF4-AC0C-33E17D97AE49}" type="slidenum">
              <a:rPr lang="en-US" smtClean="0"/>
              <a:pPr/>
              <a:t>‹#›</a:t>
            </a:fld>
            <a:endParaRPr lang="en-US"/>
          </a:p>
        </p:txBody>
      </p:sp>
    </p:spTree>
    <p:extLst>
      <p:ext uri="{BB962C8B-B14F-4D97-AF65-F5344CB8AC3E}">
        <p14:creationId xmlns:p14="http://schemas.microsoft.com/office/powerpoint/2010/main" val="31616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comments" Target="../comments/comment9.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omments" Target="../comments/comment10.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comments" Target="../comments/comment1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comments" Target="../comments/comment1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comments" Target="../comments/commen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comments" Target="../comments/comment14.xml"/></Relationships>
</file>

<file path=ppt/slides/_rels/slide1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omments" Target="../comments/comment6.xml"/><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comments" Target="../comments/comment8.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1"/>
            <a:ext cx="26321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200" b="1" dirty="0">
                <a:solidFill>
                  <a:srgbClr val="FF0000"/>
                </a:solidFill>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26" name="AutoShape 2"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pic>
        <p:nvPicPr>
          <p:cNvPr id="11" name="Google Shape;55;p13"/>
          <p:cNvPicPr preferRelativeResize="0"/>
          <p:nvPr/>
        </p:nvPicPr>
        <p:blipFill rotWithShape="1">
          <a:blip r:embed="rId3" cstate="print">
            <a:alphaModFix/>
          </a:blip>
          <a:srcRect/>
          <a:stretch/>
        </p:blipFill>
        <p:spPr>
          <a:xfrm>
            <a:off x="155575" y="35898"/>
            <a:ext cx="1828800" cy="1143000"/>
          </a:xfrm>
          <a:prstGeom prst="rect">
            <a:avLst/>
          </a:prstGeom>
          <a:noFill/>
          <a:ln>
            <a:noFill/>
          </a:ln>
        </p:spPr>
      </p:pic>
      <p:sp>
        <p:nvSpPr>
          <p:cNvPr id="10" name="Google Shape;57;p13"/>
          <p:cNvSpPr txBox="1"/>
          <p:nvPr/>
        </p:nvSpPr>
        <p:spPr>
          <a:xfrm>
            <a:off x="127374" y="3263153"/>
            <a:ext cx="12036425" cy="2805545"/>
          </a:xfrm>
          <a:prstGeom prst="rect">
            <a:avLst/>
          </a:prstGeom>
          <a:noFill/>
          <a:ln>
            <a:noFill/>
          </a:ln>
        </p:spPr>
        <p:txBody>
          <a:bodyPr spcFirstLastPara="1" wrap="square" lIns="91425" tIns="91425" rIns="91425" bIns="91425" anchor="t" anchorCtr="0">
            <a:noAutofit/>
          </a:bodyPr>
          <a:lstStyle/>
          <a:p>
            <a:r>
              <a:rPr lang="en-US" sz="2400" b="1" dirty="0"/>
              <a:t>SESSION NO-15</a:t>
            </a:r>
          </a:p>
          <a:p>
            <a:r>
              <a:rPr lang="en-US" sz="2400" b="1" dirty="0"/>
              <a:t>CLASS:II</a:t>
            </a:r>
          </a:p>
          <a:p>
            <a:r>
              <a:rPr lang="en-US" sz="2400" b="1" dirty="0"/>
              <a:t>SUBJECT : COMPUTER</a:t>
            </a:r>
          </a:p>
          <a:p>
            <a:pPr lvl="0"/>
            <a:r>
              <a:rPr lang="en-US" sz="2400" b="1" dirty="0">
                <a:solidFill>
                  <a:srgbClr val="000000"/>
                </a:solidFill>
                <a:latin typeface="Calibri" pitchFamily="34" charset="0"/>
                <a:cs typeface="Calibri" pitchFamily="34" charset="0"/>
                <a:sym typeface="Arial"/>
              </a:rPr>
              <a:t>CHAPTER NUMBER:2</a:t>
            </a:r>
          </a:p>
          <a:p>
            <a:r>
              <a:rPr lang="en-US" sz="2400" b="1" dirty="0">
                <a:latin typeface="Calibri" pitchFamily="34" charset="0"/>
                <a:cs typeface="Calibri" pitchFamily="34" charset="0"/>
              </a:rPr>
              <a:t>CHAPTER NAME : PARTS OF A COMPUTER</a:t>
            </a:r>
            <a:endParaRPr lang="en-US" sz="2400" b="1" dirty="0"/>
          </a:p>
          <a:p>
            <a:pPr lvl="0"/>
            <a:r>
              <a:rPr lang="en-US" sz="2400" b="1" dirty="0"/>
              <a:t>SUB TOPIC: REVISION ORAL</a:t>
            </a:r>
            <a:endParaRPr lang="en-US" sz="2400" b="1" dirty="0">
              <a:ln/>
            </a:endParaRPr>
          </a:p>
          <a:p>
            <a:endParaRPr lang="en-US" sz="2000" b="1" dirty="0"/>
          </a:p>
        </p:txBody>
      </p:sp>
    </p:spTree>
    <p:extLst>
      <p:ext uri="{BB962C8B-B14F-4D97-AF65-F5344CB8AC3E}">
        <p14:creationId xmlns:p14="http://schemas.microsoft.com/office/powerpoint/2010/main" val="2423294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4" name="Picture 3">
            <a:extLst>
              <a:ext uri="{FF2B5EF4-FFF2-40B4-BE49-F238E27FC236}">
                <a16:creationId xmlns:a16="http://schemas.microsoft.com/office/drawing/2014/main" id="{0FA3FDC1-7066-4527-B1E3-E16F1405968A}"/>
              </a:ext>
            </a:extLst>
          </p:cNvPr>
          <p:cNvPicPr>
            <a:picLocks noChangeAspect="1"/>
          </p:cNvPicPr>
          <p:nvPr/>
        </p:nvPicPr>
        <p:blipFill rotWithShape="1">
          <a:blip r:embed="rId3"/>
          <a:srcRect b="4389"/>
          <a:stretch/>
        </p:blipFill>
        <p:spPr>
          <a:xfrm>
            <a:off x="1222531" y="134911"/>
            <a:ext cx="8829206" cy="6374083"/>
          </a:xfrm>
          <a:prstGeom prst="rect">
            <a:avLst/>
          </a:prstGeom>
        </p:spPr>
      </p:pic>
      <p:pic>
        <p:nvPicPr>
          <p:cNvPr id="90" name="Google Shape;90;p6"/>
          <p:cNvPicPr preferRelativeResize="0"/>
          <p:nvPr/>
        </p:nvPicPr>
        <p:blipFill rotWithShape="1">
          <a:blip r:embed="rId4" cstate="print">
            <a:alphaModFix/>
          </a:blip>
          <a:srcRect/>
          <a:stretch/>
        </p:blipFill>
        <p:spPr>
          <a:xfrm>
            <a:off x="9435474" y="1"/>
            <a:ext cx="1232526" cy="815833"/>
          </a:xfrm>
          <a:prstGeom prst="rect">
            <a:avLst/>
          </a:prstGeom>
          <a:noFill/>
          <a:ln>
            <a:noFill/>
          </a:ln>
        </p:spPr>
      </p:pic>
    </p:spTree>
    <p:extLst>
      <p:ext uri="{BB962C8B-B14F-4D97-AF65-F5344CB8AC3E}">
        <p14:creationId xmlns:p14="http://schemas.microsoft.com/office/powerpoint/2010/main" val="756337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a:bodyPr>
          <a:lstStyle/>
          <a:p>
            <a:pPr marL="0" indent="0">
              <a:lnSpc>
                <a:spcPct val="150000"/>
              </a:lnSpc>
              <a:buNone/>
            </a:pPr>
            <a:r>
              <a:rPr lang="en-IN" b="1" dirty="0">
                <a:solidFill>
                  <a:srgbClr val="FF0000"/>
                </a:solidFill>
              </a:rPr>
              <a:t>State true / False:-</a:t>
            </a:r>
          </a:p>
          <a:p>
            <a:pPr marL="514350" indent="-514350">
              <a:lnSpc>
                <a:spcPct val="150000"/>
              </a:lnSpc>
              <a:buAutoNum type="arabicPeriod"/>
            </a:pPr>
            <a:r>
              <a:rPr lang="en-IN" b="1" dirty="0"/>
              <a:t>A keyboard has many buttons called letters.</a:t>
            </a:r>
          </a:p>
          <a:p>
            <a:pPr marL="514350" indent="-514350">
              <a:lnSpc>
                <a:spcPct val="150000"/>
              </a:lnSpc>
              <a:buAutoNum type="arabicPeriod"/>
            </a:pPr>
            <a:r>
              <a:rPr lang="en-IN" b="1" dirty="0"/>
              <a:t>A scroll mouse is of three types. </a:t>
            </a:r>
          </a:p>
          <a:p>
            <a:pPr marL="514350" indent="-514350">
              <a:lnSpc>
                <a:spcPct val="150000"/>
              </a:lnSpc>
              <a:buAutoNum type="arabicPeriod"/>
            </a:pPr>
            <a:r>
              <a:rPr lang="en-IN" b="1" dirty="0"/>
              <a:t>Microphone is used to listen to music. </a:t>
            </a:r>
          </a:p>
          <a:p>
            <a:pPr marL="514350" indent="-514350">
              <a:lnSpc>
                <a:spcPct val="150000"/>
              </a:lnSpc>
              <a:buAutoNum type="arabicPeriod"/>
            </a:pPr>
            <a:r>
              <a:rPr lang="en-IN" b="1" dirty="0"/>
              <a:t>CD is a shiny disk that runs on a CD drive.</a:t>
            </a:r>
          </a:p>
          <a:p>
            <a:pPr marL="514350" indent="-514350">
              <a:lnSpc>
                <a:spcPct val="150000"/>
              </a:lnSpc>
              <a:buAutoNum type="arabicPeriod"/>
            </a:pPr>
            <a:r>
              <a:rPr lang="en-IN" b="1" dirty="0"/>
              <a:t>We input data using monitor.</a:t>
            </a:r>
          </a:p>
          <a:p>
            <a:pPr marL="514350" indent="-514350">
              <a:lnSpc>
                <a:spcPct val="150000"/>
              </a:lnSpc>
              <a:buAutoNum type="arabicPeriod"/>
            </a:pPr>
            <a:r>
              <a:rPr lang="en-IN" b="1" dirty="0"/>
              <a:t>A computer cannot work on its own. </a:t>
            </a:r>
          </a:p>
          <a:p>
            <a:pPr marL="514350" indent="-514350">
              <a:lnSpc>
                <a:spcPct val="150000"/>
              </a:lnSpc>
              <a:buAutoNum type="arabicPeriod"/>
            </a:pPr>
            <a:r>
              <a:rPr lang="en-IN" b="1" dirty="0"/>
              <a:t>The desktop holds many lines called icons.   </a:t>
            </a:r>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9" name="TextBox 8"/>
          <p:cNvSpPr txBox="1"/>
          <p:nvPr/>
        </p:nvSpPr>
        <p:spPr>
          <a:xfrm>
            <a:off x="7074739" y="815833"/>
            <a:ext cx="2264898" cy="584775"/>
          </a:xfrm>
          <a:prstGeom prst="rect">
            <a:avLst/>
          </a:prstGeom>
          <a:noFill/>
        </p:spPr>
        <p:txBody>
          <a:bodyPr wrap="square" rtlCol="0">
            <a:spAutoFit/>
          </a:bodyPr>
          <a:lstStyle/>
          <a:p>
            <a:r>
              <a:rPr lang="en-IN" sz="3200" b="1" dirty="0">
                <a:solidFill>
                  <a:srgbClr val="FF0000"/>
                </a:solidFill>
              </a:rPr>
              <a:t>False</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
        <p:nvSpPr>
          <p:cNvPr id="11" name="TextBox 10">
            <a:extLst>
              <a:ext uri="{FF2B5EF4-FFF2-40B4-BE49-F238E27FC236}">
                <a16:creationId xmlns:a16="http://schemas.microsoft.com/office/drawing/2014/main" id="{9504CD11-757C-4F47-97C2-FD8EF987412A}"/>
              </a:ext>
            </a:extLst>
          </p:cNvPr>
          <p:cNvSpPr txBox="1"/>
          <p:nvPr/>
        </p:nvSpPr>
        <p:spPr>
          <a:xfrm>
            <a:off x="5505194" y="1579030"/>
            <a:ext cx="2264898" cy="584775"/>
          </a:xfrm>
          <a:prstGeom prst="rect">
            <a:avLst/>
          </a:prstGeom>
          <a:noFill/>
        </p:spPr>
        <p:txBody>
          <a:bodyPr wrap="square" rtlCol="0">
            <a:spAutoFit/>
          </a:bodyPr>
          <a:lstStyle/>
          <a:p>
            <a:r>
              <a:rPr lang="en-IN" sz="3200" b="1" dirty="0">
                <a:solidFill>
                  <a:srgbClr val="FF0000"/>
                </a:solidFill>
              </a:rPr>
              <a:t>False</a:t>
            </a:r>
          </a:p>
        </p:txBody>
      </p:sp>
      <p:sp>
        <p:nvSpPr>
          <p:cNvPr id="12" name="TextBox 11">
            <a:extLst>
              <a:ext uri="{FF2B5EF4-FFF2-40B4-BE49-F238E27FC236}">
                <a16:creationId xmlns:a16="http://schemas.microsoft.com/office/drawing/2014/main" id="{AFA3B50F-5108-490B-ADFF-89F602DBDAFE}"/>
              </a:ext>
            </a:extLst>
          </p:cNvPr>
          <p:cNvSpPr txBox="1"/>
          <p:nvPr/>
        </p:nvSpPr>
        <p:spPr>
          <a:xfrm>
            <a:off x="6889515" y="2296478"/>
            <a:ext cx="2264898" cy="584775"/>
          </a:xfrm>
          <a:prstGeom prst="rect">
            <a:avLst/>
          </a:prstGeom>
          <a:noFill/>
        </p:spPr>
        <p:txBody>
          <a:bodyPr wrap="square" rtlCol="0">
            <a:spAutoFit/>
          </a:bodyPr>
          <a:lstStyle/>
          <a:p>
            <a:r>
              <a:rPr lang="en-IN" sz="3200" b="1" dirty="0">
                <a:solidFill>
                  <a:srgbClr val="FF0000"/>
                </a:solidFill>
              </a:rPr>
              <a:t>False</a:t>
            </a:r>
          </a:p>
        </p:txBody>
      </p:sp>
      <p:sp>
        <p:nvSpPr>
          <p:cNvPr id="13" name="TextBox 12">
            <a:extLst>
              <a:ext uri="{FF2B5EF4-FFF2-40B4-BE49-F238E27FC236}">
                <a16:creationId xmlns:a16="http://schemas.microsoft.com/office/drawing/2014/main" id="{DB0723E4-74B7-4F7E-A4E0-3AC56744A0F2}"/>
              </a:ext>
            </a:extLst>
          </p:cNvPr>
          <p:cNvSpPr txBox="1"/>
          <p:nvPr/>
        </p:nvSpPr>
        <p:spPr>
          <a:xfrm>
            <a:off x="6889515" y="2989498"/>
            <a:ext cx="2264898" cy="584775"/>
          </a:xfrm>
          <a:prstGeom prst="rect">
            <a:avLst/>
          </a:prstGeom>
          <a:noFill/>
        </p:spPr>
        <p:txBody>
          <a:bodyPr wrap="square" rtlCol="0">
            <a:spAutoFit/>
          </a:bodyPr>
          <a:lstStyle/>
          <a:p>
            <a:r>
              <a:rPr lang="en-IN" sz="3200" b="1" dirty="0">
                <a:solidFill>
                  <a:srgbClr val="FF0000"/>
                </a:solidFill>
              </a:rPr>
              <a:t>True </a:t>
            </a:r>
          </a:p>
        </p:txBody>
      </p:sp>
      <p:sp>
        <p:nvSpPr>
          <p:cNvPr id="14" name="TextBox 13">
            <a:extLst>
              <a:ext uri="{FF2B5EF4-FFF2-40B4-BE49-F238E27FC236}">
                <a16:creationId xmlns:a16="http://schemas.microsoft.com/office/drawing/2014/main" id="{85AA6C0A-82B9-451C-84CF-8382EB26C863}"/>
              </a:ext>
            </a:extLst>
          </p:cNvPr>
          <p:cNvSpPr txBox="1"/>
          <p:nvPr/>
        </p:nvSpPr>
        <p:spPr>
          <a:xfrm>
            <a:off x="4963551" y="3847766"/>
            <a:ext cx="2264898" cy="584775"/>
          </a:xfrm>
          <a:prstGeom prst="rect">
            <a:avLst/>
          </a:prstGeom>
          <a:noFill/>
        </p:spPr>
        <p:txBody>
          <a:bodyPr wrap="square" rtlCol="0">
            <a:spAutoFit/>
          </a:bodyPr>
          <a:lstStyle/>
          <a:p>
            <a:r>
              <a:rPr lang="en-IN" sz="3200" b="1" dirty="0">
                <a:solidFill>
                  <a:srgbClr val="FF0000"/>
                </a:solidFill>
              </a:rPr>
              <a:t>False</a:t>
            </a:r>
          </a:p>
        </p:txBody>
      </p:sp>
      <p:sp>
        <p:nvSpPr>
          <p:cNvPr id="16" name="TextBox 15">
            <a:extLst>
              <a:ext uri="{FF2B5EF4-FFF2-40B4-BE49-F238E27FC236}">
                <a16:creationId xmlns:a16="http://schemas.microsoft.com/office/drawing/2014/main" id="{70398622-47B1-4473-B0E1-8055DA960F8F}"/>
              </a:ext>
            </a:extLst>
          </p:cNvPr>
          <p:cNvSpPr txBox="1"/>
          <p:nvPr/>
        </p:nvSpPr>
        <p:spPr>
          <a:xfrm>
            <a:off x="6234160" y="4562588"/>
            <a:ext cx="2264898" cy="584775"/>
          </a:xfrm>
          <a:prstGeom prst="rect">
            <a:avLst/>
          </a:prstGeom>
          <a:noFill/>
        </p:spPr>
        <p:txBody>
          <a:bodyPr wrap="square" rtlCol="0">
            <a:spAutoFit/>
          </a:bodyPr>
          <a:lstStyle/>
          <a:p>
            <a:r>
              <a:rPr lang="en-IN" sz="3200" b="1" dirty="0">
                <a:solidFill>
                  <a:srgbClr val="FF0000"/>
                </a:solidFill>
              </a:rPr>
              <a:t>True </a:t>
            </a:r>
          </a:p>
        </p:txBody>
      </p:sp>
      <p:sp>
        <p:nvSpPr>
          <p:cNvPr id="17" name="TextBox 16">
            <a:extLst>
              <a:ext uri="{FF2B5EF4-FFF2-40B4-BE49-F238E27FC236}">
                <a16:creationId xmlns:a16="http://schemas.microsoft.com/office/drawing/2014/main" id="{80F729E4-7E8F-482C-AE5C-084CF74C045A}"/>
              </a:ext>
            </a:extLst>
          </p:cNvPr>
          <p:cNvSpPr txBox="1"/>
          <p:nvPr/>
        </p:nvSpPr>
        <p:spPr>
          <a:xfrm>
            <a:off x="7074739" y="5399054"/>
            <a:ext cx="2264898" cy="584775"/>
          </a:xfrm>
          <a:prstGeom prst="rect">
            <a:avLst/>
          </a:prstGeom>
          <a:noFill/>
        </p:spPr>
        <p:txBody>
          <a:bodyPr wrap="square" rtlCol="0">
            <a:spAutoFit/>
          </a:bodyPr>
          <a:lstStyle/>
          <a:p>
            <a:r>
              <a:rPr lang="en-IN" sz="3200" b="1" dirty="0">
                <a:solidFill>
                  <a:srgbClr val="FF0000"/>
                </a:solidFill>
              </a:rPr>
              <a:t>False</a:t>
            </a:r>
          </a:p>
        </p:txBody>
      </p:sp>
    </p:spTree>
    <p:extLst>
      <p:ext uri="{BB962C8B-B14F-4D97-AF65-F5344CB8AC3E}">
        <p14:creationId xmlns:p14="http://schemas.microsoft.com/office/powerpoint/2010/main" val="20734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nodePh="1">
                                  <p:stCondLst>
                                    <p:cond delay="0"/>
                                  </p:stCondLst>
                                  <p:endCondLst>
                                    <p:cond evt="begin" delay="0">
                                      <p:tn val="17"/>
                                    </p:cond>
                                  </p:endCondLst>
                                  <p:childTnLst>
                                    <p:set>
                                      <p:cBhvr>
                                        <p:cTn id="18" dur="1" fill="hold">
                                          <p:stCondLst>
                                            <p:cond delay="0"/>
                                          </p:stCondLst>
                                        </p:cTn>
                                        <p:tgtEl>
                                          <p:spTgt spid="10">
                                            <p:txEl>
                                              <p:pRg st="0" end="0"/>
                                            </p:txEl>
                                          </p:spTgt>
                                        </p:tgtEl>
                                        <p:attrNameLst>
                                          <p:attrName>style.visibility</p:attrName>
                                        </p:attrNameLst>
                                      </p:cBhvr>
                                      <p:to>
                                        <p:strVal val="visible"/>
                                      </p:to>
                                    </p:set>
                                    <p:anim calcmode="lin" valueType="num">
                                      <p:cBhvr additive="base">
                                        <p:cTn id="1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anim calcmode="lin" valueType="num">
                                      <p:cBhvr additive="base">
                                        <p:cTn id="31"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 calcmode="lin" valueType="num">
                                      <p:cBhvr additive="base">
                                        <p:cTn id="3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anim calcmode="lin" valueType="num">
                                      <p:cBhvr additive="base">
                                        <p:cTn id="4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 calcmode="lin" valueType="num">
                                      <p:cBhvr additive="base">
                                        <p:cTn id="49"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7">
                                            <p:txEl>
                                              <p:pRg st="0" end="0"/>
                                            </p:txEl>
                                          </p:spTgt>
                                        </p:tgtEl>
                                        <p:attrNameLst>
                                          <p:attrName>style.visibility</p:attrName>
                                        </p:attrNameLst>
                                      </p:cBhvr>
                                      <p:to>
                                        <p:strVal val="visible"/>
                                      </p:to>
                                    </p:set>
                                    <p:anim calcmode="lin" valueType="num">
                                      <p:cBhvr additive="base">
                                        <p:cTn id="55"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1. What is Title bar?</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The topmost blue bar of the WordPad window.</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2. What is the first screen on starting a computer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Desktop.</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3. Which part of computer displays the output?</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Monitor </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4. What is the final result displayed on screen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Output</a:t>
            </a:r>
          </a:p>
          <a:p>
            <a:pPr fontAlgn="base"/>
            <a:r>
              <a:rPr lang="en-IN" sz="2800" dirty="0">
                <a:latin typeface="Calibri" panose="020F0502020204030204" pitchFamily="34" charset="0"/>
                <a:ea typeface="Times New Roman" panose="02020603050405020304" pitchFamily="18" charset="0"/>
                <a:cs typeface="Calibri" panose="020F0502020204030204" pitchFamily="34" charset="0"/>
              </a:rPr>
              <a:t>5. Which part of the computer acts like human brain?</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Central processing unit.</a:t>
            </a: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1524000" y="815834"/>
            <a:ext cx="8965918" cy="5711575"/>
          </a:xfrm>
          <a:prstGeom prst="rect">
            <a:avLst/>
          </a:prstGeom>
          <a:noFill/>
          <a:ln>
            <a:noFill/>
          </a:ln>
        </p:spPr>
        <p:txBody>
          <a:bodyPr spcFirstLastPara="1" wrap="square" lIns="91425" tIns="91425" rIns="91425" bIns="91425" anchor="t" anchorCtr="0">
            <a:noAutofit/>
          </a:bodyPr>
          <a:lstStyle/>
          <a:p>
            <a:pPr fontAlgn="base"/>
            <a:r>
              <a:rPr lang="en-IN" sz="2800" b="1" u="sng" dirty="0">
                <a:solidFill>
                  <a:srgbClr val="373D3F"/>
                </a:solidFill>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6. What is hard copy?</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The printed copy on a paper.</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7. What is the first screen on starting a computer called?</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Desktop.</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8. Which device helps us to listen to music without disturbing others?</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Headphones</a:t>
            </a:r>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latin typeface="Calibri" panose="020F0502020204030204" pitchFamily="34" charset="0"/>
                <a:ea typeface="Times New Roman" panose="02020603050405020304" pitchFamily="18" charset="0"/>
                <a:cs typeface="Calibri" panose="020F0502020204030204" pitchFamily="34" charset="0"/>
              </a:rPr>
              <a:t>9. Which part of mouse helps to move a page up and down?</a:t>
            </a:r>
            <a:endParaRPr lang="en-IN" sz="2800" dirty="0">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Scroll wheel</a:t>
            </a:r>
          </a:p>
          <a:p>
            <a:pPr fontAlgn="base"/>
            <a:r>
              <a:rPr lang="en-IN" sz="2800">
                <a:latin typeface="Calibri" panose="020F0502020204030204" pitchFamily="34" charset="0"/>
                <a:ea typeface="Times New Roman" panose="02020603050405020304" pitchFamily="18" charset="0"/>
                <a:cs typeface="Calibri" panose="020F0502020204030204" pitchFamily="34" charset="0"/>
              </a:rPr>
              <a:t>10. </a:t>
            </a:r>
            <a:r>
              <a:rPr lang="en-IN" sz="2800" dirty="0">
                <a:latin typeface="Calibri" panose="020F0502020204030204" pitchFamily="34" charset="0"/>
                <a:ea typeface="Times New Roman" panose="02020603050405020304" pitchFamily="18" charset="0"/>
                <a:cs typeface="Calibri" panose="020F0502020204030204" pitchFamily="34" charset="0"/>
              </a:rPr>
              <a:t>What is the use of keyboard?</a:t>
            </a:r>
          </a:p>
          <a:p>
            <a:pPr fontAlgn="base"/>
            <a:r>
              <a:rPr lang="en-IN" sz="28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Ans) To type letters, words, numbers and special symbols.</a:t>
            </a:r>
          </a:p>
          <a:p>
            <a:pPr fontAlgn="base"/>
            <a:endParaRPr lang="en-IN" sz="28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0466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9" end="9"/>
                                            </p:txEl>
                                          </p:spTgt>
                                        </p:tgtEl>
                                        <p:attrNameLst>
                                          <p:attrName>style.visibility</p:attrName>
                                        </p:attrNameLst>
                                      </p:cBhvr>
                                      <p:to>
                                        <p:strVal val="visible"/>
                                      </p:to>
                                    </p:set>
                                    <p:anim calcmode="lin" valueType="num">
                                      <p:cBhvr additive="base">
                                        <p:cTn id="31" dur="500" fill="hold"/>
                                        <p:tgtEl>
                                          <p:spTgt spid="9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
                                            <p:txEl>
                                              <p:pRg st="10" end="10"/>
                                            </p:txEl>
                                          </p:spTgt>
                                        </p:tgtEl>
                                        <p:attrNameLst>
                                          <p:attrName>style.visibility</p:attrName>
                                        </p:attrNameLst>
                                      </p:cBhvr>
                                      <p:to>
                                        <p:strVal val="visible"/>
                                      </p:to>
                                    </p:set>
                                    <p:anim calcmode="lin" valueType="num">
                                      <p:cBhvr additive="base">
                                        <p:cTn id="37" dur="500" fill="hold"/>
                                        <p:tgtEl>
                                          <p:spTgt spid="9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 WORK :</a:t>
            </a:r>
            <a:endParaRPr sz="2200" b="1" dirty="0">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GB" sz="3600" b="0" i="0" u="none" strike="noStrike" dirty="0">
                <a:solidFill>
                  <a:srgbClr val="000000"/>
                </a:solidFill>
                <a:effectLst/>
                <a:latin typeface="Calibri" panose="020F0502020204030204" pitchFamily="34" charset="0"/>
              </a:rPr>
              <a:t>Learn Ch 2, 3 and 4</a:t>
            </a:r>
            <a:endParaRPr lang="en-US" sz="4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19606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a:solidFill>
                  <a:srgbClr val="FF0000"/>
                </a:solidFill>
                <a:latin typeface="Arial"/>
                <a:ea typeface="Arial"/>
                <a:cs typeface="Arial"/>
                <a:sym typeface="Arial"/>
              </a:rPr>
              <a:t>LEARNING OUTCOME: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on how a computer works, also the various parts of a computer through this revision.</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796348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209800" y="381000"/>
            <a:ext cx="7801200" cy="2009503"/>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Picture 2" descr="Happy excited GIF - Find on GIF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35498" y="1978318"/>
            <a:ext cx="4498680" cy="449868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55;p13"/>
          <p:cNvPicPr preferRelativeResize="0"/>
          <p:nvPr/>
        </p:nvPicPr>
        <p:blipFill rotWithShape="1">
          <a:blip r:embed="rId4"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702068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4288"/>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Input – Process – Output Cycle, Parts of a computer.</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4953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lnSpcReduction="10000"/>
          </a:bodyPr>
          <a:lstStyle/>
          <a:p>
            <a:pPr marL="0" indent="0">
              <a:lnSpc>
                <a:spcPct val="150000"/>
              </a:lnSpc>
              <a:buNone/>
            </a:pPr>
            <a:r>
              <a:rPr lang="en-IN" b="1" dirty="0">
                <a:solidFill>
                  <a:srgbClr val="FF0000"/>
                </a:solidFill>
              </a:rPr>
              <a:t>Tick the correct answer:-</a:t>
            </a:r>
          </a:p>
          <a:p>
            <a:pPr marL="514350" indent="-514350">
              <a:lnSpc>
                <a:spcPct val="150000"/>
              </a:lnSpc>
              <a:buFont typeface="+mj-lt"/>
              <a:buAutoNum type="arabicPeriod"/>
            </a:pPr>
            <a:endParaRPr lang="en-IN" b="1" dirty="0"/>
          </a:p>
          <a:p>
            <a:pPr marL="514350" indent="-514350">
              <a:lnSpc>
                <a:spcPct val="150000"/>
              </a:lnSpc>
              <a:buFont typeface="+mj-lt"/>
              <a:buAutoNum type="arabicPeriod"/>
            </a:pPr>
            <a:r>
              <a:rPr lang="en-IN" b="1" dirty="0"/>
              <a:t>I use light instead of a ball for the movement of mouse pointer, who I am ?		        		  (Ball mouse/Joystick/ Optical mouse)</a:t>
            </a:r>
          </a:p>
          <a:p>
            <a:pPr marL="514350" indent="-514350">
              <a:lnSpc>
                <a:spcPct val="150000"/>
              </a:lnSpc>
              <a:buFont typeface="+mj-lt"/>
              <a:buAutoNum type="arabicPeriod"/>
            </a:pPr>
            <a:r>
              <a:rPr lang="en-IN" b="1" dirty="0"/>
              <a:t>I am used to record user’s voice and different sounds into a computer.              Who I am ?             (Speaker/ Microphone/ Headphones) </a:t>
            </a:r>
          </a:p>
          <a:p>
            <a:pPr marL="514350" indent="-514350">
              <a:lnSpc>
                <a:spcPct val="150000"/>
              </a:lnSpc>
              <a:buFont typeface="+mj-lt"/>
              <a:buAutoNum type="arabicPeriod"/>
            </a:pPr>
            <a:r>
              <a:rPr lang="en-IN" b="1" dirty="0"/>
              <a:t>Choose the odd one out ( Flash </a:t>
            </a:r>
            <a:r>
              <a:rPr lang="en-IN" b="1"/>
              <a:t>drive / Hard disk/ </a:t>
            </a:r>
            <a:r>
              <a:rPr lang="en-IN" b="1" dirty="0"/>
              <a:t>Jump drive) .</a:t>
            </a:r>
            <a:endParaRPr lang="en-IN" dirty="0"/>
          </a:p>
          <a:p>
            <a:pPr marL="514350" indent="-514350">
              <a:lnSpc>
                <a:spcPct val="150000"/>
              </a:lnSpc>
              <a:buFont typeface="+mj-lt"/>
              <a:buAutoNum type="arabicPeriod"/>
            </a:pPr>
            <a:r>
              <a:rPr lang="en-IN" b="1" dirty="0"/>
              <a:t>The printed copy on a paper is called (soft copy / hard copy/ record copy)</a:t>
            </a:r>
          </a:p>
          <a:p>
            <a:pPr marL="514350" indent="-514350">
              <a:lnSpc>
                <a:spcPct val="150000"/>
              </a:lnSpc>
              <a:buFont typeface="+mj-lt"/>
              <a:buAutoNum type="arabicPeriod"/>
            </a:pPr>
            <a:r>
              <a:rPr lang="en-IN" b="1" dirty="0"/>
              <a:t>Choose the odd one out. ( thumb drive /monitor/ CD )</a:t>
            </a:r>
          </a:p>
          <a:p>
            <a:pPr marL="0" indent="0">
              <a:lnSpc>
                <a:spcPct val="150000"/>
              </a:lnSpc>
              <a:buNone/>
            </a:pPr>
            <a:endParaRPr lang="en-IN" b="1" dirty="0"/>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6885961" y="1825424"/>
            <a:ext cx="605117" cy="584775"/>
          </a:xfrm>
          <a:prstGeom prst="rect">
            <a:avLst/>
          </a:prstGeom>
          <a:noFill/>
        </p:spPr>
        <p:txBody>
          <a:bodyPr wrap="square" rtlCol="0">
            <a:spAutoFit/>
          </a:bodyPr>
          <a:lstStyle/>
          <a:p>
            <a:r>
              <a:rPr lang="en-IN" sz="3200" b="1" dirty="0">
                <a:solidFill>
                  <a:srgbClr val="FF0000"/>
                </a:solidFill>
              </a:rPr>
              <a:t>√</a:t>
            </a: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7" name="TextBox 6"/>
          <p:cNvSpPr txBox="1"/>
          <p:nvPr/>
        </p:nvSpPr>
        <p:spPr>
          <a:xfrm>
            <a:off x="5380684" y="3136611"/>
            <a:ext cx="605117" cy="584775"/>
          </a:xfrm>
          <a:prstGeom prst="rect">
            <a:avLst/>
          </a:prstGeom>
          <a:noFill/>
        </p:spPr>
        <p:txBody>
          <a:bodyPr wrap="square" rtlCol="0">
            <a:spAutoFit/>
          </a:bodyPr>
          <a:lstStyle/>
          <a:p>
            <a:r>
              <a:rPr lang="en-IN" sz="3200" b="1" dirty="0">
                <a:solidFill>
                  <a:srgbClr val="FF0000"/>
                </a:solidFill>
              </a:rPr>
              <a:t>√</a:t>
            </a:r>
          </a:p>
        </p:txBody>
      </p:sp>
      <p:sp>
        <p:nvSpPr>
          <p:cNvPr id="8" name="TextBox 7"/>
          <p:cNvSpPr txBox="1"/>
          <p:nvPr/>
        </p:nvSpPr>
        <p:spPr>
          <a:xfrm>
            <a:off x="7083184" y="3843805"/>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p:cNvSpPr txBox="1"/>
          <p:nvPr/>
        </p:nvSpPr>
        <p:spPr>
          <a:xfrm>
            <a:off x="8207188" y="4479706"/>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7085839" y="5170946"/>
            <a:ext cx="605117" cy="584775"/>
          </a:xfrm>
          <a:prstGeom prst="rect">
            <a:avLst/>
          </a:prstGeom>
          <a:noFill/>
        </p:spPr>
        <p:txBody>
          <a:bodyPr wrap="square" rtlCol="0">
            <a:spAutoFit/>
          </a:bodyPr>
          <a:lstStyle/>
          <a:p>
            <a:r>
              <a:rPr lang="en-IN" sz="3200" b="1" dirty="0">
                <a:solidFill>
                  <a:srgbClr val="FF0000"/>
                </a:solidFill>
              </a:rPr>
              <a:t>√</a:t>
            </a:r>
          </a:p>
        </p:txBody>
      </p:sp>
    </p:spTree>
    <p:extLst>
      <p:ext uri="{BB962C8B-B14F-4D97-AF65-F5344CB8AC3E}">
        <p14:creationId xmlns:p14="http://schemas.microsoft.com/office/powerpoint/2010/main" val="18344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a:bodyPr>
          <a:lstStyle/>
          <a:p>
            <a:pPr marL="0" indent="0">
              <a:lnSpc>
                <a:spcPct val="150000"/>
              </a:lnSpc>
              <a:buNone/>
            </a:pPr>
            <a:r>
              <a:rPr lang="en-IN" b="1" dirty="0">
                <a:solidFill>
                  <a:srgbClr val="FF0000"/>
                </a:solidFill>
              </a:rPr>
              <a:t>Tick the correct answer:-</a:t>
            </a:r>
          </a:p>
          <a:p>
            <a:pPr marL="514350" indent="-514350">
              <a:lnSpc>
                <a:spcPct val="150000"/>
              </a:lnSpc>
              <a:buFont typeface="+mj-lt"/>
              <a:buAutoNum type="arabicPeriod"/>
            </a:pPr>
            <a:endParaRPr lang="en-IN" b="1" dirty="0"/>
          </a:p>
          <a:p>
            <a:pPr marL="514350" indent="-514350">
              <a:lnSpc>
                <a:spcPct val="150000"/>
              </a:lnSpc>
              <a:buFont typeface="+mj-lt"/>
              <a:buAutoNum type="arabicPeriod" startAt="6"/>
            </a:pPr>
            <a:r>
              <a:rPr lang="en-IN" b="1" dirty="0"/>
              <a:t>I am that part of computer which acts as human brain, who I am ?		        		  (Ball mouse/Joystick/ CPU)</a:t>
            </a:r>
          </a:p>
          <a:p>
            <a:pPr marL="514350" indent="-514350">
              <a:lnSpc>
                <a:spcPct val="150000"/>
              </a:lnSpc>
              <a:buFont typeface="+mj-lt"/>
              <a:buAutoNum type="arabicPeriod" startAt="6"/>
            </a:pPr>
            <a:r>
              <a:rPr lang="en-IN" b="1" dirty="0"/>
              <a:t>I am the final result displayed on the monitor. Who I am ?                            (Process/ Output/ Input) </a:t>
            </a:r>
          </a:p>
          <a:p>
            <a:pPr marL="514350" indent="-514350">
              <a:lnSpc>
                <a:spcPct val="150000"/>
              </a:lnSpc>
              <a:buFont typeface="+mj-lt"/>
              <a:buAutoNum type="arabicPeriod" startAt="6"/>
            </a:pPr>
            <a:r>
              <a:rPr lang="en-IN" b="1" dirty="0"/>
              <a:t>I look like a TV screen( Flash drive , monitor, keyboard) .</a:t>
            </a:r>
            <a:endParaRPr lang="en-IN" dirty="0"/>
          </a:p>
          <a:p>
            <a:pPr marL="0" indent="0">
              <a:lnSpc>
                <a:spcPct val="150000"/>
              </a:lnSpc>
              <a:buNone/>
            </a:pPr>
            <a:endParaRPr lang="en-IN" b="1" dirty="0"/>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5490883" y="1882244"/>
            <a:ext cx="605117" cy="584775"/>
          </a:xfrm>
          <a:prstGeom prst="rect">
            <a:avLst/>
          </a:prstGeom>
          <a:noFill/>
        </p:spPr>
        <p:txBody>
          <a:bodyPr wrap="square" rtlCol="0">
            <a:spAutoFit/>
          </a:bodyPr>
          <a:lstStyle/>
          <a:p>
            <a:r>
              <a:rPr lang="en-IN" sz="3200" b="1" dirty="0">
                <a:solidFill>
                  <a:srgbClr val="FF0000"/>
                </a:solidFill>
              </a:rPr>
              <a:t>√</a:t>
            </a: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8" name="TextBox 7"/>
          <p:cNvSpPr txBox="1"/>
          <p:nvPr/>
        </p:nvSpPr>
        <p:spPr>
          <a:xfrm>
            <a:off x="2635244" y="3319492"/>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p:cNvSpPr txBox="1"/>
          <p:nvPr/>
        </p:nvSpPr>
        <p:spPr>
          <a:xfrm>
            <a:off x="6400800" y="4115282"/>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Tree>
    <p:extLst>
      <p:ext uri="{BB962C8B-B14F-4D97-AF65-F5344CB8AC3E}">
        <p14:creationId xmlns:p14="http://schemas.microsoft.com/office/powerpoint/2010/main" val="13596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nodePh="1">
                                  <p:stCondLst>
                                    <p:cond delay="0"/>
                                  </p:stCondLst>
                                  <p:endCondLst>
                                    <p:cond evt="begin" delay="0">
                                      <p:tn val="29"/>
                                    </p:cond>
                                  </p:end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nodePh="1">
                                  <p:stCondLst>
                                    <p:cond delay="0"/>
                                  </p:stCondLst>
                                  <p:endCondLst>
                                    <p:cond evt="begin" delay="0">
                                      <p:tn val="47"/>
                                    </p:cond>
                                  </p:endCondLst>
                                  <p:childTnLst>
                                    <p:set>
                                      <p:cBhvr>
                                        <p:cTn id="48" dur="1" fill="hold">
                                          <p:stCondLst>
                                            <p:cond delay="0"/>
                                          </p:stCondLst>
                                        </p:cTn>
                                        <p:tgtEl>
                                          <p:spTgt spid="10">
                                            <p:txEl>
                                              <p:pRg st="0" end="0"/>
                                            </p:txEl>
                                          </p:spTgt>
                                        </p:tgtEl>
                                        <p:attrNameLst>
                                          <p:attrName>style.visibility</p:attrName>
                                        </p:attrNameLst>
                                      </p:cBhvr>
                                      <p:to>
                                        <p:strVal val="visible"/>
                                      </p:to>
                                    </p:set>
                                    <p:anim calcmode="lin" valueType="num">
                                      <p:cBhvr additive="base">
                                        <p:cTn id="4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61182" y="1421267"/>
            <a:ext cx="10958731" cy="4833133"/>
          </a:xfrm>
          <a:prstGeom prst="rect">
            <a:avLst/>
          </a:prstGeom>
          <a:noFill/>
          <a:ln>
            <a:noFill/>
          </a:ln>
        </p:spPr>
        <p:txBody>
          <a:bodyPr spcFirstLastPara="1" wrap="square" lIns="91425" tIns="91425" rIns="91425" bIns="91425" anchor="t" anchorCtr="0">
            <a:noAutofit/>
          </a:bodyPr>
          <a:lstStyle/>
          <a:p>
            <a:pPr marL="457200" lvl="0" indent="-457200">
              <a:buSzPct val="95000"/>
              <a:buFont typeface="+mj-lt"/>
              <a:buAutoNum type="arabicPeriod"/>
            </a:pPr>
            <a:r>
              <a:rPr lang="en-US" sz="4800" dirty="0">
                <a:latin typeface="Calibri" pitchFamily="34" charset="0"/>
                <a:ea typeface="Calibri"/>
                <a:cs typeface="Calibri" pitchFamily="34" charset="0"/>
                <a:sym typeface="Calibri"/>
              </a:rPr>
              <a:t>Full form of CD is _______________.</a:t>
            </a:r>
          </a:p>
          <a:p>
            <a:pPr marL="457200" lvl="0" indent="-457200">
              <a:buSzPct val="95000"/>
              <a:buFont typeface="+mj-lt"/>
              <a:buAutoNum type="arabicPeriod"/>
            </a:pPr>
            <a:r>
              <a:rPr lang="en-US" sz="4800" dirty="0">
                <a:latin typeface="Calibri" pitchFamily="34" charset="0"/>
                <a:ea typeface="Calibri"/>
                <a:cs typeface="Calibri" pitchFamily="34" charset="0"/>
                <a:sym typeface="Calibri"/>
              </a:rPr>
              <a:t>____________ is used for transferring data from one computer to another.</a:t>
            </a:r>
          </a:p>
          <a:p>
            <a:pPr marL="457200" lvl="0" indent="-457200">
              <a:buSzPct val="95000"/>
              <a:buFont typeface="+mj-lt"/>
              <a:buAutoNum type="arabicPeriod"/>
            </a:pPr>
            <a:r>
              <a:rPr lang="en-US" sz="4800" dirty="0">
                <a:latin typeface="Calibri" pitchFamily="34" charset="0"/>
                <a:ea typeface="Calibri"/>
                <a:cs typeface="Calibri" pitchFamily="34" charset="0"/>
                <a:sym typeface="Calibri"/>
              </a:rPr>
              <a:t>The CD drive is fixed in the _________.</a:t>
            </a:r>
          </a:p>
          <a:p>
            <a:pPr marL="457200" lvl="0" indent="-457200">
              <a:buSzPct val="95000"/>
              <a:buFont typeface="+mj-lt"/>
              <a:buAutoNum type="arabicPeriod"/>
            </a:pPr>
            <a:r>
              <a:rPr lang="en-US" sz="4800" dirty="0">
                <a:latin typeface="Calibri" pitchFamily="34" charset="0"/>
                <a:ea typeface="Calibri"/>
                <a:cs typeface="Calibri" pitchFamily="34" charset="0"/>
                <a:sym typeface="Calibri"/>
              </a:rPr>
              <a:t>Working on the data is called __________</a:t>
            </a:r>
          </a:p>
        </p:txBody>
      </p:sp>
      <p:sp>
        <p:nvSpPr>
          <p:cNvPr id="3" name="TextBox 2">
            <a:extLst>
              <a:ext uri="{FF2B5EF4-FFF2-40B4-BE49-F238E27FC236}">
                <a16:creationId xmlns:a16="http://schemas.microsoft.com/office/drawing/2014/main" id="{1AC8E998-685C-4768-9B3D-58CF13136097}"/>
              </a:ext>
            </a:extLst>
          </p:cNvPr>
          <p:cNvSpPr txBox="1"/>
          <p:nvPr/>
        </p:nvSpPr>
        <p:spPr>
          <a:xfrm>
            <a:off x="6140547" y="1508945"/>
            <a:ext cx="2665828" cy="584775"/>
          </a:xfrm>
          <a:prstGeom prst="rect">
            <a:avLst/>
          </a:prstGeom>
          <a:noFill/>
        </p:spPr>
        <p:txBody>
          <a:bodyPr wrap="square" rtlCol="0">
            <a:spAutoFit/>
          </a:bodyPr>
          <a:lstStyle/>
          <a:p>
            <a:r>
              <a:rPr lang="en-IN" sz="3200" b="1" dirty="0">
                <a:solidFill>
                  <a:srgbClr val="002060"/>
                </a:solidFill>
              </a:rPr>
              <a:t>Compact Disk</a:t>
            </a:r>
          </a:p>
        </p:txBody>
      </p:sp>
      <p:sp>
        <p:nvSpPr>
          <p:cNvPr id="7" name="TextBox 6">
            <a:extLst>
              <a:ext uri="{FF2B5EF4-FFF2-40B4-BE49-F238E27FC236}">
                <a16:creationId xmlns:a16="http://schemas.microsoft.com/office/drawing/2014/main" id="{EC288B14-E109-4C80-9932-56016DF4815D}"/>
              </a:ext>
            </a:extLst>
          </p:cNvPr>
          <p:cNvSpPr txBox="1"/>
          <p:nvPr/>
        </p:nvSpPr>
        <p:spPr>
          <a:xfrm>
            <a:off x="1852945" y="2170079"/>
            <a:ext cx="2665828" cy="584775"/>
          </a:xfrm>
          <a:prstGeom prst="rect">
            <a:avLst/>
          </a:prstGeom>
          <a:noFill/>
        </p:spPr>
        <p:txBody>
          <a:bodyPr wrap="square" rtlCol="0">
            <a:spAutoFit/>
          </a:bodyPr>
          <a:lstStyle/>
          <a:p>
            <a:r>
              <a:rPr lang="en-IN" sz="3200" b="1" dirty="0">
                <a:solidFill>
                  <a:srgbClr val="002060"/>
                </a:solidFill>
              </a:rPr>
              <a:t>Pen drive</a:t>
            </a:r>
          </a:p>
        </p:txBody>
      </p:sp>
      <p:sp>
        <p:nvSpPr>
          <p:cNvPr id="8" name="TextBox 7">
            <a:extLst>
              <a:ext uri="{FF2B5EF4-FFF2-40B4-BE49-F238E27FC236}">
                <a16:creationId xmlns:a16="http://schemas.microsoft.com/office/drawing/2014/main" id="{8EA18A79-DA22-4C84-A8A5-DD9E7775460C}"/>
              </a:ext>
            </a:extLst>
          </p:cNvPr>
          <p:cNvSpPr txBox="1"/>
          <p:nvPr/>
        </p:nvSpPr>
        <p:spPr>
          <a:xfrm>
            <a:off x="7917620" y="3589284"/>
            <a:ext cx="2665828" cy="584775"/>
          </a:xfrm>
          <a:prstGeom prst="rect">
            <a:avLst/>
          </a:prstGeom>
          <a:noFill/>
        </p:spPr>
        <p:txBody>
          <a:bodyPr wrap="square" rtlCol="0">
            <a:spAutoFit/>
          </a:bodyPr>
          <a:lstStyle/>
          <a:p>
            <a:r>
              <a:rPr lang="en-IN" sz="3200" b="1" dirty="0">
                <a:solidFill>
                  <a:srgbClr val="002060"/>
                </a:solidFill>
              </a:rPr>
              <a:t>CPU</a:t>
            </a:r>
          </a:p>
        </p:txBody>
      </p:sp>
      <p:sp>
        <p:nvSpPr>
          <p:cNvPr id="9" name="TextBox 8">
            <a:extLst>
              <a:ext uri="{FF2B5EF4-FFF2-40B4-BE49-F238E27FC236}">
                <a16:creationId xmlns:a16="http://schemas.microsoft.com/office/drawing/2014/main" id="{1C14A2B6-11A2-4260-82B0-FAA5284FB177}"/>
              </a:ext>
            </a:extLst>
          </p:cNvPr>
          <p:cNvSpPr txBox="1"/>
          <p:nvPr/>
        </p:nvSpPr>
        <p:spPr>
          <a:xfrm>
            <a:off x="1580270" y="5144345"/>
            <a:ext cx="2665828" cy="584775"/>
          </a:xfrm>
          <a:prstGeom prst="rect">
            <a:avLst/>
          </a:prstGeom>
          <a:noFill/>
        </p:spPr>
        <p:txBody>
          <a:bodyPr wrap="square" rtlCol="0">
            <a:spAutoFit/>
          </a:bodyPr>
          <a:lstStyle/>
          <a:p>
            <a:r>
              <a:rPr lang="en-IN" sz="3200" b="1" dirty="0">
                <a:solidFill>
                  <a:srgbClr val="002060"/>
                </a:solidFill>
              </a:rPr>
              <a:t>processing</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1702082" y="1286313"/>
            <a:ext cx="8688300" cy="5191620"/>
          </a:xfrm>
          <a:prstGeom prst="rect">
            <a:avLst/>
          </a:prstGeom>
          <a:noFill/>
          <a:ln>
            <a:noFill/>
          </a:ln>
        </p:spPr>
        <p:txBody>
          <a:bodyPr spcFirstLastPara="1" wrap="square" lIns="91425" tIns="91425" rIns="91425" bIns="91425" anchor="t" anchorCtr="0">
            <a:noAutofit/>
          </a:bodyPr>
          <a:lstStyle/>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Monitor and printer are most common ___________ devices.</a:t>
            </a:r>
          </a:p>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Data can be letters, ___________ , Pictures and ___________.</a:t>
            </a:r>
          </a:p>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_____________ allows us to listen to music and hear the sound effects stored in a computer without disturbing others.</a:t>
            </a:r>
          </a:p>
          <a:p>
            <a:pPr marL="457200" lvl="0" indent="-457200">
              <a:buSzPct val="89000"/>
              <a:buFont typeface="+mj-lt"/>
              <a:buAutoNum type="arabicPeriod" startAt="5"/>
            </a:pPr>
            <a:r>
              <a:rPr lang="en-US" sz="3600" dirty="0">
                <a:latin typeface="Calibri" pitchFamily="34" charset="0"/>
                <a:ea typeface="Calibri"/>
                <a:cs typeface="Calibri" pitchFamily="34" charset="0"/>
                <a:sym typeface="Calibri"/>
              </a:rPr>
              <a:t>A standard keyboard has _________ keys.</a:t>
            </a:r>
          </a:p>
        </p:txBody>
      </p:sp>
      <p:sp>
        <p:nvSpPr>
          <p:cNvPr id="5" name="TextBox 4">
            <a:extLst>
              <a:ext uri="{FF2B5EF4-FFF2-40B4-BE49-F238E27FC236}">
                <a16:creationId xmlns:a16="http://schemas.microsoft.com/office/drawing/2014/main" id="{5F42CA09-90CC-4502-9796-22248650E1EB}"/>
              </a:ext>
            </a:extLst>
          </p:cNvPr>
          <p:cNvSpPr txBox="1"/>
          <p:nvPr/>
        </p:nvSpPr>
        <p:spPr>
          <a:xfrm>
            <a:off x="2173458" y="1801333"/>
            <a:ext cx="2665828" cy="584775"/>
          </a:xfrm>
          <a:prstGeom prst="rect">
            <a:avLst/>
          </a:prstGeom>
          <a:noFill/>
        </p:spPr>
        <p:txBody>
          <a:bodyPr wrap="square" rtlCol="0">
            <a:spAutoFit/>
          </a:bodyPr>
          <a:lstStyle/>
          <a:p>
            <a:r>
              <a:rPr lang="en-IN" sz="3200" b="1">
                <a:solidFill>
                  <a:srgbClr val="002060"/>
                </a:solidFill>
              </a:rPr>
              <a:t>Output </a:t>
            </a:r>
            <a:endParaRPr lang="en-IN" sz="3200" b="1" dirty="0">
              <a:solidFill>
                <a:srgbClr val="002060"/>
              </a:solidFill>
            </a:endParaRPr>
          </a:p>
        </p:txBody>
      </p:sp>
      <p:sp>
        <p:nvSpPr>
          <p:cNvPr id="6" name="TextBox 5">
            <a:extLst>
              <a:ext uri="{FF2B5EF4-FFF2-40B4-BE49-F238E27FC236}">
                <a16:creationId xmlns:a16="http://schemas.microsoft.com/office/drawing/2014/main" id="{97D814D3-87A0-4610-A595-141B021E8BAD}"/>
              </a:ext>
            </a:extLst>
          </p:cNvPr>
          <p:cNvSpPr txBox="1"/>
          <p:nvPr/>
        </p:nvSpPr>
        <p:spPr>
          <a:xfrm>
            <a:off x="6019802" y="2386108"/>
            <a:ext cx="2665828" cy="584775"/>
          </a:xfrm>
          <a:prstGeom prst="rect">
            <a:avLst/>
          </a:prstGeom>
          <a:noFill/>
        </p:spPr>
        <p:txBody>
          <a:bodyPr wrap="square" rtlCol="0">
            <a:spAutoFit/>
          </a:bodyPr>
          <a:lstStyle/>
          <a:p>
            <a:r>
              <a:rPr lang="en-IN" sz="3200" b="1" dirty="0">
                <a:solidFill>
                  <a:srgbClr val="002060"/>
                </a:solidFill>
              </a:rPr>
              <a:t>numbers</a:t>
            </a:r>
          </a:p>
        </p:txBody>
      </p:sp>
      <p:sp>
        <p:nvSpPr>
          <p:cNvPr id="7" name="TextBox 6">
            <a:extLst>
              <a:ext uri="{FF2B5EF4-FFF2-40B4-BE49-F238E27FC236}">
                <a16:creationId xmlns:a16="http://schemas.microsoft.com/office/drawing/2014/main" id="{D8352DB1-072D-44B1-9722-D44DB1B235C5}"/>
              </a:ext>
            </a:extLst>
          </p:cNvPr>
          <p:cNvSpPr txBox="1"/>
          <p:nvPr/>
        </p:nvSpPr>
        <p:spPr>
          <a:xfrm>
            <a:off x="2989383" y="2999966"/>
            <a:ext cx="2665828" cy="584775"/>
          </a:xfrm>
          <a:prstGeom prst="rect">
            <a:avLst/>
          </a:prstGeom>
          <a:noFill/>
        </p:spPr>
        <p:txBody>
          <a:bodyPr wrap="square" rtlCol="0">
            <a:spAutoFit/>
          </a:bodyPr>
          <a:lstStyle/>
          <a:p>
            <a:r>
              <a:rPr lang="en-IN" sz="3200" b="1" dirty="0">
                <a:solidFill>
                  <a:srgbClr val="002060"/>
                </a:solidFill>
              </a:rPr>
              <a:t>instructions</a:t>
            </a:r>
          </a:p>
        </p:txBody>
      </p:sp>
      <p:sp>
        <p:nvSpPr>
          <p:cNvPr id="8" name="TextBox 7">
            <a:extLst>
              <a:ext uri="{FF2B5EF4-FFF2-40B4-BE49-F238E27FC236}">
                <a16:creationId xmlns:a16="http://schemas.microsoft.com/office/drawing/2014/main" id="{CAF0E4CD-8196-4B77-9A99-ABCD88F961AD}"/>
              </a:ext>
            </a:extLst>
          </p:cNvPr>
          <p:cNvSpPr txBox="1"/>
          <p:nvPr/>
        </p:nvSpPr>
        <p:spPr>
          <a:xfrm>
            <a:off x="2511083" y="3470445"/>
            <a:ext cx="2665828" cy="584775"/>
          </a:xfrm>
          <a:prstGeom prst="rect">
            <a:avLst/>
          </a:prstGeom>
          <a:noFill/>
        </p:spPr>
        <p:txBody>
          <a:bodyPr wrap="square" rtlCol="0">
            <a:spAutoFit/>
          </a:bodyPr>
          <a:lstStyle/>
          <a:p>
            <a:r>
              <a:rPr lang="en-IN" sz="3200" b="1" dirty="0">
                <a:solidFill>
                  <a:srgbClr val="002060"/>
                </a:solidFill>
              </a:rPr>
              <a:t>Headphones</a:t>
            </a:r>
          </a:p>
        </p:txBody>
      </p:sp>
      <p:sp>
        <p:nvSpPr>
          <p:cNvPr id="9" name="TextBox 8">
            <a:extLst>
              <a:ext uri="{FF2B5EF4-FFF2-40B4-BE49-F238E27FC236}">
                <a16:creationId xmlns:a16="http://schemas.microsoft.com/office/drawing/2014/main" id="{1B4406FD-B350-4EAC-B657-4472607A342A}"/>
              </a:ext>
            </a:extLst>
          </p:cNvPr>
          <p:cNvSpPr txBox="1"/>
          <p:nvPr/>
        </p:nvSpPr>
        <p:spPr>
          <a:xfrm>
            <a:off x="7107270" y="5110274"/>
            <a:ext cx="2665828" cy="584775"/>
          </a:xfrm>
          <a:prstGeom prst="rect">
            <a:avLst/>
          </a:prstGeom>
          <a:noFill/>
        </p:spPr>
        <p:txBody>
          <a:bodyPr wrap="square" rtlCol="0">
            <a:spAutoFit/>
          </a:bodyPr>
          <a:lstStyle/>
          <a:p>
            <a:r>
              <a:rPr lang="en-IN" sz="3200" b="1" dirty="0">
                <a:solidFill>
                  <a:srgbClr val="002060"/>
                </a:solidFill>
              </a:rPr>
              <a:t>104</a:t>
            </a:r>
          </a:p>
        </p:txBody>
      </p:sp>
    </p:spTree>
    <p:extLst>
      <p:ext uri="{BB962C8B-B14F-4D97-AF65-F5344CB8AC3E}">
        <p14:creationId xmlns:p14="http://schemas.microsoft.com/office/powerpoint/2010/main" val="316315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pic>
        <p:nvPicPr>
          <p:cNvPr id="5" name="Content Placeholder 4">
            <a:extLst>
              <a:ext uri="{FF2B5EF4-FFF2-40B4-BE49-F238E27FC236}">
                <a16:creationId xmlns:a16="http://schemas.microsoft.com/office/drawing/2014/main" id="{E649B2C3-2A0C-425E-BFBB-7930B0E41768}"/>
              </a:ext>
            </a:extLst>
          </p:cNvPr>
          <p:cNvPicPr>
            <a:picLocks noGrp="1" noChangeAspect="1"/>
          </p:cNvPicPr>
          <p:nvPr>
            <p:ph idx="1"/>
          </p:nvPr>
        </p:nvPicPr>
        <p:blipFill rotWithShape="1">
          <a:blip r:embed="rId4"/>
          <a:srcRect l="4702" t="3192" r="5982" b="2578"/>
          <a:stretch/>
        </p:blipFill>
        <p:spPr>
          <a:xfrm>
            <a:off x="1214204" y="183629"/>
            <a:ext cx="9334428" cy="6490741"/>
          </a:xfrm>
          <a:ln w="76200">
            <a:solidFill>
              <a:schemeClr val="tx1"/>
            </a:solidFill>
          </a:ln>
        </p:spPr>
      </p:pic>
      <p:sp>
        <p:nvSpPr>
          <p:cNvPr id="9" name="TextBox 8"/>
          <p:cNvSpPr txBox="1"/>
          <p:nvPr/>
        </p:nvSpPr>
        <p:spPr>
          <a:xfrm>
            <a:off x="4694162" y="4074974"/>
            <a:ext cx="605117" cy="646331"/>
          </a:xfrm>
          <a:prstGeom prst="rect">
            <a:avLst/>
          </a:prstGeom>
          <a:noFill/>
        </p:spPr>
        <p:txBody>
          <a:bodyPr wrap="square" rtlCol="0">
            <a:spAutoFit/>
          </a:bodyPr>
          <a:lstStyle/>
          <a:p>
            <a:r>
              <a:rPr lang="en-IN" sz="3600" b="1" dirty="0">
                <a:solidFill>
                  <a:srgbClr val="00B050"/>
                </a:solidFill>
              </a:rPr>
              <a:t>1</a:t>
            </a:r>
          </a:p>
        </p:txBody>
      </p:sp>
      <p:sp>
        <p:nvSpPr>
          <p:cNvPr id="11" name="TextBox 10">
            <a:extLst>
              <a:ext uri="{FF2B5EF4-FFF2-40B4-BE49-F238E27FC236}">
                <a16:creationId xmlns:a16="http://schemas.microsoft.com/office/drawing/2014/main" id="{79C8106D-AF8A-40ED-AE82-98D1EDD09E43}"/>
              </a:ext>
            </a:extLst>
          </p:cNvPr>
          <p:cNvSpPr txBox="1"/>
          <p:nvPr/>
        </p:nvSpPr>
        <p:spPr>
          <a:xfrm>
            <a:off x="7544791" y="5396607"/>
            <a:ext cx="605117" cy="646331"/>
          </a:xfrm>
          <a:prstGeom prst="rect">
            <a:avLst/>
          </a:prstGeom>
          <a:noFill/>
        </p:spPr>
        <p:txBody>
          <a:bodyPr wrap="square" rtlCol="0">
            <a:spAutoFit/>
          </a:bodyPr>
          <a:lstStyle/>
          <a:p>
            <a:r>
              <a:rPr lang="en-IN" sz="3600" b="1" dirty="0">
                <a:solidFill>
                  <a:srgbClr val="00B050"/>
                </a:solidFill>
              </a:rPr>
              <a:t>1</a:t>
            </a:r>
          </a:p>
        </p:txBody>
      </p:sp>
      <p:sp>
        <p:nvSpPr>
          <p:cNvPr id="12" name="TextBox 11">
            <a:extLst>
              <a:ext uri="{FF2B5EF4-FFF2-40B4-BE49-F238E27FC236}">
                <a16:creationId xmlns:a16="http://schemas.microsoft.com/office/drawing/2014/main" id="{324EDC8A-4676-4DAD-9DA3-E211D2D15B62}"/>
              </a:ext>
            </a:extLst>
          </p:cNvPr>
          <p:cNvSpPr txBox="1"/>
          <p:nvPr/>
        </p:nvSpPr>
        <p:spPr>
          <a:xfrm>
            <a:off x="4694161" y="1649066"/>
            <a:ext cx="605117" cy="646331"/>
          </a:xfrm>
          <a:prstGeom prst="rect">
            <a:avLst/>
          </a:prstGeom>
          <a:noFill/>
        </p:spPr>
        <p:txBody>
          <a:bodyPr wrap="square" rtlCol="0">
            <a:spAutoFit/>
          </a:bodyPr>
          <a:lstStyle/>
          <a:p>
            <a:r>
              <a:rPr lang="en-IN" sz="3600" b="1" dirty="0">
                <a:solidFill>
                  <a:srgbClr val="00B050"/>
                </a:solidFill>
              </a:rPr>
              <a:t>2</a:t>
            </a:r>
          </a:p>
        </p:txBody>
      </p:sp>
      <p:sp>
        <p:nvSpPr>
          <p:cNvPr id="13" name="TextBox 12">
            <a:extLst>
              <a:ext uri="{FF2B5EF4-FFF2-40B4-BE49-F238E27FC236}">
                <a16:creationId xmlns:a16="http://schemas.microsoft.com/office/drawing/2014/main" id="{16DE81F5-A081-40F0-8895-06905AC434F5}"/>
              </a:ext>
            </a:extLst>
          </p:cNvPr>
          <p:cNvSpPr txBox="1"/>
          <p:nvPr/>
        </p:nvSpPr>
        <p:spPr>
          <a:xfrm>
            <a:off x="7582521" y="4074973"/>
            <a:ext cx="605117" cy="646331"/>
          </a:xfrm>
          <a:prstGeom prst="rect">
            <a:avLst/>
          </a:prstGeom>
          <a:noFill/>
        </p:spPr>
        <p:txBody>
          <a:bodyPr wrap="square" rtlCol="0">
            <a:spAutoFit/>
          </a:bodyPr>
          <a:lstStyle/>
          <a:p>
            <a:r>
              <a:rPr lang="en-IN" sz="3600" b="1" dirty="0">
                <a:solidFill>
                  <a:srgbClr val="00B050"/>
                </a:solidFill>
              </a:rPr>
              <a:t>2</a:t>
            </a:r>
          </a:p>
        </p:txBody>
      </p:sp>
      <p:sp>
        <p:nvSpPr>
          <p:cNvPr id="14" name="TextBox 13">
            <a:extLst>
              <a:ext uri="{FF2B5EF4-FFF2-40B4-BE49-F238E27FC236}">
                <a16:creationId xmlns:a16="http://schemas.microsoft.com/office/drawing/2014/main" id="{64B102A9-C631-4251-940C-9534BFAB7D70}"/>
              </a:ext>
            </a:extLst>
          </p:cNvPr>
          <p:cNvSpPr txBox="1"/>
          <p:nvPr/>
        </p:nvSpPr>
        <p:spPr>
          <a:xfrm>
            <a:off x="4647210" y="5396607"/>
            <a:ext cx="605117" cy="646331"/>
          </a:xfrm>
          <a:prstGeom prst="rect">
            <a:avLst/>
          </a:prstGeom>
          <a:noFill/>
        </p:spPr>
        <p:txBody>
          <a:bodyPr wrap="square" rtlCol="0">
            <a:spAutoFit/>
          </a:bodyPr>
          <a:lstStyle/>
          <a:p>
            <a:r>
              <a:rPr lang="en-IN" sz="3600" b="1" dirty="0">
                <a:solidFill>
                  <a:srgbClr val="00B050"/>
                </a:solidFill>
              </a:rPr>
              <a:t>3</a:t>
            </a:r>
          </a:p>
        </p:txBody>
      </p:sp>
      <p:sp>
        <p:nvSpPr>
          <p:cNvPr id="15" name="TextBox 14">
            <a:extLst>
              <a:ext uri="{FF2B5EF4-FFF2-40B4-BE49-F238E27FC236}">
                <a16:creationId xmlns:a16="http://schemas.microsoft.com/office/drawing/2014/main" id="{E3E4D4CE-6130-4B14-901C-B340A1C16EC2}"/>
              </a:ext>
            </a:extLst>
          </p:cNvPr>
          <p:cNvSpPr txBox="1"/>
          <p:nvPr/>
        </p:nvSpPr>
        <p:spPr>
          <a:xfrm>
            <a:off x="7575281" y="2857170"/>
            <a:ext cx="605117" cy="646331"/>
          </a:xfrm>
          <a:prstGeom prst="rect">
            <a:avLst/>
          </a:prstGeom>
          <a:noFill/>
        </p:spPr>
        <p:txBody>
          <a:bodyPr wrap="square" rtlCol="0">
            <a:spAutoFit/>
          </a:bodyPr>
          <a:lstStyle/>
          <a:p>
            <a:r>
              <a:rPr lang="en-IN" sz="3600" b="1" dirty="0">
                <a:solidFill>
                  <a:srgbClr val="00B050"/>
                </a:solidFill>
              </a:rPr>
              <a:t>3</a:t>
            </a:r>
          </a:p>
        </p:txBody>
      </p:sp>
      <p:sp>
        <p:nvSpPr>
          <p:cNvPr id="16" name="TextBox 15">
            <a:extLst>
              <a:ext uri="{FF2B5EF4-FFF2-40B4-BE49-F238E27FC236}">
                <a16:creationId xmlns:a16="http://schemas.microsoft.com/office/drawing/2014/main" id="{7AF2F3D6-D146-46F4-8F8F-E61E8F8B37F5}"/>
              </a:ext>
            </a:extLst>
          </p:cNvPr>
          <p:cNvSpPr txBox="1"/>
          <p:nvPr/>
        </p:nvSpPr>
        <p:spPr>
          <a:xfrm>
            <a:off x="4616720" y="2857170"/>
            <a:ext cx="605117" cy="646331"/>
          </a:xfrm>
          <a:prstGeom prst="rect">
            <a:avLst/>
          </a:prstGeom>
          <a:noFill/>
        </p:spPr>
        <p:txBody>
          <a:bodyPr wrap="square" rtlCol="0">
            <a:spAutoFit/>
          </a:bodyPr>
          <a:lstStyle/>
          <a:p>
            <a:r>
              <a:rPr lang="en-IN" sz="3600" b="1" dirty="0">
                <a:solidFill>
                  <a:srgbClr val="00B050"/>
                </a:solidFill>
              </a:rPr>
              <a:t>4</a:t>
            </a:r>
          </a:p>
        </p:txBody>
      </p:sp>
      <p:sp>
        <p:nvSpPr>
          <p:cNvPr id="17" name="TextBox 16">
            <a:extLst>
              <a:ext uri="{FF2B5EF4-FFF2-40B4-BE49-F238E27FC236}">
                <a16:creationId xmlns:a16="http://schemas.microsoft.com/office/drawing/2014/main" id="{DC2C499D-B488-40C9-BA70-5979AC0CAF9D}"/>
              </a:ext>
            </a:extLst>
          </p:cNvPr>
          <p:cNvSpPr txBox="1"/>
          <p:nvPr/>
        </p:nvSpPr>
        <p:spPr>
          <a:xfrm>
            <a:off x="7544790" y="1649066"/>
            <a:ext cx="605117" cy="646331"/>
          </a:xfrm>
          <a:prstGeom prst="rect">
            <a:avLst/>
          </a:prstGeom>
          <a:noFill/>
        </p:spPr>
        <p:txBody>
          <a:bodyPr wrap="square" rtlCol="0">
            <a:spAutoFit/>
          </a:bodyPr>
          <a:lstStyle/>
          <a:p>
            <a:r>
              <a:rPr lang="en-IN" sz="3600" b="1" dirty="0">
                <a:solidFill>
                  <a:srgbClr val="00B050"/>
                </a:solidFill>
              </a:rPr>
              <a:t>4</a:t>
            </a:r>
          </a:p>
        </p:txBody>
      </p:sp>
    </p:spTree>
    <p:extLst>
      <p:ext uri="{BB962C8B-B14F-4D97-AF65-F5344CB8AC3E}">
        <p14:creationId xmlns:p14="http://schemas.microsoft.com/office/powerpoint/2010/main" val="3170185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 calcmode="lin" valueType="num">
                                      <p:cBhvr additive="base">
                                        <p:cTn id="1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anim calcmode="lin" valueType="num">
                                      <p:cBhvr additive="base">
                                        <p:cTn id="1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 calcmode="lin" valueType="num">
                                      <p:cBhvr additive="base">
                                        <p:cTn id="2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 calcmode="lin" valueType="num">
                                      <p:cBhvr additive="base">
                                        <p:cTn id="31"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anim calcmode="lin" valueType="num">
                                      <p:cBhvr additive="base">
                                        <p:cTn id="3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additive="base">
                                        <p:cTn id="43"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7">
                                            <p:txEl>
                                              <p:pRg st="0" end="0"/>
                                            </p:txEl>
                                          </p:spTgt>
                                        </p:tgtEl>
                                        <p:attrNameLst>
                                          <p:attrName>style.visibility</p:attrName>
                                        </p:attrNameLst>
                                      </p:cBhvr>
                                      <p:to>
                                        <p:strVal val="visible"/>
                                      </p:to>
                                    </p:set>
                                    <p:anim calcmode="lin" valueType="num">
                                      <p:cBhvr additive="base">
                                        <p:cTn id="49"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104931"/>
            <a:ext cx="12801600" cy="6551892"/>
          </a:xfrm>
        </p:spPr>
        <p:txBody>
          <a:bodyPr>
            <a:normAutofit/>
          </a:bodyPr>
          <a:lstStyle/>
          <a:p>
            <a:pPr marL="0" indent="0">
              <a:lnSpc>
                <a:spcPct val="150000"/>
              </a:lnSpc>
              <a:buNone/>
            </a:pPr>
            <a:r>
              <a:rPr lang="en-IN" b="1" dirty="0">
                <a:solidFill>
                  <a:srgbClr val="FF0000"/>
                </a:solidFill>
              </a:rPr>
              <a:t>Choose the correct option</a:t>
            </a:r>
          </a:p>
          <a:p>
            <a:pPr marL="514350" indent="-514350">
              <a:lnSpc>
                <a:spcPct val="150000"/>
              </a:lnSpc>
              <a:buFont typeface="+mj-lt"/>
              <a:buAutoNum type="arabicPeriod" startAt="7"/>
            </a:pPr>
            <a:endParaRPr lang="en-IN" b="1" dirty="0"/>
          </a:p>
          <a:p>
            <a:pPr marL="514350" indent="-514350">
              <a:lnSpc>
                <a:spcPct val="150000"/>
              </a:lnSpc>
              <a:buFont typeface="+mj-lt"/>
              <a:buAutoNum type="arabicPeriod"/>
            </a:pPr>
            <a:r>
              <a:rPr lang="en-IN" b="1" dirty="0"/>
              <a:t>What are the data and instructions together known as?		        		  (Process/Input/ Output)</a:t>
            </a:r>
          </a:p>
          <a:p>
            <a:pPr marL="514350" indent="-514350">
              <a:lnSpc>
                <a:spcPct val="150000"/>
              </a:lnSpc>
              <a:buFont typeface="+mj-lt"/>
              <a:buAutoNum type="arabicPeriod"/>
            </a:pPr>
            <a:r>
              <a:rPr lang="en-IN" b="1" dirty="0"/>
              <a:t>(CPU/ Monitor/ Printer) acts as human brain.</a:t>
            </a:r>
          </a:p>
          <a:p>
            <a:pPr marL="514350" indent="-514350">
              <a:lnSpc>
                <a:spcPct val="150000"/>
              </a:lnSpc>
              <a:buFont typeface="+mj-lt"/>
              <a:buAutoNum type="arabicPeriod"/>
            </a:pPr>
            <a:r>
              <a:rPr lang="en-IN" b="1" dirty="0"/>
              <a:t>Choose the odd one out ( UPS , printer, monitor) .</a:t>
            </a:r>
            <a:endParaRPr lang="en-IN" dirty="0"/>
          </a:p>
          <a:p>
            <a:pPr marL="514350" indent="-514350">
              <a:lnSpc>
                <a:spcPct val="150000"/>
              </a:lnSpc>
              <a:buFont typeface="+mj-lt"/>
              <a:buAutoNum type="arabicPeriod"/>
            </a:pPr>
            <a:r>
              <a:rPr lang="en-IN" b="1" dirty="0"/>
              <a:t>Working on data is called (Input /Process/ Output)</a:t>
            </a:r>
          </a:p>
          <a:p>
            <a:pPr marL="514350" indent="-514350">
              <a:lnSpc>
                <a:spcPct val="150000"/>
              </a:lnSpc>
              <a:buFont typeface="+mj-lt"/>
              <a:buAutoNum type="arabicPeriod"/>
            </a:pPr>
            <a:r>
              <a:rPr lang="en-IN" b="1" dirty="0"/>
              <a:t>Choose the odd one out. (mouse/monitor/ keyboard)</a:t>
            </a:r>
          </a:p>
          <a:p>
            <a:pPr marL="0" indent="0">
              <a:lnSpc>
                <a:spcPct val="150000"/>
              </a:lnSpc>
              <a:buNone/>
            </a:pPr>
            <a:endParaRPr lang="en-IN" b="1" dirty="0"/>
          </a:p>
          <a:p>
            <a:pPr marL="0" indent="0">
              <a:lnSpc>
                <a:spcPct val="150000"/>
              </a:lnSpc>
              <a:buNone/>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514350" indent="-514350">
              <a:lnSpc>
                <a:spcPct val="150000"/>
              </a:lnSpc>
              <a:buFont typeface="+mj-lt"/>
              <a:buAutoNum type="arabicPeriod" startAt="7"/>
            </a:pPr>
            <a:endParaRPr lang="en-IN" b="1" dirty="0"/>
          </a:p>
          <a:p>
            <a:pPr marL="0" indent="0">
              <a:buNone/>
            </a:pPr>
            <a:endParaRPr lang="en-IN" b="1" dirty="0">
              <a:solidFill>
                <a:srgbClr val="FF0000"/>
              </a:solidFill>
            </a:endParaRPr>
          </a:p>
        </p:txBody>
      </p:sp>
      <p:sp>
        <p:nvSpPr>
          <p:cNvPr id="4" name="TextBox 3"/>
          <p:cNvSpPr txBox="1"/>
          <p:nvPr/>
        </p:nvSpPr>
        <p:spPr>
          <a:xfrm>
            <a:off x="2168905" y="1890246"/>
            <a:ext cx="605117" cy="584775"/>
          </a:xfrm>
          <a:prstGeom prst="rect">
            <a:avLst/>
          </a:prstGeom>
          <a:noFill/>
        </p:spPr>
        <p:txBody>
          <a:bodyPr wrap="square" rtlCol="0">
            <a:spAutoFit/>
          </a:bodyPr>
          <a:lstStyle/>
          <a:p>
            <a:r>
              <a:rPr lang="en-IN" sz="3200" b="1" dirty="0">
                <a:solidFill>
                  <a:srgbClr val="FF0000"/>
                </a:solidFill>
              </a:rPr>
              <a:t>√</a:t>
            </a:r>
          </a:p>
        </p:txBody>
      </p:sp>
      <p:sp>
        <p:nvSpPr>
          <p:cNvPr id="6" name="TextBox 5"/>
          <p:cNvSpPr txBox="1"/>
          <p:nvPr/>
        </p:nvSpPr>
        <p:spPr>
          <a:xfrm>
            <a:off x="4398365" y="1297469"/>
            <a:ext cx="605117" cy="584775"/>
          </a:xfrm>
          <a:prstGeom prst="rect">
            <a:avLst/>
          </a:prstGeom>
          <a:noFill/>
        </p:spPr>
        <p:txBody>
          <a:bodyPr wrap="square" rtlCol="0">
            <a:spAutoFit/>
          </a:bodyPr>
          <a:lstStyle/>
          <a:p>
            <a:endParaRPr lang="en-IN" sz="3200" b="1" dirty="0">
              <a:solidFill>
                <a:srgbClr val="FF0000"/>
              </a:solidFill>
            </a:endParaRPr>
          </a:p>
        </p:txBody>
      </p:sp>
      <p:sp>
        <p:nvSpPr>
          <p:cNvPr id="7" name="TextBox 6"/>
          <p:cNvSpPr txBox="1"/>
          <p:nvPr/>
        </p:nvSpPr>
        <p:spPr>
          <a:xfrm>
            <a:off x="884420" y="2586240"/>
            <a:ext cx="605117" cy="584775"/>
          </a:xfrm>
          <a:prstGeom prst="rect">
            <a:avLst/>
          </a:prstGeom>
          <a:noFill/>
        </p:spPr>
        <p:txBody>
          <a:bodyPr wrap="square" rtlCol="0">
            <a:spAutoFit/>
          </a:bodyPr>
          <a:lstStyle/>
          <a:p>
            <a:r>
              <a:rPr lang="en-IN" sz="3200" b="1" dirty="0">
                <a:solidFill>
                  <a:srgbClr val="FF0000"/>
                </a:solidFill>
              </a:rPr>
              <a:t>√</a:t>
            </a:r>
          </a:p>
        </p:txBody>
      </p:sp>
      <p:sp>
        <p:nvSpPr>
          <p:cNvPr id="8" name="TextBox 7"/>
          <p:cNvSpPr txBox="1"/>
          <p:nvPr/>
        </p:nvSpPr>
        <p:spPr>
          <a:xfrm>
            <a:off x="4404610" y="3295530"/>
            <a:ext cx="605117" cy="584775"/>
          </a:xfrm>
          <a:prstGeom prst="rect">
            <a:avLst/>
          </a:prstGeom>
          <a:noFill/>
        </p:spPr>
        <p:txBody>
          <a:bodyPr wrap="square" rtlCol="0">
            <a:spAutoFit/>
          </a:bodyPr>
          <a:lstStyle/>
          <a:p>
            <a:r>
              <a:rPr lang="en-IN" sz="3200" b="1" dirty="0">
                <a:solidFill>
                  <a:srgbClr val="FF0000"/>
                </a:solidFill>
              </a:rPr>
              <a:t>√</a:t>
            </a:r>
          </a:p>
        </p:txBody>
      </p:sp>
      <p:sp>
        <p:nvSpPr>
          <p:cNvPr id="9" name="TextBox 8"/>
          <p:cNvSpPr txBox="1"/>
          <p:nvPr/>
        </p:nvSpPr>
        <p:spPr>
          <a:xfrm>
            <a:off x="5793441" y="4193656"/>
            <a:ext cx="605117" cy="584775"/>
          </a:xfrm>
          <a:prstGeom prst="rect">
            <a:avLst/>
          </a:prstGeom>
          <a:noFill/>
        </p:spPr>
        <p:txBody>
          <a:bodyPr wrap="square" rtlCol="0">
            <a:spAutoFit/>
          </a:bodyPr>
          <a:lstStyle/>
          <a:p>
            <a:r>
              <a:rPr lang="en-IN" sz="3200" b="1" dirty="0">
                <a:solidFill>
                  <a:srgbClr val="FF0000"/>
                </a:solidFill>
              </a:rPr>
              <a:t>√</a:t>
            </a:r>
          </a:p>
        </p:txBody>
      </p:sp>
      <p:sp>
        <p:nvSpPr>
          <p:cNvPr id="10" name="TextBox 9"/>
          <p:cNvSpPr txBox="1"/>
          <p:nvPr/>
        </p:nvSpPr>
        <p:spPr>
          <a:xfrm>
            <a:off x="8207188" y="5170946"/>
            <a:ext cx="605117" cy="584775"/>
          </a:xfrm>
          <a:prstGeom prst="rect">
            <a:avLst/>
          </a:prstGeom>
          <a:noFill/>
        </p:spPr>
        <p:txBody>
          <a:bodyPr wrap="square" rtlCol="0">
            <a:spAutoFit/>
          </a:bodyPr>
          <a:lstStyle/>
          <a:p>
            <a:endParaRPr lang="en-IN" sz="3200" b="1" dirty="0">
              <a:solidFill>
                <a:srgbClr val="FF0000"/>
              </a:solidFill>
            </a:endParaRPr>
          </a:p>
        </p:txBody>
      </p:sp>
      <p:sp>
        <p:nvSpPr>
          <p:cNvPr id="11" name="TextBox 10">
            <a:extLst>
              <a:ext uri="{FF2B5EF4-FFF2-40B4-BE49-F238E27FC236}">
                <a16:creationId xmlns:a16="http://schemas.microsoft.com/office/drawing/2014/main" id="{C2F3CE71-F26E-4FAC-B31F-9270CB83D1C4}"/>
              </a:ext>
            </a:extLst>
          </p:cNvPr>
          <p:cNvSpPr txBox="1"/>
          <p:nvPr/>
        </p:nvSpPr>
        <p:spPr>
          <a:xfrm>
            <a:off x="5793441" y="5027920"/>
            <a:ext cx="605117" cy="584775"/>
          </a:xfrm>
          <a:prstGeom prst="rect">
            <a:avLst/>
          </a:prstGeom>
          <a:noFill/>
        </p:spPr>
        <p:txBody>
          <a:bodyPr wrap="square" rtlCol="0">
            <a:spAutoFit/>
          </a:bodyPr>
          <a:lstStyle/>
          <a:p>
            <a:r>
              <a:rPr lang="en-IN" sz="3200" b="1" dirty="0">
                <a:solidFill>
                  <a:srgbClr val="FF0000"/>
                </a:solidFill>
              </a:rPr>
              <a:t>√</a:t>
            </a:r>
          </a:p>
        </p:txBody>
      </p:sp>
    </p:spTree>
    <p:extLst>
      <p:ext uri="{BB962C8B-B14F-4D97-AF65-F5344CB8AC3E}">
        <p14:creationId xmlns:p14="http://schemas.microsoft.com/office/powerpoint/2010/main" val="252364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nodePh="1">
                                  <p:stCondLst>
                                    <p:cond delay="0"/>
                                  </p:stCondLst>
                                  <p:endCondLst>
                                    <p:cond evt="begin" delay="0">
                                      <p:tn val="41"/>
                                    </p:cond>
                                  </p:end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nodePh="1">
                                  <p:stCondLst>
                                    <p:cond delay="0"/>
                                  </p:stCondLst>
                                  <p:endCondLst>
                                    <p:cond evt="begin" delay="0">
                                      <p:tn val="65"/>
                                    </p:cond>
                                  </p:endCondLst>
                                  <p:childTnLst>
                                    <p:set>
                                      <p:cBhvr>
                                        <p:cTn id="66" dur="1" fill="hold">
                                          <p:stCondLst>
                                            <p:cond delay="0"/>
                                          </p:stCondLst>
                                        </p:cTn>
                                        <p:tgtEl>
                                          <p:spTgt spid="10">
                                            <p:txEl>
                                              <p:pRg st="0" end="0"/>
                                            </p:txEl>
                                          </p:spTgt>
                                        </p:tgtEl>
                                        <p:attrNameLst>
                                          <p:attrName>style.visibility</p:attrName>
                                        </p:attrNameLst>
                                      </p:cBhvr>
                                      <p:to>
                                        <p:strVal val="visible"/>
                                      </p:to>
                                    </p:set>
                                    <p:anim calcmode="lin" valueType="num">
                                      <p:cBhvr additive="base">
                                        <p:cTn id="6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xEl>
                                              <p:pRg st="0" end="0"/>
                                            </p:txEl>
                                          </p:spTgt>
                                        </p:tgtEl>
                                        <p:attrNameLst>
                                          <p:attrName>style.visibility</p:attrName>
                                        </p:attrNameLst>
                                      </p:cBhvr>
                                      <p:to>
                                        <p:strVal val="visible"/>
                                      </p:to>
                                    </p:set>
                                    <p:anim calcmode="lin" valueType="num">
                                      <p:cBhvr additive="base">
                                        <p:cTn id="7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3" name="Picture 2">
            <a:extLst>
              <a:ext uri="{FF2B5EF4-FFF2-40B4-BE49-F238E27FC236}">
                <a16:creationId xmlns:a16="http://schemas.microsoft.com/office/drawing/2014/main" id="{E8D26251-5ADE-493C-9C4C-172BB1C33B97}"/>
              </a:ext>
            </a:extLst>
          </p:cNvPr>
          <p:cNvPicPr>
            <a:picLocks noChangeAspect="1"/>
          </p:cNvPicPr>
          <p:nvPr/>
        </p:nvPicPr>
        <p:blipFill rotWithShape="1">
          <a:blip r:embed="rId3"/>
          <a:srcRect t="4894" b="1983"/>
          <a:stretch/>
        </p:blipFill>
        <p:spPr>
          <a:xfrm>
            <a:off x="959369" y="187146"/>
            <a:ext cx="9188972" cy="6607251"/>
          </a:xfrm>
          <a:prstGeom prst="rect">
            <a:avLst/>
          </a:prstGeom>
        </p:spPr>
      </p:pic>
      <p:pic>
        <p:nvPicPr>
          <p:cNvPr id="90" name="Google Shape;90;p6"/>
          <p:cNvPicPr preferRelativeResize="0"/>
          <p:nvPr/>
        </p:nvPicPr>
        <p:blipFill rotWithShape="1">
          <a:blip r:embed="rId4" cstate="print">
            <a:alphaModFix/>
          </a:blip>
          <a:srcRect/>
          <a:stretch/>
        </p:blipFill>
        <p:spPr>
          <a:xfrm>
            <a:off x="9435474" y="1"/>
            <a:ext cx="1232526" cy="815833"/>
          </a:xfrm>
          <a:prstGeom prst="rect">
            <a:avLst/>
          </a:prstGeom>
          <a:noFill/>
          <a:ln>
            <a:noFill/>
          </a:ln>
        </p:spPr>
      </p:pic>
    </p:spTree>
    <p:extLst>
      <p:ext uri="{BB962C8B-B14F-4D97-AF65-F5344CB8AC3E}">
        <p14:creationId xmlns:p14="http://schemas.microsoft.com/office/powerpoint/2010/main" val="603298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TotalTime>
  <Words>722</Words>
  <Application>Microsoft Office PowerPoint</Application>
  <PresentationFormat>Widescreen</PresentationFormat>
  <Paragraphs>126</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24</cp:revision>
  <dcterms:modified xsi:type="dcterms:W3CDTF">2022-02-13T02:47:07Z</dcterms:modified>
</cp:coreProperties>
</file>