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comments/comment3.xml" ContentType="application/vnd.openxmlformats-officedocument.presentationml.comments+xml"/>
  <Override PartName="/ppt/notesSlides/notesSlide4.xml" ContentType="application/vnd.openxmlformats-officedocument.presentationml.notesSlide+xml"/>
  <Override PartName="/ppt/comments/comment4.xml" ContentType="application/vnd.openxmlformats-officedocument.presentationml.comments+xml"/>
  <Override PartName="/ppt/notesSlides/notesSlide5.xml" ContentType="application/vnd.openxmlformats-officedocument.presentationml.notesSlide+xml"/>
  <Override PartName="/ppt/comments/comment5.xml" ContentType="application/vnd.openxmlformats-officedocument.presentationml.comments+xml"/>
  <Override PartName="/ppt/notesSlides/notesSlide6.xml" ContentType="application/vnd.openxmlformats-officedocument.presentationml.notesSlide+xml"/>
  <Override PartName="/ppt/comments/comment6.xml" ContentType="application/vnd.openxmlformats-officedocument.presentationml.comment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57" r:id="rId3"/>
    <p:sldId id="270" r:id="rId4"/>
    <p:sldId id="278" r:id="rId5"/>
    <p:sldId id="279" r:id="rId6"/>
    <p:sldId id="274" r:id="rId7"/>
    <p:sldId id="273" r:id="rId8"/>
    <p:sldId id="263" r:id="rId9"/>
  </p:sldIdLst>
  <p:sldSz cx="12192000" cy="6858000"/>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7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7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7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7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7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7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9F155A-A05A-41AC-9796-A28090FF6699}" type="datetimeFigureOut">
              <a:rPr lang="en-US" smtClean="0"/>
              <a:pPr/>
              <a:t>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6766B4-04E4-40AF-B9C1-041AFF2CE4E6}" type="slidenum">
              <a:rPr lang="en-US" smtClean="0"/>
              <a:pPr/>
              <a:t>‹#›</a:t>
            </a:fld>
            <a:endParaRPr lang="en-US"/>
          </a:p>
        </p:txBody>
      </p:sp>
    </p:spTree>
    <p:extLst>
      <p:ext uri="{BB962C8B-B14F-4D97-AF65-F5344CB8AC3E}">
        <p14:creationId xmlns:p14="http://schemas.microsoft.com/office/powerpoint/2010/main" val="1639956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55107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24212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23112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4027508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48986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281886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96643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73E2925-F9BB-4ECC-A330-01786F9AC41B}" type="datetimeFigureOut">
              <a:rPr lang="en-US" smtClean="0"/>
              <a:pPr/>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3605601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1875711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070115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415600" y="593367"/>
            <a:ext cx="11360800" cy="763600"/>
          </a:xfrm>
          <a:prstGeom prst="rect">
            <a:avLst/>
          </a:prstGeom>
          <a:noFill/>
          <a:ln>
            <a:noFill/>
          </a:ln>
        </p:spPr>
        <p:txBody>
          <a:bodyPr spcFirstLastPara="1" wrap="square" lIns="121897" tIns="121897" rIns="121897" bIns="121897"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415600" y="1536633"/>
            <a:ext cx="11360800" cy="4555200"/>
          </a:xfrm>
          <a:prstGeom prst="rect">
            <a:avLst/>
          </a:prstGeom>
          <a:noFill/>
          <a:ln>
            <a:noFill/>
          </a:ln>
        </p:spPr>
        <p:txBody>
          <a:bodyPr spcFirstLastPara="1" wrap="square" lIns="121897" tIns="121897" rIns="121897" bIns="121897"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10"/>
          <p:cNvSpPr txBox="1">
            <a:spLocks noGrp="1"/>
          </p:cNvSpPr>
          <p:nvPr>
            <p:ph type="sldNum" idx="12"/>
          </p:nvPr>
        </p:nvSpPr>
        <p:spPr>
          <a:xfrm>
            <a:off x="11296611" y="6217623"/>
            <a:ext cx="731600" cy="524800"/>
          </a:xfrm>
          <a:prstGeom prst="rect">
            <a:avLst/>
          </a:prstGeom>
          <a:noFill/>
          <a:ln>
            <a:noFill/>
          </a:ln>
        </p:spPr>
        <p:txBody>
          <a:bodyPr spcFirstLastPara="1" wrap="square" lIns="121897" tIns="121897" rIns="121897" bIns="121897" anchor="ctr" anchorCtr="0">
            <a:noAutofit/>
          </a:bodyPr>
          <a:lstStyle>
            <a:lvl1pPr marL="0" marR="0" lvl="0"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777356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73E2925-F9BB-4ECC-A330-01786F9AC41B}" type="datetimeFigureOut">
              <a:rPr lang="en-US" smtClean="0"/>
              <a:pPr/>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093682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3E2925-F9BB-4ECC-A330-01786F9AC41B}" type="datetimeFigureOut">
              <a:rPr lang="en-US" smtClean="0"/>
              <a:pPr/>
              <a:t>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406488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3E2925-F9BB-4ECC-A330-01786F9AC41B}" type="datetimeFigureOut">
              <a:rPr lang="en-US" smtClean="0"/>
              <a:pPr/>
              <a:t>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53136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3E2925-F9BB-4ECC-A330-01786F9AC41B}" type="datetimeFigureOut">
              <a:rPr lang="en-US" smtClean="0"/>
              <a:pPr/>
              <a:t>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4011096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3E2925-F9BB-4ECC-A330-01786F9AC41B}" type="datetimeFigureOut">
              <a:rPr lang="en-US" smtClean="0"/>
              <a:pPr/>
              <a:t>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1957837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3E2925-F9BB-4ECC-A330-01786F9AC41B}" type="datetimeFigureOut">
              <a:rPr lang="en-US" smtClean="0"/>
              <a:pPr/>
              <a:t>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608017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3E2925-F9BB-4ECC-A330-01786F9AC41B}" type="datetimeFigureOut">
              <a:rPr lang="en-US" smtClean="0"/>
              <a:pPr/>
              <a:t>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3146956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3E2925-F9BB-4ECC-A330-01786F9AC41B}" type="datetimeFigureOut">
              <a:rPr lang="en-US" smtClean="0"/>
              <a:pPr/>
              <a:t>2/5/2022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139DE8-780F-4EF4-AC0C-33E17D97AE49}" type="slidenum">
              <a:rPr lang="en-US" smtClean="0"/>
              <a:pPr/>
              <a:t>‹#›</a:t>
            </a:fld>
            <a:endParaRPr lang="en-US"/>
          </a:p>
        </p:txBody>
      </p:sp>
    </p:spTree>
    <p:extLst>
      <p:ext uri="{BB962C8B-B14F-4D97-AF65-F5344CB8AC3E}">
        <p14:creationId xmlns:p14="http://schemas.microsoft.com/office/powerpoint/2010/main" val="3161627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524000" y="1"/>
            <a:ext cx="263214"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200" b="1" dirty="0">
                <a:solidFill>
                  <a:srgbClr val="FF0000"/>
                </a:solidFill>
                <a:latin typeface="Arial" pitchFamily="34" charset="0"/>
                <a:ea typeface="Times New Roman" pitchFamily="18" charset="0"/>
                <a:cs typeface="Arial" pitchFamily="34" charset="0"/>
              </a:rPr>
              <a:t> </a:t>
            </a:r>
            <a:endParaRPr lang="en-US" dirty="0">
              <a:latin typeface="Arial" pitchFamily="34" charset="0"/>
              <a:cs typeface="Arial" pitchFamily="34" charset="0"/>
            </a:endParaRPr>
          </a:p>
        </p:txBody>
      </p:sp>
      <p:sp>
        <p:nvSpPr>
          <p:cNvPr id="1026" name="AutoShape 2" descr="C:\Users\User\Documents\1.webp"/>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C:\Users\User\Documents\1.webp"/>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8" name="Google Shape;54;p13"/>
          <p:cNvPicPr preferRelativeResize="0"/>
          <p:nvPr/>
        </p:nvPicPr>
        <p:blipFill rotWithShape="1">
          <a:blip r:embed="rId2">
            <a:alphaModFix/>
          </a:blip>
          <a:srcRect/>
          <a:stretch/>
        </p:blipFill>
        <p:spPr>
          <a:xfrm>
            <a:off x="1524000" y="5492122"/>
            <a:ext cx="9144000" cy="1365879"/>
          </a:xfrm>
          <a:prstGeom prst="rect">
            <a:avLst/>
          </a:prstGeom>
          <a:noFill/>
          <a:ln>
            <a:noFill/>
          </a:ln>
        </p:spPr>
      </p:pic>
      <p:pic>
        <p:nvPicPr>
          <p:cNvPr id="11" name="Google Shape;55;p13"/>
          <p:cNvPicPr preferRelativeResize="0"/>
          <p:nvPr/>
        </p:nvPicPr>
        <p:blipFill rotWithShape="1">
          <a:blip r:embed="rId3" cstate="print">
            <a:alphaModFix/>
          </a:blip>
          <a:srcRect/>
          <a:stretch/>
        </p:blipFill>
        <p:spPr>
          <a:xfrm>
            <a:off x="155575" y="35898"/>
            <a:ext cx="1828800" cy="1143000"/>
          </a:xfrm>
          <a:prstGeom prst="rect">
            <a:avLst/>
          </a:prstGeom>
          <a:noFill/>
          <a:ln>
            <a:noFill/>
          </a:ln>
        </p:spPr>
      </p:pic>
      <p:sp>
        <p:nvSpPr>
          <p:cNvPr id="10" name="Google Shape;57;p13"/>
          <p:cNvSpPr txBox="1"/>
          <p:nvPr/>
        </p:nvSpPr>
        <p:spPr>
          <a:xfrm>
            <a:off x="127374" y="3263153"/>
            <a:ext cx="12036425" cy="2805545"/>
          </a:xfrm>
          <a:prstGeom prst="rect">
            <a:avLst/>
          </a:prstGeom>
          <a:noFill/>
          <a:ln>
            <a:noFill/>
          </a:ln>
        </p:spPr>
        <p:txBody>
          <a:bodyPr spcFirstLastPara="1" wrap="square" lIns="91425" tIns="91425" rIns="91425" bIns="91425" anchor="t" anchorCtr="0">
            <a:noAutofit/>
          </a:bodyPr>
          <a:lstStyle/>
          <a:p>
            <a:r>
              <a:rPr lang="en-US" sz="2400" b="1" dirty="0"/>
              <a:t>SESSION NO-14</a:t>
            </a:r>
          </a:p>
          <a:p>
            <a:r>
              <a:rPr lang="en-US" sz="2400" b="1" dirty="0"/>
              <a:t>CLASS:II</a:t>
            </a:r>
          </a:p>
          <a:p>
            <a:r>
              <a:rPr lang="en-US" sz="2400" b="1" dirty="0"/>
              <a:t>SUBJECT : COMPUTER</a:t>
            </a:r>
          </a:p>
          <a:p>
            <a:pPr lvl="0"/>
            <a:r>
              <a:rPr lang="en-US" sz="2400" b="1" dirty="0">
                <a:solidFill>
                  <a:srgbClr val="000000"/>
                </a:solidFill>
                <a:latin typeface="Calibri" pitchFamily="34" charset="0"/>
                <a:cs typeface="Calibri" pitchFamily="34" charset="0"/>
                <a:sym typeface="Arial"/>
              </a:rPr>
              <a:t>CHAPTER NUMBER:2</a:t>
            </a:r>
          </a:p>
          <a:p>
            <a:r>
              <a:rPr lang="en-US" sz="2400" b="1" dirty="0">
                <a:latin typeface="Calibri" pitchFamily="34" charset="0"/>
                <a:cs typeface="Calibri" pitchFamily="34" charset="0"/>
              </a:rPr>
              <a:t>CHAPTER NAME : PARTS OF A COMPUTER</a:t>
            </a:r>
            <a:endParaRPr lang="en-US" sz="2400" b="1" dirty="0"/>
          </a:p>
          <a:p>
            <a:pPr lvl="0"/>
            <a:r>
              <a:rPr lang="en-US" sz="2400" b="1" dirty="0"/>
              <a:t>SUB TOPIC: REVISION</a:t>
            </a:r>
            <a:endParaRPr lang="en-US" sz="2400" b="1" dirty="0">
              <a:ln/>
            </a:endParaRPr>
          </a:p>
          <a:p>
            <a:endParaRPr lang="en-US" sz="2000" b="1" dirty="0"/>
          </a:p>
        </p:txBody>
      </p:sp>
    </p:spTree>
    <p:extLst>
      <p:ext uri="{BB962C8B-B14F-4D97-AF65-F5344CB8AC3E}">
        <p14:creationId xmlns:p14="http://schemas.microsoft.com/office/powerpoint/2010/main" val="2423294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4288"/>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US" sz="2400" dirty="0">
                <a:latin typeface="Calibri" pitchFamily="34" charset="0"/>
                <a:cs typeface="Calibri" pitchFamily="34" charset="0"/>
              </a:rPr>
              <a:t>To enable learners to revise on Input – Process – Output Cycle, Parts of a computer.</a:t>
            </a: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549530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sp>
        <p:nvSpPr>
          <p:cNvPr id="2" name="Content Placeholder 1"/>
          <p:cNvSpPr>
            <a:spLocks noGrp="1"/>
          </p:cNvSpPr>
          <p:nvPr>
            <p:ph idx="1"/>
          </p:nvPr>
        </p:nvSpPr>
        <p:spPr>
          <a:xfrm>
            <a:off x="0" y="-104931"/>
            <a:ext cx="12801600" cy="6551892"/>
          </a:xfrm>
        </p:spPr>
        <p:txBody>
          <a:bodyPr>
            <a:normAutofit/>
          </a:bodyPr>
          <a:lstStyle/>
          <a:p>
            <a:pPr marL="0" indent="0">
              <a:lnSpc>
                <a:spcPct val="150000"/>
              </a:lnSpc>
              <a:buNone/>
            </a:pPr>
            <a:r>
              <a:rPr lang="en-IN" b="1" dirty="0">
                <a:solidFill>
                  <a:srgbClr val="FF0000"/>
                </a:solidFill>
              </a:rPr>
              <a:t>State true / False:-</a:t>
            </a:r>
          </a:p>
          <a:p>
            <a:pPr marL="514350" indent="-514350">
              <a:lnSpc>
                <a:spcPct val="150000"/>
              </a:lnSpc>
              <a:buAutoNum type="arabicPeriod"/>
            </a:pPr>
            <a:r>
              <a:rPr lang="en-IN" b="1" dirty="0"/>
              <a:t>A keyboard has many buttons called letters.</a:t>
            </a:r>
          </a:p>
          <a:p>
            <a:pPr marL="514350" indent="-514350">
              <a:lnSpc>
                <a:spcPct val="150000"/>
              </a:lnSpc>
              <a:buAutoNum type="arabicPeriod"/>
            </a:pPr>
            <a:r>
              <a:rPr lang="en-IN" b="1" dirty="0"/>
              <a:t>A scroll mouse is of three types. </a:t>
            </a:r>
          </a:p>
          <a:p>
            <a:pPr marL="514350" indent="-514350">
              <a:lnSpc>
                <a:spcPct val="150000"/>
              </a:lnSpc>
              <a:buAutoNum type="arabicPeriod"/>
            </a:pPr>
            <a:r>
              <a:rPr lang="en-IN" b="1" dirty="0"/>
              <a:t>Microphone is used to listen to music. </a:t>
            </a:r>
          </a:p>
          <a:p>
            <a:pPr marL="514350" indent="-514350">
              <a:lnSpc>
                <a:spcPct val="150000"/>
              </a:lnSpc>
              <a:buAutoNum type="arabicPeriod"/>
            </a:pPr>
            <a:r>
              <a:rPr lang="en-IN" b="1" dirty="0"/>
              <a:t>CD is a shiny disk that runs on a CD drive.</a:t>
            </a:r>
          </a:p>
          <a:p>
            <a:pPr marL="514350" indent="-514350">
              <a:lnSpc>
                <a:spcPct val="150000"/>
              </a:lnSpc>
              <a:buAutoNum type="arabicPeriod"/>
            </a:pPr>
            <a:r>
              <a:rPr lang="en-IN" b="1" dirty="0"/>
              <a:t>We input data using monitor.</a:t>
            </a:r>
          </a:p>
          <a:p>
            <a:pPr marL="514350" indent="-514350">
              <a:lnSpc>
                <a:spcPct val="150000"/>
              </a:lnSpc>
              <a:buAutoNum type="arabicPeriod"/>
            </a:pPr>
            <a:r>
              <a:rPr lang="en-IN" b="1" dirty="0"/>
              <a:t>A computer cannot work on its own. </a:t>
            </a:r>
          </a:p>
          <a:p>
            <a:pPr marL="514350" indent="-514350">
              <a:lnSpc>
                <a:spcPct val="150000"/>
              </a:lnSpc>
              <a:buAutoNum type="arabicPeriod"/>
            </a:pPr>
            <a:r>
              <a:rPr lang="en-IN" b="1" dirty="0"/>
              <a:t>The desktop holds many lines called icons.   </a:t>
            </a:r>
          </a:p>
          <a:p>
            <a:pPr marL="0" indent="0">
              <a:lnSpc>
                <a:spcPct val="150000"/>
              </a:lnSpc>
              <a:buNone/>
            </a:pPr>
            <a:endParaRPr lang="en-IN" b="1" dirty="0"/>
          </a:p>
          <a:p>
            <a:pPr marL="514350" indent="-514350">
              <a:lnSpc>
                <a:spcPct val="150000"/>
              </a:lnSpc>
              <a:buFont typeface="+mj-lt"/>
              <a:buAutoNum type="arabicPeriod" startAt="7"/>
            </a:pPr>
            <a:endParaRPr lang="en-IN" b="1" dirty="0"/>
          </a:p>
          <a:p>
            <a:pPr marL="514350" indent="-514350">
              <a:lnSpc>
                <a:spcPct val="150000"/>
              </a:lnSpc>
              <a:buFont typeface="+mj-lt"/>
              <a:buAutoNum type="arabicPeriod" startAt="7"/>
            </a:pPr>
            <a:endParaRPr lang="en-IN" b="1" dirty="0"/>
          </a:p>
          <a:p>
            <a:pPr marL="514350" indent="-514350">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6" name="TextBox 5"/>
          <p:cNvSpPr txBox="1"/>
          <p:nvPr/>
        </p:nvSpPr>
        <p:spPr>
          <a:xfrm>
            <a:off x="4398365" y="1297469"/>
            <a:ext cx="605117" cy="584775"/>
          </a:xfrm>
          <a:prstGeom prst="rect">
            <a:avLst/>
          </a:prstGeom>
          <a:noFill/>
        </p:spPr>
        <p:txBody>
          <a:bodyPr wrap="square" rtlCol="0">
            <a:spAutoFit/>
          </a:bodyPr>
          <a:lstStyle/>
          <a:p>
            <a:endParaRPr lang="en-IN" sz="3200" b="1" dirty="0">
              <a:solidFill>
                <a:srgbClr val="FF0000"/>
              </a:solidFill>
            </a:endParaRPr>
          </a:p>
        </p:txBody>
      </p:sp>
      <p:sp>
        <p:nvSpPr>
          <p:cNvPr id="9" name="TextBox 8"/>
          <p:cNvSpPr txBox="1"/>
          <p:nvPr/>
        </p:nvSpPr>
        <p:spPr>
          <a:xfrm>
            <a:off x="7074739" y="815833"/>
            <a:ext cx="2264898" cy="584775"/>
          </a:xfrm>
          <a:prstGeom prst="rect">
            <a:avLst/>
          </a:prstGeom>
          <a:noFill/>
        </p:spPr>
        <p:txBody>
          <a:bodyPr wrap="square" rtlCol="0">
            <a:spAutoFit/>
          </a:bodyPr>
          <a:lstStyle/>
          <a:p>
            <a:r>
              <a:rPr lang="en-IN" sz="3200" b="1" dirty="0">
                <a:solidFill>
                  <a:srgbClr val="FF0000"/>
                </a:solidFill>
              </a:rPr>
              <a:t>False</a:t>
            </a:r>
          </a:p>
        </p:txBody>
      </p:sp>
      <p:sp>
        <p:nvSpPr>
          <p:cNvPr id="10" name="TextBox 9"/>
          <p:cNvSpPr txBox="1"/>
          <p:nvPr/>
        </p:nvSpPr>
        <p:spPr>
          <a:xfrm>
            <a:off x="8207188" y="5170946"/>
            <a:ext cx="605117" cy="584775"/>
          </a:xfrm>
          <a:prstGeom prst="rect">
            <a:avLst/>
          </a:prstGeom>
          <a:noFill/>
        </p:spPr>
        <p:txBody>
          <a:bodyPr wrap="square" rtlCol="0">
            <a:spAutoFit/>
          </a:bodyPr>
          <a:lstStyle/>
          <a:p>
            <a:endParaRPr lang="en-IN" sz="3200" b="1" dirty="0">
              <a:solidFill>
                <a:srgbClr val="FF0000"/>
              </a:solidFill>
            </a:endParaRPr>
          </a:p>
        </p:txBody>
      </p:sp>
      <p:sp>
        <p:nvSpPr>
          <p:cNvPr id="11" name="TextBox 10">
            <a:extLst>
              <a:ext uri="{FF2B5EF4-FFF2-40B4-BE49-F238E27FC236}">
                <a16:creationId xmlns:a16="http://schemas.microsoft.com/office/drawing/2014/main" id="{9504CD11-757C-4F47-97C2-FD8EF987412A}"/>
              </a:ext>
            </a:extLst>
          </p:cNvPr>
          <p:cNvSpPr txBox="1"/>
          <p:nvPr/>
        </p:nvSpPr>
        <p:spPr>
          <a:xfrm>
            <a:off x="5505194" y="1579030"/>
            <a:ext cx="2264898" cy="584775"/>
          </a:xfrm>
          <a:prstGeom prst="rect">
            <a:avLst/>
          </a:prstGeom>
          <a:noFill/>
        </p:spPr>
        <p:txBody>
          <a:bodyPr wrap="square" rtlCol="0">
            <a:spAutoFit/>
          </a:bodyPr>
          <a:lstStyle/>
          <a:p>
            <a:r>
              <a:rPr lang="en-IN" sz="3200" b="1" dirty="0">
                <a:solidFill>
                  <a:srgbClr val="FF0000"/>
                </a:solidFill>
              </a:rPr>
              <a:t>False</a:t>
            </a:r>
          </a:p>
        </p:txBody>
      </p:sp>
      <p:sp>
        <p:nvSpPr>
          <p:cNvPr id="12" name="TextBox 11">
            <a:extLst>
              <a:ext uri="{FF2B5EF4-FFF2-40B4-BE49-F238E27FC236}">
                <a16:creationId xmlns:a16="http://schemas.microsoft.com/office/drawing/2014/main" id="{AFA3B50F-5108-490B-ADFF-89F602DBDAFE}"/>
              </a:ext>
            </a:extLst>
          </p:cNvPr>
          <p:cNvSpPr txBox="1"/>
          <p:nvPr/>
        </p:nvSpPr>
        <p:spPr>
          <a:xfrm>
            <a:off x="6889515" y="2296478"/>
            <a:ext cx="2264898" cy="584775"/>
          </a:xfrm>
          <a:prstGeom prst="rect">
            <a:avLst/>
          </a:prstGeom>
          <a:noFill/>
        </p:spPr>
        <p:txBody>
          <a:bodyPr wrap="square" rtlCol="0">
            <a:spAutoFit/>
          </a:bodyPr>
          <a:lstStyle/>
          <a:p>
            <a:r>
              <a:rPr lang="en-IN" sz="3200" b="1" dirty="0">
                <a:solidFill>
                  <a:srgbClr val="FF0000"/>
                </a:solidFill>
              </a:rPr>
              <a:t>False</a:t>
            </a:r>
          </a:p>
        </p:txBody>
      </p:sp>
      <p:sp>
        <p:nvSpPr>
          <p:cNvPr id="13" name="TextBox 12">
            <a:extLst>
              <a:ext uri="{FF2B5EF4-FFF2-40B4-BE49-F238E27FC236}">
                <a16:creationId xmlns:a16="http://schemas.microsoft.com/office/drawing/2014/main" id="{DB0723E4-74B7-4F7E-A4E0-3AC56744A0F2}"/>
              </a:ext>
            </a:extLst>
          </p:cNvPr>
          <p:cNvSpPr txBox="1"/>
          <p:nvPr/>
        </p:nvSpPr>
        <p:spPr>
          <a:xfrm>
            <a:off x="6889515" y="2989498"/>
            <a:ext cx="2264898" cy="584775"/>
          </a:xfrm>
          <a:prstGeom prst="rect">
            <a:avLst/>
          </a:prstGeom>
          <a:noFill/>
        </p:spPr>
        <p:txBody>
          <a:bodyPr wrap="square" rtlCol="0">
            <a:spAutoFit/>
          </a:bodyPr>
          <a:lstStyle/>
          <a:p>
            <a:r>
              <a:rPr lang="en-IN" sz="3200" b="1" dirty="0">
                <a:solidFill>
                  <a:srgbClr val="FF0000"/>
                </a:solidFill>
              </a:rPr>
              <a:t>True </a:t>
            </a:r>
          </a:p>
        </p:txBody>
      </p:sp>
      <p:sp>
        <p:nvSpPr>
          <p:cNvPr id="14" name="TextBox 13">
            <a:extLst>
              <a:ext uri="{FF2B5EF4-FFF2-40B4-BE49-F238E27FC236}">
                <a16:creationId xmlns:a16="http://schemas.microsoft.com/office/drawing/2014/main" id="{85AA6C0A-82B9-451C-84CF-8382EB26C863}"/>
              </a:ext>
            </a:extLst>
          </p:cNvPr>
          <p:cNvSpPr txBox="1"/>
          <p:nvPr/>
        </p:nvSpPr>
        <p:spPr>
          <a:xfrm>
            <a:off x="4963551" y="3847766"/>
            <a:ext cx="2264898" cy="584775"/>
          </a:xfrm>
          <a:prstGeom prst="rect">
            <a:avLst/>
          </a:prstGeom>
          <a:noFill/>
        </p:spPr>
        <p:txBody>
          <a:bodyPr wrap="square" rtlCol="0">
            <a:spAutoFit/>
          </a:bodyPr>
          <a:lstStyle/>
          <a:p>
            <a:r>
              <a:rPr lang="en-IN" sz="3200" b="1" dirty="0">
                <a:solidFill>
                  <a:srgbClr val="FF0000"/>
                </a:solidFill>
              </a:rPr>
              <a:t>False</a:t>
            </a:r>
          </a:p>
        </p:txBody>
      </p:sp>
      <p:sp>
        <p:nvSpPr>
          <p:cNvPr id="16" name="TextBox 15">
            <a:extLst>
              <a:ext uri="{FF2B5EF4-FFF2-40B4-BE49-F238E27FC236}">
                <a16:creationId xmlns:a16="http://schemas.microsoft.com/office/drawing/2014/main" id="{70398622-47B1-4473-B0E1-8055DA960F8F}"/>
              </a:ext>
            </a:extLst>
          </p:cNvPr>
          <p:cNvSpPr txBox="1"/>
          <p:nvPr/>
        </p:nvSpPr>
        <p:spPr>
          <a:xfrm>
            <a:off x="6234160" y="4562588"/>
            <a:ext cx="2264898" cy="584775"/>
          </a:xfrm>
          <a:prstGeom prst="rect">
            <a:avLst/>
          </a:prstGeom>
          <a:noFill/>
        </p:spPr>
        <p:txBody>
          <a:bodyPr wrap="square" rtlCol="0">
            <a:spAutoFit/>
          </a:bodyPr>
          <a:lstStyle/>
          <a:p>
            <a:r>
              <a:rPr lang="en-IN" sz="3200" b="1" dirty="0">
                <a:solidFill>
                  <a:srgbClr val="FF0000"/>
                </a:solidFill>
              </a:rPr>
              <a:t>True </a:t>
            </a:r>
          </a:p>
        </p:txBody>
      </p:sp>
      <p:sp>
        <p:nvSpPr>
          <p:cNvPr id="17" name="TextBox 16">
            <a:extLst>
              <a:ext uri="{FF2B5EF4-FFF2-40B4-BE49-F238E27FC236}">
                <a16:creationId xmlns:a16="http://schemas.microsoft.com/office/drawing/2014/main" id="{80F729E4-7E8F-482C-AE5C-084CF74C045A}"/>
              </a:ext>
            </a:extLst>
          </p:cNvPr>
          <p:cNvSpPr txBox="1"/>
          <p:nvPr/>
        </p:nvSpPr>
        <p:spPr>
          <a:xfrm>
            <a:off x="7074739" y="5399054"/>
            <a:ext cx="2264898" cy="584775"/>
          </a:xfrm>
          <a:prstGeom prst="rect">
            <a:avLst/>
          </a:prstGeom>
          <a:noFill/>
        </p:spPr>
        <p:txBody>
          <a:bodyPr wrap="square" rtlCol="0">
            <a:spAutoFit/>
          </a:bodyPr>
          <a:lstStyle/>
          <a:p>
            <a:r>
              <a:rPr lang="en-IN" sz="3200" b="1" dirty="0">
                <a:solidFill>
                  <a:srgbClr val="FF0000"/>
                </a:solidFill>
              </a:rPr>
              <a:t>False</a:t>
            </a:r>
          </a:p>
        </p:txBody>
      </p:sp>
    </p:spTree>
    <p:extLst>
      <p:ext uri="{BB962C8B-B14F-4D97-AF65-F5344CB8AC3E}">
        <p14:creationId xmlns:p14="http://schemas.microsoft.com/office/powerpoint/2010/main" val="207340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nodePh="1">
                                  <p:stCondLst>
                                    <p:cond delay="0"/>
                                  </p:stCondLst>
                                  <p:endCondLst>
                                    <p:cond evt="begin" delay="0">
                                      <p:tn val="17"/>
                                    </p:cond>
                                  </p:endCondLst>
                                  <p:childTnLst>
                                    <p:set>
                                      <p:cBhvr>
                                        <p:cTn id="18" dur="1" fill="hold">
                                          <p:stCondLst>
                                            <p:cond delay="0"/>
                                          </p:stCondLst>
                                        </p:cTn>
                                        <p:tgtEl>
                                          <p:spTgt spid="10">
                                            <p:txEl>
                                              <p:pRg st="0" end="0"/>
                                            </p:txEl>
                                          </p:spTgt>
                                        </p:tgtEl>
                                        <p:attrNameLst>
                                          <p:attrName>style.visibility</p:attrName>
                                        </p:attrNameLst>
                                      </p:cBhvr>
                                      <p:to>
                                        <p:strVal val="visible"/>
                                      </p:to>
                                    </p:set>
                                    <p:anim calcmode="lin" valueType="num">
                                      <p:cBhvr additive="base">
                                        <p:cTn id="19"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anim calcmode="lin" valueType="num">
                                      <p:cBhvr additive="base">
                                        <p:cTn id="2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2">
                                            <p:txEl>
                                              <p:pRg st="0" end="0"/>
                                            </p:txEl>
                                          </p:spTgt>
                                        </p:tgtEl>
                                        <p:attrNameLst>
                                          <p:attrName>style.visibility</p:attrName>
                                        </p:attrNameLst>
                                      </p:cBhvr>
                                      <p:to>
                                        <p:strVal val="visible"/>
                                      </p:to>
                                    </p:set>
                                    <p:anim calcmode="lin" valueType="num">
                                      <p:cBhvr additive="base">
                                        <p:cTn id="31"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3">
                                            <p:txEl>
                                              <p:pRg st="0" end="0"/>
                                            </p:txEl>
                                          </p:spTgt>
                                        </p:tgtEl>
                                        <p:attrNameLst>
                                          <p:attrName>style.visibility</p:attrName>
                                        </p:attrNameLst>
                                      </p:cBhvr>
                                      <p:to>
                                        <p:strVal val="visible"/>
                                      </p:to>
                                    </p:set>
                                    <p:anim calcmode="lin" valueType="num">
                                      <p:cBhvr additive="base">
                                        <p:cTn id="3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4">
                                            <p:txEl>
                                              <p:pRg st="0" end="0"/>
                                            </p:txEl>
                                          </p:spTgt>
                                        </p:tgtEl>
                                        <p:attrNameLst>
                                          <p:attrName>style.visibility</p:attrName>
                                        </p:attrNameLst>
                                      </p:cBhvr>
                                      <p:to>
                                        <p:strVal val="visible"/>
                                      </p:to>
                                    </p:set>
                                    <p:anim calcmode="lin" valueType="num">
                                      <p:cBhvr additive="base">
                                        <p:cTn id="43"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6">
                                            <p:txEl>
                                              <p:pRg st="0" end="0"/>
                                            </p:txEl>
                                          </p:spTgt>
                                        </p:tgtEl>
                                        <p:attrNameLst>
                                          <p:attrName>style.visibility</p:attrName>
                                        </p:attrNameLst>
                                      </p:cBhvr>
                                      <p:to>
                                        <p:strVal val="visible"/>
                                      </p:to>
                                    </p:set>
                                    <p:anim calcmode="lin" valueType="num">
                                      <p:cBhvr additive="base">
                                        <p:cTn id="49"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7">
                                            <p:txEl>
                                              <p:pRg st="0" end="0"/>
                                            </p:txEl>
                                          </p:spTgt>
                                        </p:tgtEl>
                                        <p:attrNameLst>
                                          <p:attrName>style.visibility</p:attrName>
                                        </p:attrNameLst>
                                      </p:cBhvr>
                                      <p:to>
                                        <p:strVal val="visible"/>
                                      </p:to>
                                    </p:set>
                                    <p:anim calcmode="lin" valueType="num">
                                      <p:cBhvr additive="base">
                                        <p:cTn id="55"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1524000" y="815834"/>
            <a:ext cx="8965918" cy="5711575"/>
          </a:xfrm>
          <a:prstGeom prst="rect">
            <a:avLst/>
          </a:prstGeom>
          <a:noFill/>
          <a:ln>
            <a:noFill/>
          </a:ln>
        </p:spPr>
        <p:txBody>
          <a:bodyPr spcFirstLastPara="1" wrap="square" lIns="91425" tIns="91425" rIns="91425" bIns="91425" anchor="t" anchorCtr="0">
            <a:noAutofit/>
          </a:bodyPr>
          <a:lstStyle/>
          <a:p>
            <a:pPr fontAlgn="base"/>
            <a:r>
              <a:rPr lang="en-IN" sz="2800" b="1" u="sng" dirty="0">
                <a:solidFill>
                  <a:srgbClr val="373D3F"/>
                </a:solidFill>
                <a:latin typeface="Calibri" panose="020F0502020204030204" pitchFamily="34" charset="0"/>
                <a:ea typeface="Times New Roman" panose="02020603050405020304" pitchFamily="18" charset="0"/>
                <a:cs typeface="Calibri" panose="020F0502020204030204" pitchFamily="34" charset="0"/>
              </a:rPr>
              <a:t>Answer in one word or one sentence.</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1. What is Title bar?</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The topmost blue bar of the WordPad window.</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2. What is the first screen on starting a computer called?</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Desktop.</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3. Which part of computer displays the output?</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Monitor </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4. What is the final result displayed on screen called?</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Output</a:t>
            </a:r>
          </a:p>
          <a:p>
            <a:pPr fontAlgn="base"/>
            <a:r>
              <a:rPr lang="en-IN" sz="2800" dirty="0">
                <a:latin typeface="Calibri" panose="020F0502020204030204" pitchFamily="34" charset="0"/>
                <a:ea typeface="Times New Roman" panose="02020603050405020304" pitchFamily="18" charset="0"/>
                <a:cs typeface="Calibri" panose="020F0502020204030204" pitchFamily="34" charset="0"/>
              </a:rPr>
              <a:t>5. Which part of the computer acts like human brain?</a:t>
            </a: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Central processing unit.</a:t>
            </a:r>
          </a:p>
          <a:p>
            <a:pPr fontAlgn="base"/>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499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4" end="4"/>
                                            </p:txEl>
                                          </p:spTgt>
                                        </p:tgtEl>
                                        <p:attrNameLst>
                                          <p:attrName>style.visibility</p:attrName>
                                        </p:attrNameLst>
                                      </p:cBhvr>
                                      <p:to>
                                        <p:strVal val="visible"/>
                                      </p:to>
                                    </p:set>
                                    <p:anim calcmode="lin" valueType="num">
                                      <p:cBhvr additive="base">
                                        <p:cTn id="13"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6" end="6"/>
                                            </p:txEl>
                                          </p:spTgt>
                                        </p:tgtEl>
                                        <p:attrNameLst>
                                          <p:attrName>style.visibility</p:attrName>
                                        </p:attrNameLst>
                                      </p:cBhvr>
                                      <p:to>
                                        <p:strVal val="visible"/>
                                      </p:to>
                                    </p:set>
                                    <p:anim calcmode="lin" valueType="num">
                                      <p:cBhvr additive="base">
                                        <p:cTn id="19" dur="500" fill="hold"/>
                                        <p:tgtEl>
                                          <p:spTgt spid="9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8" end="8"/>
                                            </p:txEl>
                                          </p:spTgt>
                                        </p:tgtEl>
                                        <p:attrNameLst>
                                          <p:attrName>style.visibility</p:attrName>
                                        </p:attrNameLst>
                                      </p:cBhvr>
                                      <p:to>
                                        <p:strVal val="visible"/>
                                      </p:to>
                                    </p:set>
                                    <p:anim calcmode="lin" valueType="num">
                                      <p:cBhvr additive="base">
                                        <p:cTn id="25" dur="500" fill="hold"/>
                                        <p:tgtEl>
                                          <p:spTgt spid="92">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9" end="9"/>
                                            </p:txEl>
                                          </p:spTgt>
                                        </p:tgtEl>
                                        <p:attrNameLst>
                                          <p:attrName>style.visibility</p:attrName>
                                        </p:attrNameLst>
                                      </p:cBhvr>
                                      <p:to>
                                        <p:strVal val="visible"/>
                                      </p:to>
                                    </p:set>
                                    <p:anim calcmode="lin" valueType="num">
                                      <p:cBhvr additive="base">
                                        <p:cTn id="31" dur="500" fill="hold"/>
                                        <p:tgtEl>
                                          <p:spTgt spid="92">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2">
                                            <p:txEl>
                                              <p:pRg st="10" end="10"/>
                                            </p:txEl>
                                          </p:spTgt>
                                        </p:tgtEl>
                                        <p:attrNameLst>
                                          <p:attrName>style.visibility</p:attrName>
                                        </p:attrNameLst>
                                      </p:cBhvr>
                                      <p:to>
                                        <p:strVal val="visible"/>
                                      </p:to>
                                    </p:set>
                                    <p:anim calcmode="lin" valueType="num">
                                      <p:cBhvr additive="base">
                                        <p:cTn id="37" dur="500" fill="hold"/>
                                        <p:tgtEl>
                                          <p:spTgt spid="92">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1524000" y="815834"/>
            <a:ext cx="8965918" cy="5711575"/>
          </a:xfrm>
          <a:prstGeom prst="rect">
            <a:avLst/>
          </a:prstGeom>
          <a:noFill/>
          <a:ln>
            <a:noFill/>
          </a:ln>
        </p:spPr>
        <p:txBody>
          <a:bodyPr spcFirstLastPara="1" wrap="square" lIns="91425" tIns="91425" rIns="91425" bIns="91425" anchor="t" anchorCtr="0">
            <a:noAutofit/>
          </a:bodyPr>
          <a:lstStyle/>
          <a:p>
            <a:pPr fontAlgn="base"/>
            <a:r>
              <a:rPr lang="en-IN" sz="2800" b="1" u="sng" dirty="0">
                <a:solidFill>
                  <a:srgbClr val="373D3F"/>
                </a:solidFill>
                <a:latin typeface="Calibri" panose="020F0502020204030204" pitchFamily="34" charset="0"/>
                <a:ea typeface="Times New Roman" panose="02020603050405020304" pitchFamily="18" charset="0"/>
                <a:cs typeface="Calibri" panose="020F0502020204030204" pitchFamily="34" charset="0"/>
              </a:rPr>
              <a:t>Answer in one word or one sentence.</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6. What is hard copy?</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The printed copy on a paper.</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7. What is the first screen on starting a computer called?</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Desktop.</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8. Which device helps us to listen to music without disturbing others?</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Headphones</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9. Which part of mouse helps to move a page up and down?</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Scroll wheel</a:t>
            </a:r>
          </a:p>
          <a:p>
            <a:pPr fontAlgn="base"/>
            <a:r>
              <a:rPr lang="en-IN" sz="2800">
                <a:latin typeface="Calibri" panose="020F0502020204030204" pitchFamily="34" charset="0"/>
                <a:ea typeface="Times New Roman" panose="02020603050405020304" pitchFamily="18" charset="0"/>
                <a:cs typeface="Calibri" panose="020F0502020204030204" pitchFamily="34" charset="0"/>
              </a:rPr>
              <a:t>10. </a:t>
            </a:r>
            <a:r>
              <a:rPr lang="en-IN" sz="2800" dirty="0">
                <a:latin typeface="Calibri" panose="020F0502020204030204" pitchFamily="34" charset="0"/>
                <a:ea typeface="Times New Roman" panose="02020603050405020304" pitchFamily="18" charset="0"/>
                <a:cs typeface="Calibri" panose="020F0502020204030204" pitchFamily="34" charset="0"/>
              </a:rPr>
              <a:t>What is the use of keyboard?</a:t>
            </a: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To type letters, words, numbers and special symbols.</a:t>
            </a:r>
          </a:p>
          <a:p>
            <a:pPr fontAlgn="base"/>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0466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4" end="4"/>
                                            </p:txEl>
                                          </p:spTgt>
                                        </p:tgtEl>
                                        <p:attrNameLst>
                                          <p:attrName>style.visibility</p:attrName>
                                        </p:attrNameLst>
                                      </p:cBhvr>
                                      <p:to>
                                        <p:strVal val="visible"/>
                                      </p:to>
                                    </p:set>
                                    <p:anim calcmode="lin" valueType="num">
                                      <p:cBhvr additive="base">
                                        <p:cTn id="13"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6" end="6"/>
                                            </p:txEl>
                                          </p:spTgt>
                                        </p:tgtEl>
                                        <p:attrNameLst>
                                          <p:attrName>style.visibility</p:attrName>
                                        </p:attrNameLst>
                                      </p:cBhvr>
                                      <p:to>
                                        <p:strVal val="visible"/>
                                      </p:to>
                                    </p:set>
                                    <p:anim calcmode="lin" valueType="num">
                                      <p:cBhvr additive="base">
                                        <p:cTn id="19" dur="500" fill="hold"/>
                                        <p:tgtEl>
                                          <p:spTgt spid="9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8" end="8"/>
                                            </p:txEl>
                                          </p:spTgt>
                                        </p:tgtEl>
                                        <p:attrNameLst>
                                          <p:attrName>style.visibility</p:attrName>
                                        </p:attrNameLst>
                                      </p:cBhvr>
                                      <p:to>
                                        <p:strVal val="visible"/>
                                      </p:to>
                                    </p:set>
                                    <p:anim calcmode="lin" valueType="num">
                                      <p:cBhvr additive="base">
                                        <p:cTn id="25" dur="500" fill="hold"/>
                                        <p:tgtEl>
                                          <p:spTgt spid="92">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9" end="9"/>
                                            </p:txEl>
                                          </p:spTgt>
                                        </p:tgtEl>
                                        <p:attrNameLst>
                                          <p:attrName>style.visibility</p:attrName>
                                        </p:attrNameLst>
                                      </p:cBhvr>
                                      <p:to>
                                        <p:strVal val="visible"/>
                                      </p:to>
                                    </p:set>
                                    <p:anim calcmode="lin" valueType="num">
                                      <p:cBhvr additive="base">
                                        <p:cTn id="31" dur="500" fill="hold"/>
                                        <p:tgtEl>
                                          <p:spTgt spid="92">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2">
                                            <p:txEl>
                                              <p:pRg st="10" end="10"/>
                                            </p:txEl>
                                          </p:spTgt>
                                        </p:tgtEl>
                                        <p:attrNameLst>
                                          <p:attrName>style.visibility</p:attrName>
                                        </p:attrNameLst>
                                      </p:cBhvr>
                                      <p:to>
                                        <p:strVal val="visible"/>
                                      </p:to>
                                    </p:set>
                                    <p:anim calcmode="lin" valueType="num">
                                      <p:cBhvr additive="base">
                                        <p:cTn id="37" dur="500" fill="hold"/>
                                        <p:tgtEl>
                                          <p:spTgt spid="92">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HOME WORK :</a:t>
            </a:r>
            <a:endParaRPr sz="2200" b="1" dirty="0">
              <a:solidFill>
                <a:srgbClr val="FF0000"/>
              </a:solidFill>
              <a:latin typeface="Arial"/>
              <a:ea typeface="Arial"/>
              <a:cs typeface="Arial"/>
              <a:sym typeface="Arial"/>
            </a:endParaRPr>
          </a:p>
        </p:txBody>
      </p:sp>
      <p:sp>
        <p:nvSpPr>
          <p:cNvPr id="92" name="Google Shape;92;p6"/>
          <p:cNvSpPr txBox="1"/>
          <p:nvPr/>
        </p:nvSpPr>
        <p:spPr>
          <a:xfrm>
            <a:off x="1702082" y="1286313"/>
            <a:ext cx="8688300" cy="3852800"/>
          </a:xfrm>
          <a:prstGeom prst="rect">
            <a:avLst/>
          </a:prstGeom>
          <a:noFill/>
          <a:ln>
            <a:noFill/>
          </a:ln>
        </p:spPr>
        <p:txBody>
          <a:bodyPr spcFirstLastPara="1" wrap="square" lIns="91425" tIns="91425" rIns="91425" bIns="91425" anchor="t" anchorCtr="0">
            <a:noAutofit/>
          </a:bodyPr>
          <a:lstStyle/>
          <a:p>
            <a:pPr>
              <a:buSzPts val="1400"/>
            </a:pPr>
            <a:r>
              <a:rPr lang="en-GB" sz="3600" b="0" i="0" u="none" strike="noStrike" dirty="0">
                <a:solidFill>
                  <a:srgbClr val="000000"/>
                </a:solidFill>
                <a:effectLst/>
                <a:latin typeface="Calibri" panose="020F0502020204030204" pitchFamily="34" charset="0"/>
              </a:rPr>
              <a:t>Learn Ch 2, 3 and 4</a:t>
            </a:r>
            <a:endParaRPr lang="en-US" sz="4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119606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a:solidFill>
                  <a:srgbClr val="FF0000"/>
                </a:solidFill>
                <a:latin typeface="Arial"/>
                <a:ea typeface="Arial"/>
                <a:cs typeface="Arial"/>
                <a:sym typeface="Arial"/>
              </a:rPr>
              <a:t>LEARNING OUTCOME: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3"/>
            <a:ext cx="8688300" cy="3852800"/>
          </a:xfrm>
          <a:prstGeom prst="rect">
            <a:avLst/>
          </a:prstGeom>
          <a:noFill/>
          <a:ln>
            <a:noFill/>
          </a:ln>
        </p:spPr>
        <p:txBody>
          <a:bodyPr spcFirstLastPara="1" wrap="square" lIns="91425" tIns="91425" rIns="91425" bIns="91425" anchor="t" anchorCtr="0">
            <a:noAutofit/>
          </a:bodyPr>
          <a:lstStyle/>
          <a:p>
            <a:pPr>
              <a:buSzPts val="1400"/>
            </a:pPr>
            <a:r>
              <a:rPr lang="en-US" sz="2400" dirty="0">
                <a:latin typeface="Calibri" pitchFamily="34" charset="0"/>
                <a:cs typeface="Calibri" pitchFamily="34" charset="0"/>
              </a:rPr>
              <a:t>Learners will able to revise on how a computer works, also the various parts of a computer through this revision.</a:t>
            </a:r>
          </a:p>
          <a:p>
            <a:pPr lvl="0">
              <a:buSzPts val="1400"/>
            </a:pP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796348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2209800" y="381000"/>
            <a:ext cx="7801200" cy="2009503"/>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dirty="0">
                <a:solidFill>
                  <a:srgbClr val="000000"/>
                </a:solidFill>
                <a:latin typeface="Arial"/>
                <a:ea typeface="Arial"/>
                <a:cs typeface="Arial"/>
                <a:sym typeface="Arial"/>
              </a:rPr>
              <a:t>THANKING YOU</a:t>
            </a:r>
            <a:endParaRPr sz="4000" b="1" dirty="0">
              <a:solidFill>
                <a:srgbClr val="000000"/>
              </a:solidFill>
              <a:latin typeface="Arial"/>
              <a:ea typeface="Arial"/>
              <a:cs typeface="Arial"/>
              <a:sym typeface="Arial"/>
            </a:endParaRPr>
          </a:p>
          <a:p>
            <a:pPr marL="457200" algn="ctr">
              <a:lnSpc>
                <a:spcPct val="115000"/>
              </a:lnSpc>
              <a:buClr>
                <a:srgbClr val="000000"/>
              </a:buClr>
              <a:buSzPts val="4000"/>
            </a:pPr>
            <a:r>
              <a:rPr lang="en" sz="4000" b="1" dirty="0">
                <a:solidFill>
                  <a:srgbClr val="FF0000"/>
                </a:solidFill>
                <a:latin typeface="Arial"/>
                <a:ea typeface="Arial"/>
                <a:cs typeface="Arial"/>
                <a:sym typeface="Arial"/>
              </a:rPr>
              <a:t>ODM EDUCATIONAL GROUP</a:t>
            </a:r>
            <a:endParaRPr sz="4000" b="1" dirty="0">
              <a:solidFill>
                <a:srgbClr val="FF0000"/>
              </a:solidFill>
              <a:latin typeface="Arial"/>
              <a:ea typeface="Arial"/>
              <a:cs typeface="Arial"/>
              <a:sym typeface="Arial"/>
            </a:endParaRPr>
          </a:p>
          <a:p>
            <a:pPr>
              <a:buClr>
                <a:srgbClr val="000000"/>
              </a:buClr>
              <a:buSzPts val="1400"/>
            </a:pPr>
            <a:endParaRPr sz="1400" dirty="0">
              <a:solidFill>
                <a:srgbClr val="000000"/>
              </a:solidFill>
              <a:latin typeface="Arial"/>
              <a:ea typeface="Arial"/>
              <a:cs typeface="Arial"/>
              <a:sym typeface="Arial"/>
            </a:endParaRPr>
          </a:p>
        </p:txBody>
      </p:sp>
      <p:pic>
        <p:nvPicPr>
          <p:cNvPr id="4" name="Picture 2" descr="Happy excited GIF - Find on GIFE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435498" y="1978318"/>
            <a:ext cx="4498680" cy="4498682"/>
          </a:xfrm>
          <a:prstGeom prst="rect">
            <a:avLst/>
          </a:prstGeom>
          <a:noFill/>
          <a:extLst>
            <a:ext uri="{909E8E84-426E-40DD-AFC4-6F175D3DCCD1}">
              <a14:hiddenFill xmlns:a14="http://schemas.microsoft.com/office/drawing/2010/main">
                <a:solidFill>
                  <a:srgbClr val="FFFFFF"/>
                </a:solidFill>
              </a14:hiddenFill>
            </a:ext>
          </a:extLst>
        </p:spPr>
      </p:pic>
      <p:pic>
        <p:nvPicPr>
          <p:cNvPr id="5" name="Google Shape;55;p13"/>
          <p:cNvPicPr preferRelativeResize="0"/>
          <p:nvPr/>
        </p:nvPicPr>
        <p:blipFill rotWithShape="1">
          <a:blip r:embed="rId4" cstate="print">
            <a:alphaModFix/>
          </a:blip>
          <a:srcRect/>
          <a:stretch/>
        </p:blipFill>
        <p:spPr>
          <a:xfrm>
            <a:off x="10363200" y="0"/>
            <a:ext cx="1828800" cy="1143000"/>
          </a:xfrm>
          <a:prstGeom prst="rect">
            <a:avLst/>
          </a:prstGeom>
          <a:noFill/>
          <a:ln>
            <a:noFill/>
          </a:ln>
        </p:spPr>
      </p:pic>
    </p:spTree>
    <p:extLst>
      <p:ext uri="{BB962C8B-B14F-4D97-AF65-F5344CB8AC3E}">
        <p14:creationId xmlns:p14="http://schemas.microsoft.com/office/powerpoint/2010/main" val="702068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545</TotalTime>
  <Words>343</Words>
  <Application>Microsoft Office PowerPoint</Application>
  <PresentationFormat>Widescreen</PresentationFormat>
  <Paragraphs>55</Paragraphs>
  <Slides>8</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23</cp:revision>
  <dcterms:modified xsi:type="dcterms:W3CDTF">2022-02-05T06:14:04Z</dcterms:modified>
</cp:coreProperties>
</file>