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ppt/comments/comment7.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68" r:id="rId4"/>
    <p:sldId id="270" r:id="rId5"/>
    <p:sldId id="265" r:id="rId6"/>
    <p:sldId id="272" r:id="rId7"/>
    <p:sldId id="271" r:id="rId8"/>
    <p:sldId id="273" r:id="rId9"/>
    <p:sldId id="263" r:id="rId10"/>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7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7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7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7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7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9F155A-A05A-41AC-9796-A28090FF6699}" type="datetimeFigureOut">
              <a:rPr lang="en-US" smtClean="0"/>
              <a:pPr/>
              <a:t>1/31/2022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766B4-04E4-40AF-B9C1-041AFF2CE4E6}" type="slidenum">
              <a:rPr lang="en-US" smtClean="0"/>
              <a:pPr/>
              <a:t>‹#›</a:t>
            </a:fld>
            <a:endParaRPr lang="en-US"/>
          </a:p>
        </p:txBody>
      </p:sp>
    </p:spTree>
    <p:extLst>
      <p:ext uri="{BB962C8B-B14F-4D97-AF65-F5344CB8AC3E}">
        <p14:creationId xmlns:p14="http://schemas.microsoft.com/office/powerpoint/2010/main" val="163995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55107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24212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98734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80049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28188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96643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3E2925-F9BB-4ECC-A330-01786F9AC41B}"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60560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87571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70115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777356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3E2925-F9BB-4ECC-A330-01786F9AC41B}"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93682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3E2925-F9BB-4ECC-A330-01786F9AC41B}" type="datetimeFigureOut">
              <a:rPr lang="en-US" smtClean="0"/>
              <a:pPr/>
              <a:t>1/31/2022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406488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3E2925-F9BB-4ECC-A330-01786F9AC41B}" type="datetimeFigureOut">
              <a:rPr lang="en-US" smtClean="0"/>
              <a:pPr/>
              <a:t>1/31/2022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53136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3E2925-F9BB-4ECC-A330-01786F9AC41B}" type="datetimeFigureOut">
              <a:rPr lang="en-US" smtClean="0"/>
              <a:pPr/>
              <a:t>1/31/2022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401109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E2925-F9BB-4ECC-A330-01786F9AC41B}" type="datetimeFigureOut">
              <a:rPr lang="en-US" smtClean="0"/>
              <a:pPr/>
              <a:t>1/31/2022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957837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1/31/2022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608017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1/31/2022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14695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E2925-F9BB-4ECC-A330-01786F9AC41B}" type="datetimeFigureOut">
              <a:rPr lang="en-US" smtClean="0"/>
              <a:pPr/>
              <a:t>1/31/2022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39DE8-780F-4EF4-AC0C-33E17D97AE49}" type="slidenum">
              <a:rPr lang="en-US" smtClean="0"/>
              <a:pPr/>
              <a:t>‹#›</a:t>
            </a:fld>
            <a:endParaRPr lang="en-US"/>
          </a:p>
        </p:txBody>
      </p:sp>
    </p:spTree>
    <p:extLst>
      <p:ext uri="{BB962C8B-B14F-4D97-AF65-F5344CB8AC3E}">
        <p14:creationId xmlns:p14="http://schemas.microsoft.com/office/powerpoint/2010/main" val="316162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0" y="1"/>
            <a:ext cx="26321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200" b="1" dirty="0">
                <a:solidFill>
                  <a:srgbClr val="FF0000"/>
                </a:solidFill>
                <a:latin typeface="Arial" pitchFamily="34" charset="0"/>
                <a:ea typeface="Times New Roman" pitchFamily="18" charset="0"/>
                <a:cs typeface="Arial" pitchFamily="34" charset="0"/>
              </a:rPr>
              <a:t> </a:t>
            </a:r>
            <a:endParaRPr lang="en-US" dirty="0">
              <a:latin typeface="Arial" pitchFamily="34" charset="0"/>
              <a:cs typeface="Arial" pitchFamily="34" charset="0"/>
            </a:endParaRPr>
          </a:p>
        </p:txBody>
      </p:sp>
      <p:sp>
        <p:nvSpPr>
          <p:cNvPr id="1026" name="AutoShape 2"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pic>
        <p:nvPicPr>
          <p:cNvPr id="11" name="Google Shape;55;p13"/>
          <p:cNvPicPr preferRelativeResize="0"/>
          <p:nvPr/>
        </p:nvPicPr>
        <p:blipFill rotWithShape="1">
          <a:blip r:embed="rId3" cstate="print">
            <a:alphaModFix/>
          </a:blip>
          <a:srcRect/>
          <a:stretch/>
        </p:blipFill>
        <p:spPr>
          <a:xfrm>
            <a:off x="155575" y="35898"/>
            <a:ext cx="1828800" cy="1143000"/>
          </a:xfrm>
          <a:prstGeom prst="rect">
            <a:avLst/>
          </a:prstGeom>
          <a:noFill/>
          <a:ln>
            <a:noFill/>
          </a:ln>
        </p:spPr>
      </p:pic>
      <p:sp>
        <p:nvSpPr>
          <p:cNvPr id="10" name="Google Shape;57;p13"/>
          <p:cNvSpPr txBox="1"/>
          <p:nvPr/>
        </p:nvSpPr>
        <p:spPr>
          <a:xfrm>
            <a:off x="127374" y="3263153"/>
            <a:ext cx="12036425" cy="2805545"/>
          </a:xfrm>
          <a:prstGeom prst="rect">
            <a:avLst/>
          </a:prstGeom>
          <a:noFill/>
          <a:ln>
            <a:noFill/>
          </a:ln>
        </p:spPr>
        <p:txBody>
          <a:bodyPr spcFirstLastPara="1" wrap="square" lIns="91425" tIns="91425" rIns="91425" bIns="91425" anchor="t" anchorCtr="0">
            <a:noAutofit/>
          </a:bodyPr>
          <a:lstStyle/>
          <a:p>
            <a:r>
              <a:rPr lang="en-US" sz="2400" b="1" dirty="0"/>
              <a:t>SESSION NO-13</a:t>
            </a:r>
          </a:p>
          <a:p>
            <a:r>
              <a:rPr lang="en-US" sz="2400" b="1" dirty="0"/>
              <a:t>CLASS:II</a:t>
            </a:r>
          </a:p>
          <a:p>
            <a:r>
              <a:rPr lang="en-US" sz="2400" b="1" dirty="0"/>
              <a:t>SUBJECT : COMPUTER</a:t>
            </a:r>
          </a:p>
          <a:p>
            <a:pPr lvl="0"/>
            <a:r>
              <a:rPr lang="en-US" sz="2400" b="1" dirty="0">
                <a:solidFill>
                  <a:srgbClr val="000000"/>
                </a:solidFill>
                <a:latin typeface="Calibri" pitchFamily="34" charset="0"/>
                <a:cs typeface="Calibri" pitchFamily="34" charset="0"/>
                <a:sym typeface="Arial"/>
              </a:rPr>
              <a:t>CHAPTER NUMBER:2</a:t>
            </a:r>
          </a:p>
          <a:p>
            <a:r>
              <a:rPr lang="en-US" sz="2400" b="1" dirty="0">
                <a:latin typeface="Calibri" pitchFamily="34" charset="0"/>
                <a:cs typeface="Calibri" pitchFamily="34" charset="0"/>
              </a:rPr>
              <a:t>CHAPTER NAME : PARTS OF A COMPUTER</a:t>
            </a:r>
            <a:endParaRPr lang="en-US" sz="2400" b="1" dirty="0"/>
          </a:p>
          <a:p>
            <a:pPr lvl="0"/>
            <a:r>
              <a:rPr lang="en-US" sz="2400" b="1" dirty="0"/>
              <a:t>SUB TOPIC: REVISION</a:t>
            </a:r>
            <a:endParaRPr lang="en-US" sz="2400" b="1" dirty="0">
              <a:ln/>
            </a:endParaRPr>
          </a:p>
          <a:p>
            <a:endParaRPr lang="en-US" sz="2000" b="1" dirty="0"/>
          </a:p>
        </p:txBody>
      </p:sp>
    </p:spTree>
    <p:extLst>
      <p:ext uri="{BB962C8B-B14F-4D97-AF65-F5344CB8AC3E}">
        <p14:creationId xmlns:p14="http://schemas.microsoft.com/office/powerpoint/2010/main" val="2423294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4288"/>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Input – Process – Output Cycle, Parts of a computer.</a:t>
            </a: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54953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104931"/>
            <a:ext cx="12801600" cy="6551892"/>
          </a:xfrm>
        </p:spPr>
        <p:txBody>
          <a:bodyPr>
            <a:normAutofit lnSpcReduction="10000"/>
          </a:bodyPr>
          <a:lstStyle/>
          <a:p>
            <a:pPr marL="0" indent="0">
              <a:lnSpc>
                <a:spcPct val="150000"/>
              </a:lnSpc>
              <a:buNone/>
            </a:pPr>
            <a:r>
              <a:rPr lang="en-IN" b="1" dirty="0">
                <a:solidFill>
                  <a:srgbClr val="FF0000"/>
                </a:solidFill>
              </a:rPr>
              <a:t>Tick the correct answer:-</a:t>
            </a:r>
          </a:p>
          <a:p>
            <a:pPr marL="514350" indent="-514350">
              <a:lnSpc>
                <a:spcPct val="150000"/>
              </a:lnSpc>
              <a:buFont typeface="+mj-lt"/>
              <a:buAutoNum type="arabicPeriod"/>
            </a:pPr>
            <a:endParaRPr lang="en-IN" b="1" dirty="0"/>
          </a:p>
          <a:p>
            <a:pPr marL="514350" indent="-514350">
              <a:lnSpc>
                <a:spcPct val="150000"/>
              </a:lnSpc>
              <a:buFont typeface="+mj-lt"/>
              <a:buAutoNum type="arabicPeriod"/>
            </a:pPr>
            <a:r>
              <a:rPr lang="en-IN" b="1" dirty="0"/>
              <a:t>I use light instead of a ball for the movement of mouse pointer, who I am ?		        		  (Ball mouse/Joystick/ Optical mouse)</a:t>
            </a:r>
          </a:p>
          <a:p>
            <a:pPr marL="514350" indent="-514350">
              <a:lnSpc>
                <a:spcPct val="150000"/>
              </a:lnSpc>
              <a:buFont typeface="+mj-lt"/>
              <a:buAutoNum type="arabicPeriod"/>
            </a:pPr>
            <a:r>
              <a:rPr lang="en-IN" b="1" dirty="0"/>
              <a:t>I am used to record user’s voice and different sounds into a computer.              Who I am ?             (Speaker/ Microphone/ Headphones) </a:t>
            </a:r>
          </a:p>
          <a:p>
            <a:pPr marL="514350" indent="-514350">
              <a:lnSpc>
                <a:spcPct val="150000"/>
              </a:lnSpc>
              <a:buFont typeface="+mj-lt"/>
              <a:buAutoNum type="arabicPeriod"/>
            </a:pPr>
            <a:r>
              <a:rPr lang="en-IN" b="1" dirty="0"/>
              <a:t>Choose the odd one out ( Flash </a:t>
            </a:r>
            <a:r>
              <a:rPr lang="en-IN" b="1"/>
              <a:t>drive / Hard disk/ </a:t>
            </a:r>
            <a:r>
              <a:rPr lang="en-IN" b="1" dirty="0"/>
              <a:t>Jump drive) .</a:t>
            </a:r>
            <a:endParaRPr lang="en-IN" dirty="0"/>
          </a:p>
          <a:p>
            <a:pPr marL="514350" indent="-514350">
              <a:lnSpc>
                <a:spcPct val="150000"/>
              </a:lnSpc>
              <a:buFont typeface="+mj-lt"/>
              <a:buAutoNum type="arabicPeriod"/>
            </a:pPr>
            <a:r>
              <a:rPr lang="en-IN" b="1" dirty="0"/>
              <a:t>The printed copy on a paper is called (soft copy / hard copy/ record copy)</a:t>
            </a:r>
          </a:p>
          <a:p>
            <a:pPr marL="514350" indent="-514350">
              <a:lnSpc>
                <a:spcPct val="150000"/>
              </a:lnSpc>
              <a:buFont typeface="+mj-lt"/>
              <a:buAutoNum type="arabicPeriod"/>
            </a:pPr>
            <a:r>
              <a:rPr lang="en-IN" b="1" dirty="0"/>
              <a:t>Choose the odd one out. ( thumb drive /monitor/ CD )</a:t>
            </a:r>
          </a:p>
          <a:p>
            <a:pPr marL="0" indent="0">
              <a:lnSpc>
                <a:spcPct val="150000"/>
              </a:lnSpc>
              <a:buNone/>
            </a:pPr>
            <a:endParaRPr lang="en-IN" b="1" dirty="0"/>
          </a:p>
          <a:p>
            <a:pPr marL="0" indent="0">
              <a:lnSpc>
                <a:spcPct val="150000"/>
              </a:lnSpc>
              <a:buNone/>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6885961" y="1825424"/>
            <a:ext cx="605117" cy="584775"/>
          </a:xfrm>
          <a:prstGeom prst="rect">
            <a:avLst/>
          </a:prstGeom>
          <a:noFill/>
        </p:spPr>
        <p:txBody>
          <a:bodyPr wrap="square" rtlCol="0">
            <a:spAutoFit/>
          </a:bodyPr>
          <a:lstStyle/>
          <a:p>
            <a:r>
              <a:rPr lang="en-IN" sz="3200" b="1" dirty="0">
                <a:solidFill>
                  <a:srgbClr val="FF0000"/>
                </a:solidFill>
              </a:rPr>
              <a:t>√</a:t>
            </a:r>
          </a:p>
        </p:txBody>
      </p:sp>
      <p:sp>
        <p:nvSpPr>
          <p:cNvPr id="6" name="TextBox 5"/>
          <p:cNvSpPr txBox="1"/>
          <p:nvPr/>
        </p:nvSpPr>
        <p:spPr>
          <a:xfrm>
            <a:off x="4398365" y="1297469"/>
            <a:ext cx="605117" cy="584775"/>
          </a:xfrm>
          <a:prstGeom prst="rect">
            <a:avLst/>
          </a:prstGeom>
          <a:noFill/>
        </p:spPr>
        <p:txBody>
          <a:bodyPr wrap="square" rtlCol="0">
            <a:spAutoFit/>
          </a:bodyPr>
          <a:lstStyle/>
          <a:p>
            <a:endParaRPr lang="en-IN" sz="3200" b="1" dirty="0">
              <a:solidFill>
                <a:srgbClr val="FF0000"/>
              </a:solidFill>
            </a:endParaRPr>
          </a:p>
        </p:txBody>
      </p:sp>
      <p:sp>
        <p:nvSpPr>
          <p:cNvPr id="7" name="TextBox 6"/>
          <p:cNvSpPr txBox="1"/>
          <p:nvPr/>
        </p:nvSpPr>
        <p:spPr>
          <a:xfrm>
            <a:off x="5380684" y="3136611"/>
            <a:ext cx="605117" cy="584775"/>
          </a:xfrm>
          <a:prstGeom prst="rect">
            <a:avLst/>
          </a:prstGeom>
          <a:noFill/>
        </p:spPr>
        <p:txBody>
          <a:bodyPr wrap="square" rtlCol="0">
            <a:spAutoFit/>
          </a:bodyPr>
          <a:lstStyle/>
          <a:p>
            <a:r>
              <a:rPr lang="en-IN" sz="3200" b="1" dirty="0">
                <a:solidFill>
                  <a:srgbClr val="FF0000"/>
                </a:solidFill>
              </a:rPr>
              <a:t>√</a:t>
            </a:r>
          </a:p>
        </p:txBody>
      </p:sp>
      <p:sp>
        <p:nvSpPr>
          <p:cNvPr id="8" name="TextBox 7"/>
          <p:cNvSpPr txBox="1"/>
          <p:nvPr/>
        </p:nvSpPr>
        <p:spPr>
          <a:xfrm>
            <a:off x="7083184" y="3843805"/>
            <a:ext cx="605117" cy="584775"/>
          </a:xfrm>
          <a:prstGeom prst="rect">
            <a:avLst/>
          </a:prstGeom>
          <a:noFill/>
        </p:spPr>
        <p:txBody>
          <a:bodyPr wrap="square" rtlCol="0">
            <a:spAutoFit/>
          </a:bodyPr>
          <a:lstStyle/>
          <a:p>
            <a:r>
              <a:rPr lang="en-IN" sz="3200" b="1" dirty="0">
                <a:solidFill>
                  <a:srgbClr val="FF0000"/>
                </a:solidFill>
              </a:rPr>
              <a:t>√</a:t>
            </a:r>
          </a:p>
        </p:txBody>
      </p:sp>
      <p:sp>
        <p:nvSpPr>
          <p:cNvPr id="9" name="TextBox 8"/>
          <p:cNvSpPr txBox="1"/>
          <p:nvPr/>
        </p:nvSpPr>
        <p:spPr>
          <a:xfrm>
            <a:off x="8207188" y="4479706"/>
            <a:ext cx="605117" cy="584775"/>
          </a:xfrm>
          <a:prstGeom prst="rect">
            <a:avLst/>
          </a:prstGeom>
          <a:noFill/>
        </p:spPr>
        <p:txBody>
          <a:bodyPr wrap="square" rtlCol="0">
            <a:spAutoFit/>
          </a:bodyPr>
          <a:lstStyle/>
          <a:p>
            <a:r>
              <a:rPr lang="en-IN" sz="3200" b="1" dirty="0">
                <a:solidFill>
                  <a:srgbClr val="FF0000"/>
                </a:solidFill>
              </a:rPr>
              <a:t>√</a:t>
            </a:r>
          </a:p>
        </p:txBody>
      </p:sp>
      <p:sp>
        <p:nvSpPr>
          <p:cNvPr id="10" name="TextBox 9"/>
          <p:cNvSpPr txBox="1"/>
          <p:nvPr/>
        </p:nvSpPr>
        <p:spPr>
          <a:xfrm>
            <a:off x="8207188" y="5170946"/>
            <a:ext cx="605117" cy="584775"/>
          </a:xfrm>
          <a:prstGeom prst="rect">
            <a:avLst/>
          </a:prstGeom>
          <a:noFill/>
        </p:spPr>
        <p:txBody>
          <a:bodyPr wrap="square" rtlCol="0">
            <a:spAutoFit/>
          </a:bodyPr>
          <a:lstStyle/>
          <a:p>
            <a:endParaRPr lang="en-IN" sz="32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7085839" y="5170946"/>
            <a:ext cx="605117" cy="584775"/>
          </a:xfrm>
          <a:prstGeom prst="rect">
            <a:avLst/>
          </a:prstGeom>
          <a:noFill/>
        </p:spPr>
        <p:txBody>
          <a:bodyPr wrap="square" rtlCol="0">
            <a:spAutoFit/>
          </a:bodyPr>
          <a:lstStyle/>
          <a:p>
            <a:r>
              <a:rPr lang="en-IN" sz="3200"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104931"/>
            <a:ext cx="12801600" cy="6551892"/>
          </a:xfrm>
        </p:spPr>
        <p:txBody>
          <a:bodyPr>
            <a:normAutofit/>
          </a:bodyPr>
          <a:lstStyle/>
          <a:p>
            <a:pPr marL="0" indent="0">
              <a:lnSpc>
                <a:spcPct val="150000"/>
              </a:lnSpc>
              <a:buNone/>
            </a:pPr>
            <a:r>
              <a:rPr lang="en-IN" b="1" dirty="0">
                <a:solidFill>
                  <a:srgbClr val="FF0000"/>
                </a:solidFill>
              </a:rPr>
              <a:t>Tick the correct answer:-</a:t>
            </a:r>
          </a:p>
          <a:p>
            <a:pPr marL="514350" indent="-514350">
              <a:lnSpc>
                <a:spcPct val="150000"/>
              </a:lnSpc>
              <a:buFont typeface="+mj-lt"/>
              <a:buAutoNum type="arabicPeriod"/>
            </a:pPr>
            <a:endParaRPr lang="en-IN" b="1" dirty="0"/>
          </a:p>
          <a:p>
            <a:pPr marL="514350" indent="-514350">
              <a:lnSpc>
                <a:spcPct val="150000"/>
              </a:lnSpc>
              <a:buFont typeface="+mj-lt"/>
              <a:buAutoNum type="arabicPeriod" startAt="6"/>
            </a:pPr>
            <a:r>
              <a:rPr lang="en-IN" b="1" dirty="0"/>
              <a:t>I am that part of computer which acts as human brain, who I am ?		        		  (Ball mouse/Joystick/ CPU)</a:t>
            </a:r>
          </a:p>
          <a:p>
            <a:pPr marL="514350" indent="-514350">
              <a:lnSpc>
                <a:spcPct val="150000"/>
              </a:lnSpc>
              <a:buFont typeface="+mj-lt"/>
              <a:buAutoNum type="arabicPeriod" startAt="6"/>
            </a:pPr>
            <a:r>
              <a:rPr lang="en-IN" b="1" dirty="0"/>
              <a:t>I am the final result displayed on the monitor. Who I am ?                            (Process/ Output/ Input) </a:t>
            </a:r>
          </a:p>
          <a:p>
            <a:pPr marL="514350" indent="-514350">
              <a:lnSpc>
                <a:spcPct val="150000"/>
              </a:lnSpc>
              <a:buFont typeface="+mj-lt"/>
              <a:buAutoNum type="arabicPeriod" startAt="6"/>
            </a:pPr>
            <a:r>
              <a:rPr lang="en-IN" b="1" dirty="0"/>
              <a:t>I look like a TV screen( Flash drive , monitor, keyboard) .</a:t>
            </a:r>
            <a:endParaRPr lang="en-IN" dirty="0"/>
          </a:p>
          <a:p>
            <a:pPr marL="0" indent="0">
              <a:lnSpc>
                <a:spcPct val="150000"/>
              </a:lnSpc>
              <a:buNone/>
            </a:pPr>
            <a:endParaRPr lang="en-IN" b="1" dirty="0"/>
          </a:p>
          <a:p>
            <a:pPr marL="0" indent="0">
              <a:lnSpc>
                <a:spcPct val="150000"/>
              </a:lnSpc>
              <a:buNone/>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5490883" y="1882244"/>
            <a:ext cx="605117" cy="584775"/>
          </a:xfrm>
          <a:prstGeom prst="rect">
            <a:avLst/>
          </a:prstGeom>
          <a:noFill/>
        </p:spPr>
        <p:txBody>
          <a:bodyPr wrap="square" rtlCol="0">
            <a:spAutoFit/>
          </a:bodyPr>
          <a:lstStyle/>
          <a:p>
            <a:r>
              <a:rPr lang="en-IN" sz="3200" b="1" dirty="0">
                <a:solidFill>
                  <a:srgbClr val="FF0000"/>
                </a:solidFill>
              </a:rPr>
              <a:t>√</a:t>
            </a:r>
          </a:p>
        </p:txBody>
      </p:sp>
      <p:sp>
        <p:nvSpPr>
          <p:cNvPr id="6" name="TextBox 5"/>
          <p:cNvSpPr txBox="1"/>
          <p:nvPr/>
        </p:nvSpPr>
        <p:spPr>
          <a:xfrm>
            <a:off x="4398365" y="1297469"/>
            <a:ext cx="605117" cy="584775"/>
          </a:xfrm>
          <a:prstGeom prst="rect">
            <a:avLst/>
          </a:prstGeom>
          <a:noFill/>
        </p:spPr>
        <p:txBody>
          <a:bodyPr wrap="square" rtlCol="0">
            <a:spAutoFit/>
          </a:bodyPr>
          <a:lstStyle/>
          <a:p>
            <a:endParaRPr lang="en-IN" sz="3200" b="1" dirty="0">
              <a:solidFill>
                <a:srgbClr val="FF0000"/>
              </a:solidFill>
            </a:endParaRPr>
          </a:p>
        </p:txBody>
      </p:sp>
      <p:sp>
        <p:nvSpPr>
          <p:cNvPr id="8" name="TextBox 7"/>
          <p:cNvSpPr txBox="1"/>
          <p:nvPr/>
        </p:nvSpPr>
        <p:spPr>
          <a:xfrm>
            <a:off x="2635244" y="3319492"/>
            <a:ext cx="605117" cy="584775"/>
          </a:xfrm>
          <a:prstGeom prst="rect">
            <a:avLst/>
          </a:prstGeom>
          <a:noFill/>
        </p:spPr>
        <p:txBody>
          <a:bodyPr wrap="square" rtlCol="0">
            <a:spAutoFit/>
          </a:bodyPr>
          <a:lstStyle/>
          <a:p>
            <a:r>
              <a:rPr lang="en-IN" sz="3200" b="1" dirty="0">
                <a:solidFill>
                  <a:srgbClr val="FF0000"/>
                </a:solidFill>
              </a:rPr>
              <a:t>√</a:t>
            </a:r>
          </a:p>
        </p:txBody>
      </p:sp>
      <p:sp>
        <p:nvSpPr>
          <p:cNvPr id="9" name="TextBox 8"/>
          <p:cNvSpPr txBox="1"/>
          <p:nvPr/>
        </p:nvSpPr>
        <p:spPr>
          <a:xfrm>
            <a:off x="6400800" y="4115282"/>
            <a:ext cx="605117" cy="584775"/>
          </a:xfrm>
          <a:prstGeom prst="rect">
            <a:avLst/>
          </a:prstGeom>
          <a:noFill/>
        </p:spPr>
        <p:txBody>
          <a:bodyPr wrap="square" rtlCol="0">
            <a:spAutoFit/>
          </a:bodyPr>
          <a:lstStyle/>
          <a:p>
            <a:r>
              <a:rPr lang="en-IN" sz="3200" b="1" dirty="0">
                <a:solidFill>
                  <a:srgbClr val="FF0000"/>
                </a:solidFill>
              </a:rPr>
              <a:t>√</a:t>
            </a:r>
          </a:p>
        </p:txBody>
      </p:sp>
      <p:sp>
        <p:nvSpPr>
          <p:cNvPr id="10" name="TextBox 9"/>
          <p:cNvSpPr txBox="1"/>
          <p:nvPr/>
        </p:nvSpPr>
        <p:spPr>
          <a:xfrm>
            <a:off x="8207188" y="5170946"/>
            <a:ext cx="605117" cy="584775"/>
          </a:xfrm>
          <a:prstGeom prst="rect">
            <a:avLst/>
          </a:prstGeom>
          <a:noFill/>
        </p:spPr>
        <p:txBody>
          <a:bodyPr wrap="square" rtlCol="0">
            <a:spAutoFit/>
          </a:bodyPr>
          <a:lstStyle/>
          <a:p>
            <a:endParaRPr lang="en-IN" sz="3200" b="1" dirty="0">
              <a:solidFill>
                <a:srgbClr val="FF0000"/>
              </a:solidFill>
            </a:endParaRPr>
          </a:p>
        </p:txBody>
      </p:sp>
    </p:spTree>
    <p:extLst>
      <p:ext uri="{BB962C8B-B14F-4D97-AF65-F5344CB8AC3E}">
        <p14:creationId xmlns:p14="http://schemas.microsoft.com/office/powerpoint/2010/main" val="20734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nodePh="1">
                                  <p:stCondLst>
                                    <p:cond delay="0"/>
                                  </p:stCondLst>
                                  <p:endCondLst>
                                    <p:cond evt="begin" delay="0">
                                      <p:tn val="29"/>
                                    </p:cond>
                                  </p:end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additive="base">
                                        <p:cTn id="4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nodePh="1">
                                  <p:stCondLst>
                                    <p:cond delay="0"/>
                                  </p:stCondLst>
                                  <p:endCondLst>
                                    <p:cond evt="begin" delay="0">
                                      <p:tn val="47"/>
                                    </p:cond>
                                  </p:endCondLst>
                                  <p:childTnLst>
                                    <p:set>
                                      <p:cBhvr>
                                        <p:cTn id="48" dur="1" fill="hold">
                                          <p:stCondLst>
                                            <p:cond delay="0"/>
                                          </p:stCondLst>
                                        </p:cTn>
                                        <p:tgtEl>
                                          <p:spTgt spid="10">
                                            <p:txEl>
                                              <p:pRg st="0" end="0"/>
                                            </p:txEl>
                                          </p:spTgt>
                                        </p:tgtEl>
                                        <p:attrNameLst>
                                          <p:attrName>style.visibility</p:attrName>
                                        </p:attrNameLst>
                                      </p:cBhvr>
                                      <p:to>
                                        <p:strVal val="visible"/>
                                      </p:to>
                                    </p:set>
                                    <p:anim calcmode="lin" valueType="num">
                                      <p:cBhvr additive="base">
                                        <p:cTn id="4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661182" y="1421267"/>
            <a:ext cx="10958731" cy="4833133"/>
          </a:xfrm>
          <a:prstGeom prst="rect">
            <a:avLst/>
          </a:prstGeom>
          <a:noFill/>
          <a:ln>
            <a:noFill/>
          </a:ln>
        </p:spPr>
        <p:txBody>
          <a:bodyPr spcFirstLastPara="1" wrap="square" lIns="91425" tIns="91425" rIns="91425" bIns="91425" anchor="t" anchorCtr="0">
            <a:noAutofit/>
          </a:bodyPr>
          <a:lstStyle/>
          <a:p>
            <a:pPr marL="457200" lvl="0" indent="-457200">
              <a:buSzPct val="95000"/>
              <a:buFont typeface="+mj-lt"/>
              <a:buAutoNum type="arabicPeriod"/>
            </a:pPr>
            <a:r>
              <a:rPr lang="en-US" sz="4800" dirty="0">
                <a:latin typeface="Calibri" pitchFamily="34" charset="0"/>
                <a:ea typeface="Calibri"/>
                <a:cs typeface="Calibri" pitchFamily="34" charset="0"/>
                <a:sym typeface="Calibri"/>
              </a:rPr>
              <a:t>Full form of CD is _______________.</a:t>
            </a:r>
          </a:p>
          <a:p>
            <a:pPr marL="457200" lvl="0" indent="-457200">
              <a:buSzPct val="95000"/>
              <a:buFont typeface="+mj-lt"/>
              <a:buAutoNum type="arabicPeriod"/>
            </a:pPr>
            <a:r>
              <a:rPr lang="en-US" sz="4800" dirty="0">
                <a:latin typeface="Calibri" pitchFamily="34" charset="0"/>
                <a:ea typeface="Calibri"/>
                <a:cs typeface="Calibri" pitchFamily="34" charset="0"/>
                <a:sym typeface="Calibri"/>
              </a:rPr>
              <a:t>____________ is used for transferring data from one computer to another.</a:t>
            </a:r>
          </a:p>
          <a:p>
            <a:pPr marL="457200" lvl="0" indent="-457200">
              <a:buSzPct val="95000"/>
              <a:buFont typeface="+mj-lt"/>
              <a:buAutoNum type="arabicPeriod"/>
            </a:pPr>
            <a:r>
              <a:rPr lang="en-US" sz="4800" dirty="0">
                <a:latin typeface="Calibri" pitchFamily="34" charset="0"/>
                <a:ea typeface="Calibri"/>
                <a:cs typeface="Calibri" pitchFamily="34" charset="0"/>
                <a:sym typeface="Calibri"/>
              </a:rPr>
              <a:t>The CD drive is fixed in the _________.</a:t>
            </a:r>
          </a:p>
          <a:p>
            <a:pPr marL="457200" lvl="0" indent="-457200">
              <a:buSzPct val="95000"/>
              <a:buFont typeface="+mj-lt"/>
              <a:buAutoNum type="arabicPeriod"/>
            </a:pPr>
            <a:r>
              <a:rPr lang="en-US" sz="4800" dirty="0">
                <a:latin typeface="Calibri" pitchFamily="34" charset="0"/>
                <a:ea typeface="Calibri"/>
                <a:cs typeface="Calibri" pitchFamily="34" charset="0"/>
                <a:sym typeface="Calibri"/>
              </a:rPr>
              <a:t>Working on the data is called __________</a:t>
            </a:r>
          </a:p>
        </p:txBody>
      </p:sp>
      <p:sp>
        <p:nvSpPr>
          <p:cNvPr id="3" name="TextBox 2">
            <a:extLst>
              <a:ext uri="{FF2B5EF4-FFF2-40B4-BE49-F238E27FC236}">
                <a16:creationId xmlns:a16="http://schemas.microsoft.com/office/drawing/2014/main" id="{1AC8E998-685C-4768-9B3D-58CF13136097}"/>
              </a:ext>
            </a:extLst>
          </p:cNvPr>
          <p:cNvSpPr txBox="1"/>
          <p:nvPr/>
        </p:nvSpPr>
        <p:spPr>
          <a:xfrm>
            <a:off x="6140547" y="1508945"/>
            <a:ext cx="2665828" cy="584775"/>
          </a:xfrm>
          <a:prstGeom prst="rect">
            <a:avLst/>
          </a:prstGeom>
          <a:noFill/>
        </p:spPr>
        <p:txBody>
          <a:bodyPr wrap="square" rtlCol="0">
            <a:spAutoFit/>
          </a:bodyPr>
          <a:lstStyle/>
          <a:p>
            <a:r>
              <a:rPr lang="en-IN" sz="3200" b="1" dirty="0">
                <a:solidFill>
                  <a:srgbClr val="002060"/>
                </a:solidFill>
              </a:rPr>
              <a:t>Compact Disk</a:t>
            </a:r>
          </a:p>
        </p:txBody>
      </p:sp>
      <p:sp>
        <p:nvSpPr>
          <p:cNvPr id="7" name="TextBox 6">
            <a:extLst>
              <a:ext uri="{FF2B5EF4-FFF2-40B4-BE49-F238E27FC236}">
                <a16:creationId xmlns:a16="http://schemas.microsoft.com/office/drawing/2014/main" id="{EC288B14-E109-4C80-9932-56016DF4815D}"/>
              </a:ext>
            </a:extLst>
          </p:cNvPr>
          <p:cNvSpPr txBox="1"/>
          <p:nvPr/>
        </p:nvSpPr>
        <p:spPr>
          <a:xfrm>
            <a:off x="1852945" y="2170079"/>
            <a:ext cx="2665828" cy="584775"/>
          </a:xfrm>
          <a:prstGeom prst="rect">
            <a:avLst/>
          </a:prstGeom>
          <a:noFill/>
        </p:spPr>
        <p:txBody>
          <a:bodyPr wrap="square" rtlCol="0">
            <a:spAutoFit/>
          </a:bodyPr>
          <a:lstStyle/>
          <a:p>
            <a:r>
              <a:rPr lang="en-IN" sz="3200" b="1" dirty="0">
                <a:solidFill>
                  <a:srgbClr val="002060"/>
                </a:solidFill>
              </a:rPr>
              <a:t>Pen drive</a:t>
            </a:r>
          </a:p>
        </p:txBody>
      </p:sp>
      <p:sp>
        <p:nvSpPr>
          <p:cNvPr id="8" name="TextBox 7">
            <a:extLst>
              <a:ext uri="{FF2B5EF4-FFF2-40B4-BE49-F238E27FC236}">
                <a16:creationId xmlns:a16="http://schemas.microsoft.com/office/drawing/2014/main" id="{8EA18A79-DA22-4C84-A8A5-DD9E7775460C}"/>
              </a:ext>
            </a:extLst>
          </p:cNvPr>
          <p:cNvSpPr txBox="1"/>
          <p:nvPr/>
        </p:nvSpPr>
        <p:spPr>
          <a:xfrm>
            <a:off x="7917620" y="3589284"/>
            <a:ext cx="2665828" cy="584775"/>
          </a:xfrm>
          <a:prstGeom prst="rect">
            <a:avLst/>
          </a:prstGeom>
          <a:noFill/>
        </p:spPr>
        <p:txBody>
          <a:bodyPr wrap="square" rtlCol="0">
            <a:spAutoFit/>
          </a:bodyPr>
          <a:lstStyle/>
          <a:p>
            <a:r>
              <a:rPr lang="en-IN" sz="3200" b="1" dirty="0">
                <a:solidFill>
                  <a:srgbClr val="002060"/>
                </a:solidFill>
              </a:rPr>
              <a:t>CPU</a:t>
            </a:r>
          </a:p>
        </p:txBody>
      </p:sp>
      <p:sp>
        <p:nvSpPr>
          <p:cNvPr id="9" name="TextBox 8">
            <a:extLst>
              <a:ext uri="{FF2B5EF4-FFF2-40B4-BE49-F238E27FC236}">
                <a16:creationId xmlns:a16="http://schemas.microsoft.com/office/drawing/2014/main" id="{1C14A2B6-11A2-4260-82B0-FAA5284FB177}"/>
              </a:ext>
            </a:extLst>
          </p:cNvPr>
          <p:cNvSpPr txBox="1"/>
          <p:nvPr/>
        </p:nvSpPr>
        <p:spPr>
          <a:xfrm>
            <a:off x="1580270" y="5144345"/>
            <a:ext cx="2665828" cy="584775"/>
          </a:xfrm>
          <a:prstGeom prst="rect">
            <a:avLst/>
          </a:prstGeom>
          <a:noFill/>
        </p:spPr>
        <p:txBody>
          <a:bodyPr wrap="square" rtlCol="0">
            <a:spAutoFit/>
          </a:bodyPr>
          <a:lstStyle/>
          <a:p>
            <a:r>
              <a:rPr lang="en-IN" sz="3200" b="1" dirty="0">
                <a:solidFill>
                  <a:srgbClr val="002060"/>
                </a:solidFill>
              </a:rPr>
              <a:t>processing</a:t>
            </a:r>
          </a:p>
        </p:txBody>
      </p:sp>
    </p:spTree>
    <p:extLst>
      <p:ext uri="{BB962C8B-B14F-4D97-AF65-F5344CB8AC3E}">
        <p14:creationId xmlns:p14="http://schemas.microsoft.com/office/powerpoint/2010/main" val="32400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1702082" y="1286313"/>
            <a:ext cx="8688300" cy="5191620"/>
          </a:xfrm>
          <a:prstGeom prst="rect">
            <a:avLst/>
          </a:prstGeom>
          <a:noFill/>
          <a:ln>
            <a:noFill/>
          </a:ln>
        </p:spPr>
        <p:txBody>
          <a:bodyPr spcFirstLastPara="1" wrap="square" lIns="91425" tIns="91425" rIns="91425" bIns="91425" anchor="t" anchorCtr="0">
            <a:noAutofit/>
          </a:bodyPr>
          <a:lstStyle/>
          <a:p>
            <a:pPr marL="457200" lvl="0" indent="-457200">
              <a:buSzPct val="89000"/>
              <a:buFont typeface="+mj-lt"/>
              <a:buAutoNum type="arabicPeriod" startAt="5"/>
            </a:pPr>
            <a:r>
              <a:rPr lang="en-US" sz="3600" dirty="0">
                <a:latin typeface="Calibri" pitchFamily="34" charset="0"/>
                <a:ea typeface="Calibri"/>
                <a:cs typeface="Calibri" pitchFamily="34" charset="0"/>
                <a:sym typeface="Calibri"/>
              </a:rPr>
              <a:t>Monitor and printer are most common ___________ devices.</a:t>
            </a:r>
          </a:p>
          <a:p>
            <a:pPr marL="457200" lvl="0" indent="-457200">
              <a:buSzPct val="89000"/>
              <a:buFont typeface="+mj-lt"/>
              <a:buAutoNum type="arabicPeriod" startAt="5"/>
            </a:pPr>
            <a:r>
              <a:rPr lang="en-US" sz="3600" dirty="0">
                <a:latin typeface="Calibri" pitchFamily="34" charset="0"/>
                <a:ea typeface="Calibri"/>
                <a:cs typeface="Calibri" pitchFamily="34" charset="0"/>
                <a:sym typeface="Calibri"/>
              </a:rPr>
              <a:t>Data can be letters, ___________ , Pictures and ___________.</a:t>
            </a:r>
          </a:p>
          <a:p>
            <a:pPr marL="457200" lvl="0" indent="-457200">
              <a:buSzPct val="89000"/>
              <a:buFont typeface="+mj-lt"/>
              <a:buAutoNum type="arabicPeriod" startAt="5"/>
            </a:pPr>
            <a:r>
              <a:rPr lang="en-US" sz="3600" dirty="0">
                <a:latin typeface="Calibri" pitchFamily="34" charset="0"/>
                <a:ea typeface="Calibri"/>
                <a:cs typeface="Calibri" pitchFamily="34" charset="0"/>
                <a:sym typeface="Calibri"/>
              </a:rPr>
              <a:t>_____________ allows us to listen to music and hear the sound effects stored in a computer without disturbing others.</a:t>
            </a:r>
          </a:p>
          <a:p>
            <a:pPr marL="457200" lvl="0" indent="-457200">
              <a:buSzPct val="89000"/>
              <a:buFont typeface="+mj-lt"/>
              <a:buAutoNum type="arabicPeriod" startAt="5"/>
            </a:pPr>
            <a:r>
              <a:rPr lang="en-US" sz="3600" dirty="0">
                <a:latin typeface="Calibri" pitchFamily="34" charset="0"/>
                <a:ea typeface="Calibri"/>
                <a:cs typeface="Calibri" pitchFamily="34" charset="0"/>
                <a:sym typeface="Calibri"/>
              </a:rPr>
              <a:t>A standard keyboard has _________ keys.</a:t>
            </a:r>
          </a:p>
        </p:txBody>
      </p:sp>
      <p:sp>
        <p:nvSpPr>
          <p:cNvPr id="5" name="TextBox 4">
            <a:extLst>
              <a:ext uri="{FF2B5EF4-FFF2-40B4-BE49-F238E27FC236}">
                <a16:creationId xmlns:a16="http://schemas.microsoft.com/office/drawing/2014/main" id="{5F42CA09-90CC-4502-9796-22248650E1EB}"/>
              </a:ext>
            </a:extLst>
          </p:cNvPr>
          <p:cNvSpPr txBox="1"/>
          <p:nvPr/>
        </p:nvSpPr>
        <p:spPr>
          <a:xfrm>
            <a:off x="2173458" y="1801333"/>
            <a:ext cx="2665828" cy="584775"/>
          </a:xfrm>
          <a:prstGeom prst="rect">
            <a:avLst/>
          </a:prstGeom>
          <a:noFill/>
        </p:spPr>
        <p:txBody>
          <a:bodyPr wrap="square" rtlCol="0">
            <a:spAutoFit/>
          </a:bodyPr>
          <a:lstStyle/>
          <a:p>
            <a:r>
              <a:rPr lang="en-IN" sz="3200" b="1">
                <a:solidFill>
                  <a:srgbClr val="002060"/>
                </a:solidFill>
              </a:rPr>
              <a:t>Output </a:t>
            </a:r>
            <a:endParaRPr lang="en-IN" sz="3200" b="1" dirty="0">
              <a:solidFill>
                <a:srgbClr val="002060"/>
              </a:solidFill>
            </a:endParaRPr>
          </a:p>
        </p:txBody>
      </p:sp>
      <p:sp>
        <p:nvSpPr>
          <p:cNvPr id="6" name="TextBox 5">
            <a:extLst>
              <a:ext uri="{FF2B5EF4-FFF2-40B4-BE49-F238E27FC236}">
                <a16:creationId xmlns:a16="http://schemas.microsoft.com/office/drawing/2014/main" id="{97D814D3-87A0-4610-A595-141B021E8BAD}"/>
              </a:ext>
            </a:extLst>
          </p:cNvPr>
          <p:cNvSpPr txBox="1"/>
          <p:nvPr/>
        </p:nvSpPr>
        <p:spPr>
          <a:xfrm>
            <a:off x="6019802" y="2386108"/>
            <a:ext cx="2665828" cy="584775"/>
          </a:xfrm>
          <a:prstGeom prst="rect">
            <a:avLst/>
          </a:prstGeom>
          <a:noFill/>
        </p:spPr>
        <p:txBody>
          <a:bodyPr wrap="square" rtlCol="0">
            <a:spAutoFit/>
          </a:bodyPr>
          <a:lstStyle/>
          <a:p>
            <a:r>
              <a:rPr lang="en-IN" sz="3200" b="1" dirty="0">
                <a:solidFill>
                  <a:srgbClr val="002060"/>
                </a:solidFill>
              </a:rPr>
              <a:t>numbers</a:t>
            </a:r>
          </a:p>
        </p:txBody>
      </p:sp>
      <p:sp>
        <p:nvSpPr>
          <p:cNvPr id="7" name="TextBox 6">
            <a:extLst>
              <a:ext uri="{FF2B5EF4-FFF2-40B4-BE49-F238E27FC236}">
                <a16:creationId xmlns:a16="http://schemas.microsoft.com/office/drawing/2014/main" id="{D8352DB1-072D-44B1-9722-D44DB1B235C5}"/>
              </a:ext>
            </a:extLst>
          </p:cNvPr>
          <p:cNvSpPr txBox="1"/>
          <p:nvPr/>
        </p:nvSpPr>
        <p:spPr>
          <a:xfrm>
            <a:off x="2989383" y="2999966"/>
            <a:ext cx="2665828" cy="584775"/>
          </a:xfrm>
          <a:prstGeom prst="rect">
            <a:avLst/>
          </a:prstGeom>
          <a:noFill/>
        </p:spPr>
        <p:txBody>
          <a:bodyPr wrap="square" rtlCol="0">
            <a:spAutoFit/>
          </a:bodyPr>
          <a:lstStyle/>
          <a:p>
            <a:r>
              <a:rPr lang="en-IN" sz="3200" b="1" dirty="0">
                <a:solidFill>
                  <a:srgbClr val="002060"/>
                </a:solidFill>
              </a:rPr>
              <a:t>instructions</a:t>
            </a:r>
          </a:p>
        </p:txBody>
      </p:sp>
      <p:sp>
        <p:nvSpPr>
          <p:cNvPr id="8" name="TextBox 7">
            <a:extLst>
              <a:ext uri="{FF2B5EF4-FFF2-40B4-BE49-F238E27FC236}">
                <a16:creationId xmlns:a16="http://schemas.microsoft.com/office/drawing/2014/main" id="{CAF0E4CD-8196-4B77-9A99-ABCD88F961AD}"/>
              </a:ext>
            </a:extLst>
          </p:cNvPr>
          <p:cNvSpPr txBox="1"/>
          <p:nvPr/>
        </p:nvSpPr>
        <p:spPr>
          <a:xfrm>
            <a:off x="2511083" y="3470445"/>
            <a:ext cx="2665828" cy="584775"/>
          </a:xfrm>
          <a:prstGeom prst="rect">
            <a:avLst/>
          </a:prstGeom>
          <a:noFill/>
        </p:spPr>
        <p:txBody>
          <a:bodyPr wrap="square" rtlCol="0">
            <a:spAutoFit/>
          </a:bodyPr>
          <a:lstStyle/>
          <a:p>
            <a:r>
              <a:rPr lang="en-IN" sz="3200" b="1" dirty="0">
                <a:solidFill>
                  <a:srgbClr val="002060"/>
                </a:solidFill>
              </a:rPr>
              <a:t>Headphones</a:t>
            </a:r>
          </a:p>
        </p:txBody>
      </p:sp>
      <p:sp>
        <p:nvSpPr>
          <p:cNvPr id="9" name="TextBox 8">
            <a:extLst>
              <a:ext uri="{FF2B5EF4-FFF2-40B4-BE49-F238E27FC236}">
                <a16:creationId xmlns:a16="http://schemas.microsoft.com/office/drawing/2014/main" id="{1B4406FD-B350-4EAC-B657-4472607A342A}"/>
              </a:ext>
            </a:extLst>
          </p:cNvPr>
          <p:cNvSpPr txBox="1"/>
          <p:nvPr/>
        </p:nvSpPr>
        <p:spPr>
          <a:xfrm>
            <a:off x="7107270" y="5110274"/>
            <a:ext cx="2665828" cy="584775"/>
          </a:xfrm>
          <a:prstGeom prst="rect">
            <a:avLst/>
          </a:prstGeom>
          <a:noFill/>
        </p:spPr>
        <p:txBody>
          <a:bodyPr wrap="square" rtlCol="0">
            <a:spAutoFit/>
          </a:bodyPr>
          <a:lstStyle/>
          <a:p>
            <a:r>
              <a:rPr lang="en-IN" sz="3200" b="1" dirty="0">
                <a:solidFill>
                  <a:srgbClr val="002060"/>
                </a:solidFill>
              </a:rPr>
              <a:t>104</a:t>
            </a:r>
          </a:p>
        </p:txBody>
      </p:sp>
    </p:spTree>
    <p:extLst>
      <p:ext uri="{BB962C8B-B14F-4D97-AF65-F5344CB8AC3E}">
        <p14:creationId xmlns:p14="http://schemas.microsoft.com/office/powerpoint/2010/main" val="316315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HOME WORK :</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GB" sz="3600" b="0" i="0" u="none" strike="noStrike" dirty="0">
                <a:solidFill>
                  <a:srgbClr val="000000"/>
                </a:solidFill>
                <a:effectLst/>
                <a:latin typeface="Calibri" panose="020F0502020204030204" pitchFamily="34" charset="0"/>
              </a:rPr>
              <a:t>Learn Ch 2, 3 and 4</a:t>
            </a:r>
            <a:endParaRPr lang="en-US" sz="4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1549300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a:solidFill>
                  <a:srgbClr val="FF0000"/>
                </a:solidFill>
                <a:latin typeface="Arial"/>
                <a:ea typeface="Arial"/>
                <a:cs typeface="Arial"/>
                <a:sym typeface="Arial"/>
              </a:rPr>
              <a:t>LEARNING OUTCOME: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on how a computer works, also the various parts of a computer through this revision.</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796348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209800" y="381000"/>
            <a:ext cx="7801200" cy="2009503"/>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4" name="Picture 2" descr="Happy excited GIF - Find on GIF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35498" y="1978318"/>
            <a:ext cx="4498680" cy="4498682"/>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55;p13"/>
          <p:cNvPicPr preferRelativeResize="0"/>
          <p:nvPr/>
        </p:nvPicPr>
        <p:blipFill rotWithShape="1">
          <a:blip r:embed="rId4" cstate="print">
            <a:alphaModFix/>
          </a:blip>
          <a:srcRect/>
          <a:stretch/>
        </p:blipFill>
        <p:spPr>
          <a:xfrm>
            <a:off x="10363200" y="0"/>
            <a:ext cx="1828800" cy="1143000"/>
          </a:xfrm>
          <a:prstGeom prst="rect">
            <a:avLst/>
          </a:prstGeom>
          <a:noFill/>
          <a:ln>
            <a:noFill/>
          </a:ln>
        </p:spPr>
      </p:pic>
    </p:spTree>
    <p:extLst>
      <p:ext uri="{BB962C8B-B14F-4D97-AF65-F5344CB8AC3E}">
        <p14:creationId xmlns:p14="http://schemas.microsoft.com/office/powerpoint/2010/main" val="702068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526</TotalTime>
  <Words>373</Words>
  <Application>Microsoft Office PowerPoint</Application>
  <PresentationFormat>Widescreen</PresentationFormat>
  <Paragraphs>62</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21</cp:revision>
  <dcterms:modified xsi:type="dcterms:W3CDTF">2022-01-31T14:40:43Z</dcterms:modified>
</cp:coreProperties>
</file>