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67" r:id="rId4"/>
    <p:sldId id="268" r:id="rId5"/>
    <p:sldId id="266" r:id="rId6"/>
    <p:sldId id="269" r:id="rId7"/>
    <p:sldId id="265" r:id="rId8"/>
    <p:sldId id="263" r:id="rId9"/>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7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1/23/2022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365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88944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117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1/23/2022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comments" Target="../comments/comment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comments" Target="../comments/comment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dirty="0"/>
              <a:t>SESSION NO-12</a:t>
            </a:r>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NUMBER:3</a:t>
            </a:r>
          </a:p>
          <a:p>
            <a:r>
              <a:rPr lang="en-US" sz="2400" b="1" dirty="0">
                <a:latin typeface="Calibri" pitchFamily="34" charset="0"/>
                <a:cs typeface="Calibri" pitchFamily="34" charset="0"/>
              </a:rPr>
              <a:t>CHAPTER NAME : HOW DOES A COMPUTER WORK</a:t>
            </a:r>
            <a:endParaRPr lang="en-US" sz="2400" b="1" dirty="0"/>
          </a:p>
          <a:p>
            <a:pPr lvl="0"/>
            <a:r>
              <a:rPr lang="en-US" sz="2400" b="1" dirty="0"/>
              <a:t>SUB TOPIC: REVISION</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Input – Process – Output Cycle.</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pic>
        <p:nvPicPr>
          <p:cNvPr id="5" name="Content Placeholder 4">
            <a:extLst>
              <a:ext uri="{FF2B5EF4-FFF2-40B4-BE49-F238E27FC236}">
                <a16:creationId xmlns:a16="http://schemas.microsoft.com/office/drawing/2014/main" id="{E649B2C3-2A0C-425E-BFBB-7930B0E41768}"/>
              </a:ext>
            </a:extLst>
          </p:cNvPr>
          <p:cNvPicPr>
            <a:picLocks noGrp="1" noChangeAspect="1"/>
          </p:cNvPicPr>
          <p:nvPr>
            <p:ph idx="1"/>
          </p:nvPr>
        </p:nvPicPr>
        <p:blipFill rotWithShape="1">
          <a:blip r:embed="rId4"/>
          <a:srcRect l="4702" t="3192" r="5982" b="2578"/>
          <a:stretch/>
        </p:blipFill>
        <p:spPr>
          <a:xfrm>
            <a:off x="1214204" y="183629"/>
            <a:ext cx="9334428" cy="6490741"/>
          </a:xfrm>
          <a:ln w="76200">
            <a:solidFill>
              <a:schemeClr val="tx1"/>
            </a:solidFill>
          </a:ln>
        </p:spPr>
      </p:pic>
      <p:sp>
        <p:nvSpPr>
          <p:cNvPr id="9" name="TextBox 8"/>
          <p:cNvSpPr txBox="1"/>
          <p:nvPr/>
        </p:nvSpPr>
        <p:spPr>
          <a:xfrm>
            <a:off x="4694162" y="4074974"/>
            <a:ext cx="605117" cy="646331"/>
          </a:xfrm>
          <a:prstGeom prst="rect">
            <a:avLst/>
          </a:prstGeom>
          <a:noFill/>
        </p:spPr>
        <p:txBody>
          <a:bodyPr wrap="square" rtlCol="0">
            <a:spAutoFit/>
          </a:bodyPr>
          <a:lstStyle/>
          <a:p>
            <a:r>
              <a:rPr lang="en-IN" sz="3600" b="1" dirty="0">
                <a:solidFill>
                  <a:srgbClr val="00B050"/>
                </a:solidFill>
              </a:rPr>
              <a:t>1</a:t>
            </a:r>
          </a:p>
        </p:txBody>
      </p:sp>
      <p:sp>
        <p:nvSpPr>
          <p:cNvPr id="11" name="TextBox 10">
            <a:extLst>
              <a:ext uri="{FF2B5EF4-FFF2-40B4-BE49-F238E27FC236}">
                <a16:creationId xmlns:a16="http://schemas.microsoft.com/office/drawing/2014/main" id="{79C8106D-AF8A-40ED-AE82-98D1EDD09E43}"/>
              </a:ext>
            </a:extLst>
          </p:cNvPr>
          <p:cNvSpPr txBox="1"/>
          <p:nvPr/>
        </p:nvSpPr>
        <p:spPr>
          <a:xfrm>
            <a:off x="7544791" y="5396607"/>
            <a:ext cx="605117" cy="646331"/>
          </a:xfrm>
          <a:prstGeom prst="rect">
            <a:avLst/>
          </a:prstGeom>
          <a:noFill/>
        </p:spPr>
        <p:txBody>
          <a:bodyPr wrap="square" rtlCol="0">
            <a:spAutoFit/>
          </a:bodyPr>
          <a:lstStyle/>
          <a:p>
            <a:r>
              <a:rPr lang="en-IN" sz="3600" b="1" dirty="0">
                <a:solidFill>
                  <a:srgbClr val="00B050"/>
                </a:solidFill>
              </a:rPr>
              <a:t>1</a:t>
            </a:r>
          </a:p>
        </p:txBody>
      </p:sp>
      <p:sp>
        <p:nvSpPr>
          <p:cNvPr id="12" name="TextBox 11">
            <a:extLst>
              <a:ext uri="{FF2B5EF4-FFF2-40B4-BE49-F238E27FC236}">
                <a16:creationId xmlns:a16="http://schemas.microsoft.com/office/drawing/2014/main" id="{324EDC8A-4676-4DAD-9DA3-E211D2D15B62}"/>
              </a:ext>
            </a:extLst>
          </p:cNvPr>
          <p:cNvSpPr txBox="1"/>
          <p:nvPr/>
        </p:nvSpPr>
        <p:spPr>
          <a:xfrm>
            <a:off x="4694161" y="1649066"/>
            <a:ext cx="605117" cy="646331"/>
          </a:xfrm>
          <a:prstGeom prst="rect">
            <a:avLst/>
          </a:prstGeom>
          <a:noFill/>
        </p:spPr>
        <p:txBody>
          <a:bodyPr wrap="square" rtlCol="0">
            <a:spAutoFit/>
          </a:bodyPr>
          <a:lstStyle/>
          <a:p>
            <a:r>
              <a:rPr lang="en-IN" sz="3600" b="1" dirty="0">
                <a:solidFill>
                  <a:srgbClr val="00B050"/>
                </a:solidFill>
              </a:rPr>
              <a:t>2</a:t>
            </a:r>
          </a:p>
        </p:txBody>
      </p:sp>
      <p:sp>
        <p:nvSpPr>
          <p:cNvPr id="13" name="TextBox 12">
            <a:extLst>
              <a:ext uri="{FF2B5EF4-FFF2-40B4-BE49-F238E27FC236}">
                <a16:creationId xmlns:a16="http://schemas.microsoft.com/office/drawing/2014/main" id="{16DE81F5-A081-40F0-8895-06905AC434F5}"/>
              </a:ext>
            </a:extLst>
          </p:cNvPr>
          <p:cNvSpPr txBox="1"/>
          <p:nvPr/>
        </p:nvSpPr>
        <p:spPr>
          <a:xfrm>
            <a:off x="7582521" y="4074973"/>
            <a:ext cx="605117" cy="646331"/>
          </a:xfrm>
          <a:prstGeom prst="rect">
            <a:avLst/>
          </a:prstGeom>
          <a:noFill/>
        </p:spPr>
        <p:txBody>
          <a:bodyPr wrap="square" rtlCol="0">
            <a:spAutoFit/>
          </a:bodyPr>
          <a:lstStyle/>
          <a:p>
            <a:r>
              <a:rPr lang="en-IN" sz="3600" b="1" dirty="0">
                <a:solidFill>
                  <a:srgbClr val="00B050"/>
                </a:solidFill>
              </a:rPr>
              <a:t>2</a:t>
            </a:r>
          </a:p>
        </p:txBody>
      </p:sp>
      <p:sp>
        <p:nvSpPr>
          <p:cNvPr id="14" name="TextBox 13">
            <a:extLst>
              <a:ext uri="{FF2B5EF4-FFF2-40B4-BE49-F238E27FC236}">
                <a16:creationId xmlns:a16="http://schemas.microsoft.com/office/drawing/2014/main" id="{64B102A9-C631-4251-940C-9534BFAB7D70}"/>
              </a:ext>
            </a:extLst>
          </p:cNvPr>
          <p:cNvSpPr txBox="1"/>
          <p:nvPr/>
        </p:nvSpPr>
        <p:spPr>
          <a:xfrm>
            <a:off x="4647210" y="5396607"/>
            <a:ext cx="605117" cy="646331"/>
          </a:xfrm>
          <a:prstGeom prst="rect">
            <a:avLst/>
          </a:prstGeom>
          <a:noFill/>
        </p:spPr>
        <p:txBody>
          <a:bodyPr wrap="square" rtlCol="0">
            <a:spAutoFit/>
          </a:bodyPr>
          <a:lstStyle/>
          <a:p>
            <a:r>
              <a:rPr lang="en-IN" sz="3600" b="1" dirty="0">
                <a:solidFill>
                  <a:srgbClr val="00B050"/>
                </a:solidFill>
              </a:rPr>
              <a:t>3</a:t>
            </a:r>
          </a:p>
        </p:txBody>
      </p:sp>
      <p:sp>
        <p:nvSpPr>
          <p:cNvPr id="15" name="TextBox 14">
            <a:extLst>
              <a:ext uri="{FF2B5EF4-FFF2-40B4-BE49-F238E27FC236}">
                <a16:creationId xmlns:a16="http://schemas.microsoft.com/office/drawing/2014/main" id="{E3E4D4CE-6130-4B14-901C-B340A1C16EC2}"/>
              </a:ext>
            </a:extLst>
          </p:cNvPr>
          <p:cNvSpPr txBox="1"/>
          <p:nvPr/>
        </p:nvSpPr>
        <p:spPr>
          <a:xfrm>
            <a:off x="7575281" y="2857170"/>
            <a:ext cx="605117" cy="646331"/>
          </a:xfrm>
          <a:prstGeom prst="rect">
            <a:avLst/>
          </a:prstGeom>
          <a:noFill/>
        </p:spPr>
        <p:txBody>
          <a:bodyPr wrap="square" rtlCol="0">
            <a:spAutoFit/>
          </a:bodyPr>
          <a:lstStyle/>
          <a:p>
            <a:r>
              <a:rPr lang="en-IN" sz="3600" b="1" dirty="0">
                <a:solidFill>
                  <a:srgbClr val="00B050"/>
                </a:solidFill>
              </a:rPr>
              <a:t>3</a:t>
            </a:r>
          </a:p>
        </p:txBody>
      </p:sp>
      <p:sp>
        <p:nvSpPr>
          <p:cNvPr id="16" name="TextBox 15">
            <a:extLst>
              <a:ext uri="{FF2B5EF4-FFF2-40B4-BE49-F238E27FC236}">
                <a16:creationId xmlns:a16="http://schemas.microsoft.com/office/drawing/2014/main" id="{7AF2F3D6-D146-46F4-8F8F-E61E8F8B37F5}"/>
              </a:ext>
            </a:extLst>
          </p:cNvPr>
          <p:cNvSpPr txBox="1"/>
          <p:nvPr/>
        </p:nvSpPr>
        <p:spPr>
          <a:xfrm>
            <a:off x="4616720" y="2857170"/>
            <a:ext cx="605117" cy="646331"/>
          </a:xfrm>
          <a:prstGeom prst="rect">
            <a:avLst/>
          </a:prstGeom>
          <a:noFill/>
        </p:spPr>
        <p:txBody>
          <a:bodyPr wrap="square" rtlCol="0">
            <a:spAutoFit/>
          </a:bodyPr>
          <a:lstStyle/>
          <a:p>
            <a:r>
              <a:rPr lang="en-IN" sz="3600" b="1" dirty="0">
                <a:solidFill>
                  <a:srgbClr val="00B050"/>
                </a:solidFill>
              </a:rPr>
              <a:t>4</a:t>
            </a:r>
          </a:p>
        </p:txBody>
      </p:sp>
      <p:sp>
        <p:nvSpPr>
          <p:cNvPr id="17" name="TextBox 16">
            <a:extLst>
              <a:ext uri="{FF2B5EF4-FFF2-40B4-BE49-F238E27FC236}">
                <a16:creationId xmlns:a16="http://schemas.microsoft.com/office/drawing/2014/main" id="{DC2C499D-B488-40C9-BA70-5979AC0CAF9D}"/>
              </a:ext>
            </a:extLst>
          </p:cNvPr>
          <p:cNvSpPr txBox="1"/>
          <p:nvPr/>
        </p:nvSpPr>
        <p:spPr>
          <a:xfrm>
            <a:off x="7544790" y="1649066"/>
            <a:ext cx="605117" cy="646331"/>
          </a:xfrm>
          <a:prstGeom prst="rect">
            <a:avLst/>
          </a:prstGeom>
          <a:noFill/>
        </p:spPr>
        <p:txBody>
          <a:bodyPr wrap="square" rtlCol="0">
            <a:spAutoFit/>
          </a:bodyPr>
          <a:lstStyle/>
          <a:p>
            <a:r>
              <a:rPr lang="en-IN" sz="3600" b="1" dirty="0">
                <a:solidFill>
                  <a:srgbClr val="00B050"/>
                </a:solidFill>
              </a:rPr>
              <a:t>4</a:t>
            </a:r>
          </a:p>
        </p:txBody>
      </p:sp>
    </p:spTree>
    <p:extLst>
      <p:ext uri="{BB962C8B-B14F-4D97-AF65-F5344CB8AC3E}">
        <p14:creationId xmlns:p14="http://schemas.microsoft.com/office/powerpoint/2010/main" val="3170185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 calcmode="lin" valueType="num">
                                      <p:cBhvr additive="base">
                                        <p:cTn id="1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anim calcmode="lin" valueType="num">
                                      <p:cBhvr additive="base">
                                        <p:cTn id="1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 calcmode="lin" valueType="num">
                                      <p:cBhvr additive="base">
                                        <p:cTn id="2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 calcmode="lin" valueType="num">
                                      <p:cBhvr additive="base">
                                        <p:cTn id="31"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 calcmode="lin" valueType="num">
                                      <p:cBhvr additive="base">
                                        <p:cTn id="3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additive="base">
                                        <p:cTn id="43"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7">
                                            <p:txEl>
                                              <p:pRg st="0" end="0"/>
                                            </p:txEl>
                                          </p:spTgt>
                                        </p:tgtEl>
                                        <p:attrNameLst>
                                          <p:attrName>style.visibility</p:attrName>
                                        </p:attrNameLst>
                                      </p:cBhvr>
                                      <p:to>
                                        <p:strVal val="visible"/>
                                      </p:to>
                                    </p:set>
                                    <p:anim calcmode="lin" valueType="num">
                                      <p:cBhvr additive="base">
                                        <p:cTn id="49"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Choose the correct option</a:t>
            </a:r>
          </a:p>
          <a:p>
            <a:pPr marL="514350" indent="-514350">
              <a:lnSpc>
                <a:spcPct val="150000"/>
              </a:lnSpc>
              <a:buFont typeface="+mj-lt"/>
              <a:buAutoNum type="arabicPeriod" startAt="7"/>
            </a:pPr>
            <a:endParaRPr lang="en-IN" b="1" dirty="0"/>
          </a:p>
          <a:p>
            <a:pPr marL="514350" indent="-514350">
              <a:lnSpc>
                <a:spcPct val="150000"/>
              </a:lnSpc>
              <a:buFont typeface="+mj-lt"/>
              <a:buAutoNum type="arabicPeriod"/>
            </a:pPr>
            <a:r>
              <a:rPr lang="en-IN" b="1" dirty="0"/>
              <a:t>What are the data and instructions together known as?		        		  (Process/Input/ Output)</a:t>
            </a:r>
          </a:p>
          <a:p>
            <a:pPr marL="514350" indent="-514350">
              <a:lnSpc>
                <a:spcPct val="150000"/>
              </a:lnSpc>
              <a:buFont typeface="+mj-lt"/>
              <a:buAutoNum type="arabicPeriod"/>
            </a:pPr>
            <a:r>
              <a:rPr lang="en-IN" b="1" dirty="0"/>
              <a:t>(CPU/ Monitor/ Printer) acts as human brain.</a:t>
            </a:r>
          </a:p>
          <a:p>
            <a:pPr marL="514350" indent="-514350">
              <a:lnSpc>
                <a:spcPct val="150000"/>
              </a:lnSpc>
              <a:buFont typeface="+mj-lt"/>
              <a:buAutoNum type="arabicPeriod"/>
            </a:pPr>
            <a:r>
              <a:rPr lang="en-IN" b="1" dirty="0"/>
              <a:t>Choose the odd one out ( UPS , printer, monitor) .</a:t>
            </a:r>
            <a:endParaRPr lang="en-IN" dirty="0"/>
          </a:p>
          <a:p>
            <a:pPr marL="514350" indent="-514350">
              <a:lnSpc>
                <a:spcPct val="150000"/>
              </a:lnSpc>
              <a:buFont typeface="+mj-lt"/>
              <a:buAutoNum type="arabicPeriod"/>
            </a:pPr>
            <a:r>
              <a:rPr lang="en-IN" b="1" dirty="0"/>
              <a:t>Working on data is called (Input /Process/ Output)</a:t>
            </a:r>
          </a:p>
          <a:p>
            <a:pPr marL="514350" indent="-514350">
              <a:lnSpc>
                <a:spcPct val="150000"/>
              </a:lnSpc>
              <a:buFont typeface="+mj-lt"/>
              <a:buAutoNum type="arabicPeriod"/>
            </a:pPr>
            <a:r>
              <a:rPr lang="en-IN" b="1" dirty="0"/>
              <a:t>Choose the odd one out. (mouse/monitor/ keyboard)</a:t>
            </a:r>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2168905" y="1890246"/>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7" name="TextBox 6"/>
          <p:cNvSpPr txBox="1"/>
          <p:nvPr/>
        </p:nvSpPr>
        <p:spPr>
          <a:xfrm>
            <a:off x="884420" y="2586240"/>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p:cNvSpPr txBox="1"/>
          <p:nvPr/>
        </p:nvSpPr>
        <p:spPr>
          <a:xfrm>
            <a:off x="4404610" y="3295530"/>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5793441" y="4193656"/>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5793441" y="5027920"/>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3" name="Picture 2">
            <a:extLst>
              <a:ext uri="{FF2B5EF4-FFF2-40B4-BE49-F238E27FC236}">
                <a16:creationId xmlns:a16="http://schemas.microsoft.com/office/drawing/2014/main" id="{E8D26251-5ADE-493C-9C4C-172BB1C33B97}"/>
              </a:ext>
            </a:extLst>
          </p:cNvPr>
          <p:cNvPicPr>
            <a:picLocks noChangeAspect="1"/>
          </p:cNvPicPr>
          <p:nvPr/>
        </p:nvPicPr>
        <p:blipFill rotWithShape="1">
          <a:blip r:embed="rId3"/>
          <a:srcRect t="4894" b="1983"/>
          <a:stretch/>
        </p:blipFill>
        <p:spPr>
          <a:xfrm>
            <a:off x="959369" y="187146"/>
            <a:ext cx="9188972" cy="6607251"/>
          </a:xfrm>
          <a:prstGeom prst="rect">
            <a:avLst/>
          </a:prstGeom>
        </p:spPr>
      </p:pic>
      <p:pic>
        <p:nvPicPr>
          <p:cNvPr id="90" name="Google Shape;90;p6"/>
          <p:cNvPicPr preferRelativeResize="0"/>
          <p:nvPr/>
        </p:nvPicPr>
        <p:blipFill rotWithShape="1">
          <a:blip r:embed="rId4" cstate="print">
            <a:alphaModFix/>
          </a:blip>
          <a:srcRect/>
          <a:stretch/>
        </p:blipFill>
        <p:spPr>
          <a:xfrm>
            <a:off x="9435474" y="1"/>
            <a:ext cx="1232526" cy="815833"/>
          </a:xfrm>
          <a:prstGeom prst="rect">
            <a:avLst/>
          </a:prstGeom>
          <a:noFill/>
          <a:ln>
            <a:noFill/>
          </a:ln>
        </p:spPr>
      </p:pic>
    </p:spTree>
    <p:extLst>
      <p:ext uri="{BB962C8B-B14F-4D97-AF65-F5344CB8AC3E}">
        <p14:creationId xmlns:p14="http://schemas.microsoft.com/office/powerpoint/2010/main" val="60329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4" name="Picture 3">
            <a:extLst>
              <a:ext uri="{FF2B5EF4-FFF2-40B4-BE49-F238E27FC236}">
                <a16:creationId xmlns:a16="http://schemas.microsoft.com/office/drawing/2014/main" id="{0FA3FDC1-7066-4527-B1E3-E16F1405968A}"/>
              </a:ext>
            </a:extLst>
          </p:cNvPr>
          <p:cNvPicPr>
            <a:picLocks noChangeAspect="1"/>
          </p:cNvPicPr>
          <p:nvPr/>
        </p:nvPicPr>
        <p:blipFill rotWithShape="1">
          <a:blip r:embed="rId3"/>
          <a:srcRect b="4389"/>
          <a:stretch/>
        </p:blipFill>
        <p:spPr>
          <a:xfrm>
            <a:off x="1222531" y="134911"/>
            <a:ext cx="8829206" cy="6374083"/>
          </a:xfrm>
          <a:prstGeom prst="rect">
            <a:avLst/>
          </a:prstGeom>
        </p:spPr>
      </p:pic>
      <p:pic>
        <p:nvPicPr>
          <p:cNvPr id="90" name="Google Shape;90;p6"/>
          <p:cNvPicPr preferRelativeResize="0"/>
          <p:nvPr/>
        </p:nvPicPr>
        <p:blipFill rotWithShape="1">
          <a:blip r:embed="rId4" cstate="print">
            <a:alphaModFix/>
          </a:blip>
          <a:srcRect/>
          <a:stretch/>
        </p:blipFill>
        <p:spPr>
          <a:xfrm>
            <a:off x="9435474" y="1"/>
            <a:ext cx="1232526" cy="815833"/>
          </a:xfrm>
          <a:prstGeom prst="rect">
            <a:avLst/>
          </a:prstGeom>
          <a:noFill/>
          <a:ln>
            <a:noFill/>
          </a:ln>
        </p:spPr>
      </p:pic>
    </p:spTree>
    <p:extLst>
      <p:ext uri="{BB962C8B-B14F-4D97-AF65-F5344CB8AC3E}">
        <p14:creationId xmlns:p14="http://schemas.microsoft.com/office/powerpoint/2010/main" val="756337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t>
            </a:r>
            <a:r>
              <a:rPr lang="en-US" sz="2400">
                <a:latin typeface="Calibri" pitchFamily="34" charset="0"/>
                <a:cs typeface="Calibri" pitchFamily="34" charset="0"/>
              </a:rPr>
              <a:t>on how </a:t>
            </a:r>
            <a:r>
              <a:rPr lang="en-US" sz="2400" dirty="0">
                <a:latin typeface="Calibri" pitchFamily="34" charset="0"/>
                <a:cs typeface="Calibri" pitchFamily="34" charset="0"/>
              </a:rPr>
              <a:t>a </a:t>
            </a:r>
            <a:r>
              <a:rPr lang="en-US" sz="2400">
                <a:latin typeface="Calibri" pitchFamily="34" charset="0"/>
                <a:cs typeface="Calibri" pitchFamily="34" charset="0"/>
              </a:rPr>
              <a:t>computer works </a:t>
            </a:r>
            <a:r>
              <a:rPr lang="en-US" sz="2400" dirty="0">
                <a:latin typeface="Calibri" pitchFamily="34" charset="0"/>
                <a:cs typeface="Calibri" pitchFamily="34" charset="0"/>
              </a:rPr>
              <a:t>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24000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153</Words>
  <Application>Microsoft Office PowerPoint</Application>
  <PresentationFormat>Widescreen</PresentationFormat>
  <Paragraphs>37</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17</cp:revision>
  <dcterms:modified xsi:type="dcterms:W3CDTF">2022-01-23T15:51:12Z</dcterms:modified>
</cp:coreProperties>
</file>