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comments/comment3.xml" ContentType="application/vnd.openxmlformats-officedocument.presentationml.comments+xml"/>
  <Override PartName="/ppt/notesSlides/notesSlide4.xml" ContentType="application/vnd.openxmlformats-officedocument.presentationml.notesSlide+xml"/>
  <Override PartName="/ppt/comments/comment4.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omments/comment5.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comment6.xml" ContentType="application/vnd.openxmlformats-officedocument.presentationml.comment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256" r:id="rId2"/>
    <p:sldId id="257" r:id="rId3"/>
    <p:sldId id="258" r:id="rId4"/>
    <p:sldId id="264" r:id="rId5"/>
    <p:sldId id="259" r:id="rId6"/>
    <p:sldId id="260" r:id="rId7"/>
    <p:sldId id="265" r:id="rId8"/>
    <p:sldId id="266" r:id="rId9"/>
    <p:sldId id="261" r:id="rId10"/>
    <p:sldId id="267" r:id="rId11"/>
    <p:sldId id="262" r:id="rId12"/>
    <p:sldId id="263" r:id="rId13"/>
  </p:sldIdLst>
  <p:sldSz cx="12192000" cy="6858000"/>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6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5" d="100"/>
          <a:sy n="45" d="100"/>
        </p:scale>
        <p:origin x="804" y="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5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9F155A-A05A-41AC-9796-A28090FF6699}" type="datetimeFigureOut">
              <a:rPr lang="en-US" smtClean="0"/>
              <a:pPr/>
              <a:t>1/5/2022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6766B4-04E4-40AF-B9C1-041AFF2CE4E6}" type="slidenum">
              <a:rPr lang="en-US" smtClean="0"/>
              <a:pPr/>
              <a:t>‹#›</a:t>
            </a:fld>
            <a:endParaRPr lang="en-US"/>
          </a:p>
        </p:txBody>
      </p:sp>
    </p:spTree>
    <p:extLst>
      <p:ext uri="{BB962C8B-B14F-4D97-AF65-F5344CB8AC3E}">
        <p14:creationId xmlns:p14="http://schemas.microsoft.com/office/powerpoint/2010/main" val="1639956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9551077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96643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36564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24141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060842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4746205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71650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672843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228093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55337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73E2925-F9BB-4ECC-A330-01786F9AC41B}" type="datetimeFigureOut">
              <a:rPr lang="en-US" smtClean="0"/>
              <a:pPr/>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3605601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1875711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070115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415600" y="593367"/>
            <a:ext cx="11360800" cy="763600"/>
          </a:xfrm>
          <a:prstGeom prst="rect">
            <a:avLst/>
          </a:prstGeom>
          <a:noFill/>
          <a:ln>
            <a:noFill/>
          </a:ln>
        </p:spPr>
        <p:txBody>
          <a:bodyPr spcFirstLastPara="1" wrap="square" lIns="121897" tIns="121897" rIns="121897" bIns="121897"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415600" y="1536633"/>
            <a:ext cx="11360800" cy="4555200"/>
          </a:xfrm>
          <a:prstGeom prst="rect">
            <a:avLst/>
          </a:prstGeom>
          <a:noFill/>
          <a:ln>
            <a:noFill/>
          </a:ln>
        </p:spPr>
        <p:txBody>
          <a:bodyPr spcFirstLastPara="1" wrap="square" lIns="121897" tIns="121897" rIns="121897" bIns="121897"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10"/>
          <p:cNvSpPr txBox="1">
            <a:spLocks noGrp="1"/>
          </p:cNvSpPr>
          <p:nvPr>
            <p:ph type="sldNum" idx="12"/>
          </p:nvPr>
        </p:nvSpPr>
        <p:spPr>
          <a:xfrm>
            <a:off x="11296611" y="6217623"/>
            <a:ext cx="731600" cy="524800"/>
          </a:xfrm>
          <a:prstGeom prst="rect">
            <a:avLst/>
          </a:prstGeom>
          <a:noFill/>
          <a:ln>
            <a:noFill/>
          </a:ln>
        </p:spPr>
        <p:txBody>
          <a:bodyPr spcFirstLastPara="1" wrap="square" lIns="121897" tIns="121897" rIns="121897" bIns="121897" anchor="ctr" anchorCtr="0">
            <a:noAutofit/>
          </a:bodyPr>
          <a:lstStyle>
            <a:lvl1pPr marL="0" marR="0" lvl="0"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3E2925-F9BB-4ECC-A330-01786F9AC41B}" type="datetimeFigureOut">
              <a:rPr lang="en-US" smtClean="0"/>
              <a:pPr/>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777356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73E2925-F9BB-4ECC-A330-01786F9AC41B}" type="datetimeFigureOut">
              <a:rPr lang="en-US" smtClean="0"/>
              <a:pPr/>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093682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3E2925-F9BB-4ECC-A330-01786F9AC41B}" type="datetimeFigureOut">
              <a:rPr lang="en-US" smtClean="0"/>
              <a:pPr/>
              <a:t>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406488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3E2925-F9BB-4ECC-A330-01786F9AC41B}" type="datetimeFigureOut">
              <a:rPr lang="en-US" smtClean="0"/>
              <a:pPr/>
              <a:t>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53136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3E2925-F9BB-4ECC-A330-01786F9AC41B}" type="datetimeFigureOut">
              <a:rPr lang="en-US" smtClean="0"/>
              <a:pPr/>
              <a:t>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4011096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3E2925-F9BB-4ECC-A330-01786F9AC41B}" type="datetimeFigureOut">
              <a:rPr lang="en-US" smtClean="0"/>
              <a:pPr/>
              <a:t>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19578373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3E2925-F9BB-4ECC-A330-01786F9AC41B}" type="datetimeFigureOut">
              <a:rPr lang="en-US" smtClean="0"/>
              <a:pPr/>
              <a:t>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2608017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3E2925-F9BB-4ECC-A330-01786F9AC41B}" type="datetimeFigureOut">
              <a:rPr lang="en-US" smtClean="0"/>
              <a:pPr/>
              <a:t>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139DE8-780F-4EF4-AC0C-33E17D97AE49}" type="slidenum">
              <a:rPr lang="en-US" smtClean="0"/>
              <a:pPr/>
              <a:t>‹#›</a:t>
            </a:fld>
            <a:endParaRPr lang="en-US"/>
          </a:p>
        </p:txBody>
      </p:sp>
    </p:spTree>
    <p:extLst>
      <p:ext uri="{BB962C8B-B14F-4D97-AF65-F5344CB8AC3E}">
        <p14:creationId xmlns:p14="http://schemas.microsoft.com/office/powerpoint/2010/main" val="31469568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3E2925-F9BB-4ECC-A330-01786F9AC41B}" type="datetimeFigureOut">
              <a:rPr lang="en-US" smtClean="0"/>
              <a:pPr/>
              <a:t>1/5/2022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139DE8-780F-4EF4-AC0C-33E17D97AE49}" type="slidenum">
              <a:rPr lang="en-US" smtClean="0"/>
              <a:pPr/>
              <a:t>‹#›</a:t>
            </a:fld>
            <a:endParaRPr lang="en-US"/>
          </a:p>
        </p:txBody>
      </p:sp>
    </p:spTree>
    <p:extLst>
      <p:ext uri="{BB962C8B-B14F-4D97-AF65-F5344CB8AC3E}">
        <p14:creationId xmlns:p14="http://schemas.microsoft.com/office/powerpoint/2010/main" val="3161627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1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omments" Target="../comments/commen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524000" y="1"/>
            <a:ext cx="263214" cy="43088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200" b="1" dirty="0">
                <a:solidFill>
                  <a:srgbClr val="FF0000"/>
                </a:solidFill>
                <a:latin typeface="Arial" pitchFamily="34" charset="0"/>
                <a:ea typeface="Times New Roman" pitchFamily="18" charset="0"/>
                <a:cs typeface="Arial" pitchFamily="34" charset="0"/>
              </a:rPr>
              <a:t> </a:t>
            </a:r>
            <a:endParaRPr lang="en-US" dirty="0">
              <a:latin typeface="Arial" pitchFamily="34" charset="0"/>
              <a:cs typeface="Arial" pitchFamily="34" charset="0"/>
            </a:endParaRPr>
          </a:p>
        </p:txBody>
      </p:sp>
      <p:sp>
        <p:nvSpPr>
          <p:cNvPr id="1026" name="AutoShape 2" descr="C:\Users\User\Documents\1.webp"/>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C:\Users\User\Documents\1.webp"/>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8" name="Google Shape;54;p13"/>
          <p:cNvPicPr preferRelativeResize="0"/>
          <p:nvPr/>
        </p:nvPicPr>
        <p:blipFill rotWithShape="1">
          <a:blip r:embed="rId2">
            <a:alphaModFix/>
          </a:blip>
          <a:srcRect/>
          <a:stretch/>
        </p:blipFill>
        <p:spPr>
          <a:xfrm>
            <a:off x="1524000" y="5492122"/>
            <a:ext cx="9144000" cy="1365879"/>
          </a:xfrm>
          <a:prstGeom prst="rect">
            <a:avLst/>
          </a:prstGeom>
          <a:noFill/>
          <a:ln>
            <a:noFill/>
          </a:ln>
        </p:spPr>
      </p:pic>
      <p:pic>
        <p:nvPicPr>
          <p:cNvPr id="11" name="Google Shape;55;p13"/>
          <p:cNvPicPr preferRelativeResize="0"/>
          <p:nvPr/>
        </p:nvPicPr>
        <p:blipFill rotWithShape="1">
          <a:blip r:embed="rId3" cstate="print">
            <a:alphaModFix/>
          </a:blip>
          <a:srcRect/>
          <a:stretch/>
        </p:blipFill>
        <p:spPr>
          <a:xfrm>
            <a:off x="155575" y="35898"/>
            <a:ext cx="1828800" cy="1143000"/>
          </a:xfrm>
          <a:prstGeom prst="rect">
            <a:avLst/>
          </a:prstGeom>
          <a:noFill/>
          <a:ln>
            <a:noFill/>
          </a:ln>
        </p:spPr>
      </p:pic>
      <p:sp>
        <p:nvSpPr>
          <p:cNvPr id="10" name="Google Shape;57;p13"/>
          <p:cNvSpPr txBox="1"/>
          <p:nvPr/>
        </p:nvSpPr>
        <p:spPr>
          <a:xfrm>
            <a:off x="127374" y="3263153"/>
            <a:ext cx="12036425" cy="2805545"/>
          </a:xfrm>
          <a:prstGeom prst="rect">
            <a:avLst/>
          </a:prstGeom>
          <a:noFill/>
          <a:ln>
            <a:noFill/>
          </a:ln>
        </p:spPr>
        <p:txBody>
          <a:bodyPr spcFirstLastPara="1" wrap="square" lIns="91425" tIns="91425" rIns="91425" bIns="91425" anchor="t" anchorCtr="0">
            <a:noAutofit/>
          </a:bodyPr>
          <a:lstStyle/>
          <a:p>
            <a:r>
              <a:rPr lang="en-US" sz="2400" b="1" dirty="0"/>
              <a:t>SESSION NO-9</a:t>
            </a:r>
          </a:p>
          <a:p>
            <a:r>
              <a:rPr lang="en-US" sz="2400" b="1" dirty="0"/>
              <a:t>CLASS:II</a:t>
            </a:r>
          </a:p>
          <a:p>
            <a:r>
              <a:rPr lang="en-US" sz="2400" b="1" dirty="0"/>
              <a:t>SUBJECT : COMPUTER</a:t>
            </a:r>
          </a:p>
          <a:p>
            <a:pPr lvl="0"/>
            <a:r>
              <a:rPr lang="en-US" sz="2400" b="1" dirty="0">
                <a:solidFill>
                  <a:srgbClr val="000000"/>
                </a:solidFill>
                <a:latin typeface="Calibri" pitchFamily="34" charset="0"/>
                <a:cs typeface="Calibri" pitchFamily="34" charset="0"/>
                <a:sym typeface="Arial"/>
              </a:rPr>
              <a:t>CHAPTER NUMBER:5</a:t>
            </a:r>
          </a:p>
          <a:p>
            <a:r>
              <a:rPr lang="en-US" sz="2400" b="1" dirty="0">
                <a:latin typeface="Calibri" pitchFamily="34" charset="0"/>
                <a:cs typeface="Calibri" pitchFamily="34" charset="0"/>
              </a:rPr>
              <a:t>CHAPTER NAME :</a:t>
            </a:r>
            <a:r>
              <a:rPr lang="en-US" sz="2400" b="1" dirty="0"/>
              <a:t>OPERATING A COMPUTER</a:t>
            </a:r>
          </a:p>
          <a:p>
            <a:pPr lvl="0"/>
            <a:r>
              <a:rPr lang="en-US" sz="2400" b="1" dirty="0"/>
              <a:t>SUB TOPIC: REVISION</a:t>
            </a:r>
            <a:endParaRPr lang="en-US" sz="2400" b="1" dirty="0">
              <a:ln/>
            </a:endParaRPr>
          </a:p>
          <a:p>
            <a:endParaRPr lang="en-US" sz="2000" b="1" dirty="0"/>
          </a:p>
        </p:txBody>
      </p:sp>
    </p:spTree>
    <p:extLst>
      <p:ext uri="{BB962C8B-B14F-4D97-AF65-F5344CB8AC3E}">
        <p14:creationId xmlns:p14="http://schemas.microsoft.com/office/powerpoint/2010/main" val="2423294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sp>
        <p:nvSpPr>
          <p:cNvPr id="4" name="Title 3"/>
          <p:cNvSpPr>
            <a:spLocks noGrp="1"/>
          </p:cNvSpPr>
          <p:nvPr>
            <p:ph type="title"/>
          </p:nvPr>
        </p:nvSpPr>
        <p:spPr>
          <a:xfrm>
            <a:off x="286870" y="153052"/>
            <a:ext cx="9569824" cy="398278"/>
          </a:xfrm>
        </p:spPr>
        <p:txBody>
          <a:bodyPr>
            <a:normAutofit fontScale="90000"/>
          </a:bodyPr>
          <a:lstStyle/>
          <a:p>
            <a:r>
              <a:rPr lang="en-US" b="1" dirty="0">
                <a:latin typeface="+mn-lt"/>
              </a:rPr>
              <a:t>Match the following -</a:t>
            </a:r>
            <a:endParaRPr lang="en-US" b="1" dirty="0">
              <a:solidFill>
                <a:srgbClr val="FF0000"/>
              </a:solidFill>
              <a:latin typeface="+mn-lt"/>
            </a:endParaRPr>
          </a:p>
        </p:txBody>
      </p:sp>
      <p:sp>
        <p:nvSpPr>
          <p:cNvPr id="2" name="Content Placeholder 1"/>
          <p:cNvSpPr>
            <a:spLocks noGrp="1"/>
          </p:cNvSpPr>
          <p:nvPr>
            <p:ph idx="1"/>
          </p:nvPr>
        </p:nvSpPr>
        <p:spPr>
          <a:xfrm>
            <a:off x="33032" y="815832"/>
            <a:ext cx="10515600" cy="6042168"/>
          </a:xfrm>
        </p:spPr>
        <p:style>
          <a:lnRef idx="2">
            <a:schemeClr val="accent2"/>
          </a:lnRef>
          <a:fillRef idx="1">
            <a:schemeClr val="lt1"/>
          </a:fillRef>
          <a:effectRef idx="0">
            <a:schemeClr val="accent2"/>
          </a:effectRef>
          <a:fontRef idx="minor">
            <a:schemeClr val="dk1"/>
          </a:fontRef>
        </p:style>
        <p:txBody>
          <a:bodyPr numCol="1">
            <a:normAutofit fontScale="92500" lnSpcReduction="10000"/>
          </a:bodyPr>
          <a:lstStyle/>
          <a:p>
            <a:pPr marL="0" indent="0">
              <a:buNone/>
            </a:pPr>
            <a:endParaRPr lang="en-IN" dirty="0"/>
          </a:p>
          <a:p>
            <a:pPr marL="0" indent="0">
              <a:buNone/>
            </a:pPr>
            <a:endParaRPr lang="en-IN" dirty="0"/>
          </a:p>
          <a:p>
            <a:pPr marL="0" indent="0">
              <a:buNone/>
            </a:pPr>
            <a:endParaRPr lang="en-IN" dirty="0"/>
          </a:p>
          <a:p>
            <a:pPr marL="0" indent="0">
              <a:lnSpc>
                <a:spcPct val="150000"/>
              </a:lnSpc>
              <a:buNone/>
            </a:pPr>
            <a:r>
              <a:rPr lang="en-IN" sz="3200" b="1" dirty="0">
                <a:solidFill>
                  <a:srgbClr val="FF0000"/>
                </a:solidFill>
              </a:rPr>
              <a:t>Maximize			  Control button</a:t>
            </a:r>
          </a:p>
          <a:p>
            <a:pPr marL="0" indent="0">
              <a:lnSpc>
                <a:spcPct val="150000"/>
              </a:lnSpc>
              <a:buNone/>
            </a:pPr>
            <a:r>
              <a:rPr lang="en-IN" sz="3200" b="1" dirty="0">
                <a:solidFill>
                  <a:srgbClr val="FF0000"/>
                </a:solidFill>
              </a:rPr>
              <a:t>Restore down		 Makes the word pad window small in</a:t>
            </a:r>
          </a:p>
          <a:p>
            <a:pPr marL="0" indent="0">
              <a:lnSpc>
                <a:spcPct val="150000"/>
              </a:lnSpc>
              <a:buNone/>
            </a:pPr>
            <a:r>
              <a:rPr lang="en-IN" sz="3200" b="1" dirty="0">
                <a:solidFill>
                  <a:srgbClr val="FF0000"/>
                </a:solidFill>
              </a:rPr>
              <a:t>				 size</a:t>
            </a:r>
          </a:p>
          <a:p>
            <a:pPr marL="0" indent="0">
              <a:lnSpc>
                <a:spcPct val="150000"/>
              </a:lnSpc>
              <a:buNone/>
            </a:pPr>
            <a:r>
              <a:rPr lang="en-IN" sz="3200" b="1" dirty="0">
                <a:solidFill>
                  <a:srgbClr val="FF0000"/>
                </a:solidFill>
              </a:rPr>
              <a:t>Task bar			The thin bar at bottom of desktop</a:t>
            </a:r>
          </a:p>
          <a:p>
            <a:pPr marL="0" indent="0">
              <a:lnSpc>
                <a:spcPct val="150000"/>
              </a:lnSpc>
              <a:buNone/>
            </a:pPr>
            <a:r>
              <a:rPr lang="en-IN" sz="3200" b="1" dirty="0">
                <a:solidFill>
                  <a:srgbClr val="FF0000"/>
                </a:solidFill>
              </a:rPr>
              <a:t>Desktop			 The first display screen</a:t>
            </a:r>
          </a:p>
          <a:p>
            <a:pPr marL="0" indent="0">
              <a:lnSpc>
                <a:spcPct val="150000"/>
              </a:lnSpc>
              <a:buNone/>
            </a:pPr>
            <a:r>
              <a:rPr lang="en-IN" sz="3200" b="1" dirty="0">
                <a:solidFill>
                  <a:srgbClr val="FF0000"/>
                </a:solidFill>
              </a:rPr>
              <a:t> Title bar			 The top most blue bar of an application</a:t>
            </a:r>
          </a:p>
        </p:txBody>
      </p:sp>
      <p:sp>
        <p:nvSpPr>
          <p:cNvPr id="3" name="Rectangle 2">
            <a:extLst>
              <a:ext uri="{FF2B5EF4-FFF2-40B4-BE49-F238E27FC236}">
                <a16:creationId xmlns:a16="http://schemas.microsoft.com/office/drawing/2014/main" id="{A2097781-E813-4A6C-A766-57A4E0317B95}"/>
              </a:ext>
            </a:extLst>
          </p:cNvPr>
          <p:cNvSpPr/>
          <p:nvPr/>
        </p:nvSpPr>
        <p:spPr>
          <a:xfrm>
            <a:off x="396860" y="1669375"/>
            <a:ext cx="1575581" cy="39827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a:t>A</a:t>
            </a:r>
          </a:p>
        </p:txBody>
      </p:sp>
      <p:sp>
        <p:nvSpPr>
          <p:cNvPr id="11" name="Rectangle 10">
            <a:extLst>
              <a:ext uri="{FF2B5EF4-FFF2-40B4-BE49-F238E27FC236}">
                <a16:creationId xmlns:a16="http://schemas.microsoft.com/office/drawing/2014/main" id="{F51AFAFD-A546-4524-AE11-EC05D29EADE6}"/>
              </a:ext>
            </a:extLst>
          </p:cNvPr>
          <p:cNvSpPr/>
          <p:nvPr/>
        </p:nvSpPr>
        <p:spPr>
          <a:xfrm>
            <a:off x="4283991" y="1669375"/>
            <a:ext cx="1575581" cy="39827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a:t>B</a:t>
            </a:r>
          </a:p>
        </p:txBody>
      </p:sp>
    </p:spTree>
    <p:extLst>
      <p:ext uri="{BB962C8B-B14F-4D97-AF65-F5344CB8AC3E}">
        <p14:creationId xmlns:p14="http://schemas.microsoft.com/office/powerpoint/2010/main" val="332526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a:solidFill>
                  <a:srgbClr val="FF0000"/>
                </a:solidFill>
                <a:latin typeface="Arial"/>
                <a:ea typeface="Arial"/>
                <a:cs typeface="Arial"/>
                <a:sym typeface="Arial"/>
              </a:rPr>
              <a:t>LEARNING OUTCOME: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3"/>
            <a:ext cx="8688300" cy="3852800"/>
          </a:xfrm>
          <a:prstGeom prst="rect">
            <a:avLst/>
          </a:prstGeom>
          <a:noFill/>
          <a:ln>
            <a:noFill/>
          </a:ln>
        </p:spPr>
        <p:txBody>
          <a:bodyPr spcFirstLastPara="1" wrap="square" lIns="91425" tIns="91425" rIns="91425" bIns="91425" anchor="t" anchorCtr="0">
            <a:noAutofit/>
          </a:bodyPr>
          <a:lstStyle/>
          <a:p>
            <a:pPr>
              <a:buSzPts val="1400"/>
            </a:pPr>
            <a:r>
              <a:rPr lang="en-US" sz="2400" dirty="0">
                <a:latin typeface="Calibri" pitchFamily="34" charset="0"/>
                <a:cs typeface="Calibri" pitchFamily="34" charset="0"/>
              </a:rPr>
              <a:t>Learners will able to revise on operating a computer through this revision.</a:t>
            </a:r>
          </a:p>
          <a:p>
            <a:pPr lvl="0">
              <a:buSzPts val="1400"/>
            </a:pP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2413180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2209800" y="381000"/>
            <a:ext cx="7801200" cy="2009503"/>
          </a:xfrm>
          <a:prstGeom prst="rect">
            <a:avLst/>
          </a:prstGeom>
          <a:noFill/>
          <a:ln>
            <a:noFill/>
          </a:ln>
        </p:spPr>
        <p:txBody>
          <a:bodyPr spcFirstLastPara="1" wrap="square" lIns="91425" tIns="91425" rIns="91425" bIns="91425" anchor="ctr" anchorCtr="0">
            <a:noAutofit/>
          </a:bodyPr>
          <a:lstStyle/>
          <a:p>
            <a:pPr marL="457200" algn="ctr">
              <a:lnSpc>
                <a:spcPct val="115000"/>
              </a:lnSpc>
              <a:buClr>
                <a:srgbClr val="000000"/>
              </a:buClr>
              <a:buSzPts val="4000"/>
            </a:pPr>
            <a:r>
              <a:rPr lang="en" sz="4000" b="1" dirty="0">
                <a:solidFill>
                  <a:srgbClr val="000000"/>
                </a:solidFill>
                <a:latin typeface="Arial"/>
                <a:ea typeface="Arial"/>
                <a:cs typeface="Arial"/>
                <a:sym typeface="Arial"/>
              </a:rPr>
              <a:t>THANKING YOU</a:t>
            </a:r>
            <a:endParaRPr sz="4000" b="1" dirty="0">
              <a:solidFill>
                <a:srgbClr val="000000"/>
              </a:solidFill>
              <a:latin typeface="Arial"/>
              <a:ea typeface="Arial"/>
              <a:cs typeface="Arial"/>
              <a:sym typeface="Arial"/>
            </a:endParaRPr>
          </a:p>
          <a:p>
            <a:pPr marL="457200" algn="ctr">
              <a:lnSpc>
                <a:spcPct val="115000"/>
              </a:lnSpc>
              <a:buClr>
                <a:srgbClr val="000000"/>
              </a:buClr>
              <a:buSzPts val="4000"/>
            </a:pPr>
            <a:r>
              <a:rPr lang="en" sz="4000" b="1" dirty="0">
                <a:solidFill>
                  <a:srgbClr val="FF0000"/>
                </a:solidFill>
                <a:latin typeface="Arial"/>
                <a:ea typeface="Arial"/>
                <a:cs typeface="Arial"/>
                <a:sym typeface="Arial"/>
              </a:rPr>
              <a:t>ODM EDUCATIONAL GROUP</a:t>
            </a:r>
            <a:endParaRPr sz="4000" b="1" dirty="0">
              <a:solidFill>
                <a:srgbClr val="FF0000"/>
              </a:solidFill>
              <a:latin typeface="Arial"/>
              <a:ea typeface="Arial"/>
              <a:cs typeface="Arial"/>
              <a:sym typeface="Arial"/>
            </a:endParaRPr>
          </a:p>
          <a:p>
            <a:pPr>
              <a:buClr>
                <a:srgbClr val="000000"/>
              </a:buClr>
              <a:buSzPts val="1400"/>
            </a:pPr>
            <a:endParaRPr sz="1400" dirty="0">
              <a:solidFill>
                <a:srgbClr val="000000"/>
              </a:solidFill>
              <a:latin typeface="Arial"/>
              <a:ea typeface="Arial"/>
              <a:cs typeface="Arial"/>
              <a:sym typeface="Arial"/>
            </a:endParaRPr>
          </a:p>
        </p:txBody>
      </p:sp>
      <p:pic>
        <p:nvPicPr>
          <p:cNvPr id="4" name="Picture 2" descr="Happy excited GIF - Find on GIFE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435498" y="1978318"/>
            <a:ext cx="4498680" cy="4498682"/>
          </a:xfrm>
          <a:prstGeom prst="rect">
            <a:avLst/>
          </a:prstGeom>
          <a:noFill/>
          <a:extLst>
            <a:ext uri="{909E8E84-426E-40DD-AFC4-6F175D3DCCD1}">
              <a14:hiddenFill xmlns:a14="http://schemas.microsoft.com/office/drawing/2010/main">
                <a:solidFill>
                  <a:srgbClr val="FFFFFF"/>
                </a:solidFill>
              </a14:hiddenFill>
            </a:ext>
          </a:extLst>
        </p:spPr>
      </p:pic>
      <p:pic>
        <p:nvPicPr>
          <p:cNvPr id="5" name="Google Shape;55;p13"/>
          <p:cNvPicPr preferRelativeResize="0"/>
          <p:nvPr/>
        </p:nvPicPr>
        <p:blipFill rotWithShape="1">
          <a:blip r:embed="rId4" cstate="print">
            <a:alphaModFix/>
          </a:blip>
          <a:srcRect/>
          <a:stretch/>
        </p:blipFill>
        <p:spPr>
          <a:xfrm>
            <a:off x="10363200" y="0"/>
            <a:ext cx="1828800" cy="1143000"/>
          </a:xfrm>
          <a:prstGeom prst="rect">
            <a:avLst/>
          </a:prstGeom>
          <a:noFill/>
          <a:ln>
            <a:noFill/>
          </a:ln>
        </p:spPr>
      </p:pic>
    </p:spTree>
    <p:extLst>
      <p:ext uri="{BB962C8B-B14F-4D97-AF65-F5344CB8AC3E}">
        <p14:creationId xmlns:p14="http://schemas.microsoft.com/office/powerpoint/2010/main" val="702068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4288"/>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1702082" y="1286313"/>
            <a:ext cx="8688300" cy="3852800"/>
          </a:xfrm>
          <a:prstGeom prst="rect">
            <a:avLst/>
          </a:prstGeom>
          <a:noFill/>
          <a:ln>
            <a:noFill/>
          </a:ln>
        </p:spPr>
        <p:txBody>
          <a:bodyPr spcFirstLastPara="1" wrap="square" lIns="91425" tIns="91425" rIns="91425" bIns="91425" anchor="t" anchorCtr="0">
            <a:noAutofit/>
          </a:bodyPr>
          <a:lstStyle/>
          <a:p>
            <a:pPr lvl="0">
              <a:buSzPts val="1400"/>
            </a:pPr>
            <a:r>
              <a:rPr lang="en-US" sz="2400" dirty="0">
                <a:latin typeface="Calibri" pitchFamily="34" charset="0"/>
                <a:cs typeface="Calibri" pitchFamily="34" charset="0"/>
              </a:rPr>
              <a:t>To enable learners to revise on how to operate a computer.</a:t>
            </a:r>
            <a:endParaRPr lang="en-US" sz="2400" dirty="0">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549530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sp>
        <p:nvSpPr>
          <p:cNvPr id="2" name="Content Placeholder 1"/>
          <p:cNvSpPr>
            <a:spLocks noGrp="1"/>
          </p:cNvSpPr>
          <p:nvPr>
            <p:ph idx="1"/>
          </p:nvPr>
        </p:nvSpPr>
        <p:spPr>
          <a:xfrm>
            <a:off x="0" y="0"/>
            <a:ext cx="12801600" cy="6551892"/>
          </a:xfrm>
        </p:spPr>
        <p:txBody>
          <a:bodyPr>
            <a:normAutofit/>
          </a:bodyPr>
          <a:lstStyle/>
          <a:p>
            <a:pPr marL="0" indent="0">
              <a:lnSpc>
                <a:spcPct val="150000"/>
              </a:lnSpc>
              <a:buNone/>
            </a:pPr>
            <a:r>
              <a:rPr lang="en-IN" sz="3200" b="1" dirty="0">
                <a:solidFill>
                  <a:srgbClr val="FF0000"/>
                </a:solidFill>
              </a:rPr>
              <a:t>Fill in the blanks :-</a:t>
            </a:r>
          </a:p>
          <a:p>
            <a:pPr marL="514350" indent="-514350">
              <a:lnSpc>
                <a:spcPct val="150000"/>
              </a:lnSpc>
              <a:buFont typeface="+mj-lt"/>
              <a:buAutoNum type="arabicPeriod"/>
            </a:pPr>
            <a:r>
              <a:rPr lang="en-IN" b="1" dirty="0"/>
              <a:t>If the electricity goes off, the _________ makes the computer work.</a:t>
            </a:r>
          </a:p>
          <a:p>
            <a:pPr marL="514350" indent="-514350">
              <a:lnSpc>
                <a:spcPct val="150000"/>
              </a:lnSpc>
              <a:buFont typeface="+mj-lt"/>
              <a:buAutoNum type="arabicPeriod"/>
            </a:pPr>
            <a:r>
              <a:rPr lang="en-IN" b="1" dirty="0"/>
              <a:t>Control buttons are present on the top right corner of the _________.</a:t>
            </a:r>
          </a:p>
          <a:p>
            <a:pPr marL="514350" indent="-514350">
              <a:lnSpc>
                <a:spcPct val="150000"/>
              </a:lnSpc>
              <a:buFont typeface="+mj-lt"/>
              <a:buAutoNum type="arabicPeriod"/>
            </a:pPr>
            <a:r>
              <a:rPr lang="en-IN" b="1" dirty="0"/>
              <a:t>Windows 10 is the most popular ________ that makes the computer work.</a:t>
            </a:r>
            <a:endParaRPr lang="en-IN" dirty="0"/>
          </a:p>
          <a:p>
            <a:pPr marL="514350" indent="-514350">
              <a:lnSpc>
                <a:spcPct val="150000"/>
              </a:lnSpc>
              <a:buFont typeface="+mj-lt"/>
              <a:buAutoNum type="arabicPeriod"/>
            </a:pPr>
            <a:r>
              <a:rPr lang="en-IN" b="1" dirty="0"/>
              <a:t>Small pictures on the desktop known as ________.</a:t>
            </a:r>
          </a:p>
          <a:p>
            <a:pPr marL="514350" indent="-514350">
              <a:lnSpc>
                <a:spcPct val="150000"/>
              </a:lnSpc>
              <a:buFont typeface="+mj-lt"/>
              <a:buAutoNum type="arabicPeriod"/>
            </a:pPr>
            <a:r>
              <a:rPr lang="en-IN" b="1" dirty="0"/>
              <a:t>To start a computer, we need to first switch on the _______ supply button.</a:t>
            </a:r>
          </a:p>
          <a:p>
            <a:pPr marL="514350" indent="-514350">
              <a:lnSpc>
                <a:spcPct val="150000"/>
              </a:lnSpc>
              <a:buFont typeface="+mj-lt"/>
              <a:buAutoNum type="arabicPeriod"/>
            </a:pPr>
            <a:r>
              <a:rPr lang="en-IN" b="1" dirty="0"/>
              <a:t>Minimize, maximize buttons are ________ buttons.</a:t>
            </a:r>
          </a:p>
          <a:p>
            <a:pPr marL="514350" indent="-514350">
              <a:lnSpc>
                <a:spcPct val="150000"/>
              </a:lnSpc>
              <a:buFont typeface="+mj-lt"/>
              <a:buAutoNum type="arabicPeriod"/>
            </a:pPr>
            <a:endParaRPr lang="en-IN" b="1" dirty="0"/>
          </a:p>
          <a:p>
            <a:pPr marL="514350" indent="-514350">
              <a:lnSpc>
                <a:spcPct val="150000"/>
              </a:lnSpc>
              <a:buFont typeface="+mj-lt"/>
              <a:buAutoNum type="arabicPeriod"/>
            </a:pPr>
            <a:endParaRPr lang="en-IN" b="1" dirty="0"/>
          </a:p>
          <a:p>
            <a:pPr marL="514350" indent="-514350">
              <a:lnSpc>
                <a:spcPct val="150000"/>
              </a:lnSpc>
              <a:buFont typeface="+mj-lt"/>
              <a:buAutoNum type="arabicPeriod"/>
            </a:pPr>
            <a:endParaRPr lang="en-IN" b="1" dirty="0"/>
          </a:p>
          <a:p>
            <a:pPr marL="514350" indent="-514350">
              <a:lnSpc>
                <a:spcPct val="150000"/>
              </a:lnSpc>
              <a:buFont typeface="+mj-lt"/>
              <a:buAutoNum type="arabicPeriod"/>
            </a:pPr>
            <a:endParaRPr lang="en-IN" b="1" dirty="0"/>
          </a:p>
          <a:p>
            <a:pPr marL="514350" indent="-514350">
              <a:lnSpc>
                <a:spcPct val="150000"/>
              </a:lnSpc>
              <a:buFont typeface="+mj-lt"/>
              <a:buAutoNum type="arabicPeriod"/>
            </a:pPr>
            <a:endParaRPr lang="en-IN" b="1" dirty="0"/>
          </a:p>
          <a:p>
            <a:pPr marL="0" indent="0">
              <a:buNone/>
            </a:pPr>
            <a:endParaRPr lang="en-IN" b="1" dirty="0">
              <a:solidFill>
                <a:srgbClr val="FF0000"/>
              </a:solidFill>
            </a:endParaRPr>
          </a:p>
        </p:txBody>
      </p:sp>
    </p:spTree>
    <p:extLst>
      <p:ext uri="{BB962C8B-B14F-4D97-AF65-F5344CB8AC3E}">
        <p14:creationId xmlns:p14="http://schemas.microsoft.com/office/powerpoint/2010/main" val="1571041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29C23-C477-48F9-84C7-7571DC0EE555}"/>
              </a:ext>
            </a:extLst>
          </p:cNvPr>
          <p:cNvSpPr>
            <a:spLocks noGrp="1"/>
          </p:cNvSpPr>
          <p:nvPr>
            <p:ph type="title"/>
          </p:nvPr>
        </p:nvSpPr>
        <p:spPr/>
        <p:txBody>
          <a:bodyPr/>
          <a:lstStyle/>
          <a:p>
            <a:r>
              <a:rPr lang="en-IN" b="1" dirty="0">
                <a:solidFill>
                  <a:srgbClr val="FF0000"/>
                </a:solidFill>
              </a:rPr>
              <a:t>Answers -</a:t>
            </a:r>
          </a:p>
        </p:txBody>
      </p:sp>
      <p:sp>
        <p:nvSpPr>
          <p:cNvPr id="3" name="Content Placeholder 2">
            <a:extLst>
              <a:ext uri="{FF2B5EF4-FFF2-40B4-BE49-F238E27FC236}">
                <a16:creationId xmlns:a16="http://schemas.microsoft.com/office/drawing/2014/main" id="{8620D85D-839A-4917-91FC-8BB2146917FF}"/>
              </a:ext>
            </a:extLst>
          </p:cNvPr>
          <p:cNvSpPr>
            <a:spLocks noGrp="1"/>
          </p:cNvSpPr>
          <p:nvPr>
            <p:ph idx="1"/>
          </p:nvPr>
        </p:nvSpPr>
        <p:spPr/>
        <p:txBody>
          <a:bodyPr/>
          <a:lstStyle/>
          <a:p>
            <a:pPr marL="514350" indent="-514350">
              <a:buFont typeface="+mj-lt"/>
              <a:buAutoNum type="arabicPeriod"/>
            </a:pPr>
            <a:r>
              <a:rPr lang="en-IN" sz="3600" dirty="0"/>
              <a:t>UPS</a:t>
            </a:r>
          </a:p>
          <a:p>
            <a:pPr marL="514350" indent="-514350">
              <a:buFont typeface="+mj-lt"/>
              <a:buAutoNum type="arabicPeriod"/>
            </a:pPr>
            <a:r>
              <a:rPr lang="en-IN" sz="3600" dirty="0"/>
              <a:t>Title bar</a:t>
            </a:r>
          </a:p>
          <a:p>
            <a:pPr marL="514350" indent="-514350">
              <a:buFont typeface="+mj-lt"/>
              <a:buAutoNum type="arabicPeriod"/>
            </a:pPr>
            <a:r>
              <a:rPr lang="en-IN" sz="3600" dirty="0"/>
              <a:t>Program</a:t>
            </a:r>
          </a:p>
          <a:p>
            <a:pPr marL="514350" indent="-514350">
              <a:buFont typeface="+mj-lt"/>
              <a:buAutoNum type="arabicPeriod"/>
            </a:pPr>
            <a:r>
              <a:rPr lang="en-IN" sz="3600" dirty="0"/>
              <a:t>Icons</a:t>
            </a:r>
          </a:p>
          <a:p>
            <a:pPr marL="514350" indent="-514350">
              <a:buFont typeface="+mj-lt"/>
              <a:buAutoNum type="arabicPeriod"/>
            </a:pPr>
            <a:r>
              <a:rPr lang="en-IN" sz="3600" dirty="0"/>
              <a:t>Power </a:t>
            </a:r>
          </a:p>
          <a:p>
            <a:pPr marL="514350" indent="-514350">
              <a:buFont typeface="+mj-lt"/>
              <a:buAutoNum type="arabicPeriod"/>
            </a:pPr>
            <a:r>
              <a:rPr lang="en-IN" sz="3600" dirty="0"/>
              <a:t>Control </a:t>
            </a:r>
          </a:p>
          <a:p>
            <a:pPr marL="514350" indent="-514350">
              <a:buFont typeface="+mj-lt"/>
              <a:buAutoNum type="arabicPeriod"/>
            </a:pPr>
            <a:endParaRPr lang="en-IN" dirty="0"/>
          </a:p>
          <a:p>
            <a:pPr marL="514350" indent="-514350">
              <a:buFont typeface="+mj-lt"/>
              <a:buAutoNum type="arabicPeriod"/>
            </a:pPr>
            <a:endParaRPr lang="en-IN" dirty="0"/>
          </a:p>
          <a:p>
            <a:pPr marL="514350" indent="-514350">
              <a:buFont typeface="+mj-lt"/>
              <a:buAutoNum type="arabicPeriod"/>
            </a:pPr>
            <a:endParaRPr lang="en-IN" dirty="0"/>
          </a:p>
          <a:p>
            <a:pPr marL="514350" indent="-514350">
              <a:buFont typeface="+mj-lt"/>
              <a:buAutoNum type="arabicPeriod"/>
            </a:pPr>
            <a:endParaRPr lang="en-IN" dirty="0"/>
          </a:p>
        </p:txBody>
      </p:sp>
    </p:spTree>
    <p:extLst>
      <p:ext uri="{BB962C8B-B14F-4D97-AF65-F5344CB8AC3E}">
        <p14:creationId xmlns:p14="http://schemas.microsoft.com/office/powerpoint/2010/main" val="4192107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sp>
        <p:nvSpPr>
          <p:cNvPr id="4" name="Title 3"/>
          <p:cNvSpPr>
            <a:spLocks noGrp="1"/>
          </p:cNvSpPr>
          <p:nvPr>
            <p:ph type="title"/>
          </p:nvPr>
        </p:nvSpPr>
        <p:spPr>
          <a:xfrm>
            <a:off x="0" y="-1"/>
            <a:ext cx="10515600" cy="6625883"/>
          </a:xfrm>
        </p:spPr>
        <p:txBody>
          <a:bodyPr anchor="t">
            <a:normAutofit/>
          </a:bodyPr>
          <a:lstStyle/>
          <a:p>
            <a:br>
              <a:rPr lang="en-US" sz="3200" b="1" dirty="0">
                <a:solidFill>
                  <a:srgbClr val="FF0000"/>
                </a:solidFill>
                <a:latin typeface="+mn-lt"/>
              </a:rPr>
            </a:br>
            <a:r>
              <a:rPr lang="en-US" sz="3200" b="1" dirty="0">
                <a:solidFill>
                  <a:srgbClr val="FF0000"/>
                </a:solidFill>
                <a:latin typeface="+mn-lt"/>
              </a:rPr>
              <a:t>Fill in the blanks to mention the steps to start a computer –</a:t>
            </a:r>
            <a:br>
              <a:rPr lang="en-US" b="1" dirty="0">
                <a:solidFill>
                  <a:srgbClr val="FF0000"/>
                </a:solidFill>
                <a:latin typeface="+mn-lt"/>
              </a:rPr>
            </a:br>
            <a:br>
              <a:rPr lang="en-US" b="1" dirty="0">
                <a:solidFill>
                  <a:srgbClr val="FF0000"/>
                </a:solidFill>
                <a:latin typeface="+mn-lt"/>
              </a:rPr>
            </a:br>
            <a:r>
              <a:rPr lang="en-US" dirty="0">
                <a:latin typeface="+mn-lt"/>
              </a:rPr>
              <a:t>1. Switch on the main ______________ button.</a:t>
            </a:r>
            <a:br>
              <a:rPr lang="en-US" dirty="0">
                <a:latin typeface="+mn-lt"/>
              </a:rPr>
            </a:br>
            <a:r>
              <a:rPr lang="en-US" dirty="0">
                <a:latin typeface="+mn-lt"/>
              </a:rPr>
              <a:t>2. Switch on the ______ button.</a:t>
            </a:r>
            <a:br>
              <a:rPr lang="en-US" dirty="0">
                <a:latin typeface="+mn-lt"/>
              </a:rPr>
            </a:br>
            <a:r>
              <a:rPr lang="en-US" dirty="0">
                <a:latin typeface="+mn-lt"/>
              </a:rPr>
              <a:t>3. Switch on the power supply button of ____.</a:t>
            </a:r>
            <a:br>
              <a:rPr lang="en-US" dirty="0">
                <a:latin typeface="+mn-lt"/>
              </a:rPr>
            </a:br>
            <a:r>
              <a:rPr lang="en-US" dirty="0">
                <a:latin typeface="+mn-lt"/>
              </a:rPr>
              <a:t>4. Switch on the _______ button.</a:t>
            </a:r>
            <a:br>
              <a:rPr lang="en-US" dirty="0">
                <a:latin typeface="+mn-lt"/>
              </a:rPr>
            </a:br>
            <a:r>
              <a:rPr lang="en-US" dirty="0">
                <a:latin typeface="+mn-lt"/>
              </a:rPr>
              <a:t>Step 5- Welcome screen of Windows 10 appears.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sp>
        <p:nvSpPr>
          <p:cNvPr id="4" name="Title 3"/>
          <p:cNvSpPr>
            <a:spLocks noGrp="1"/>
          </p:cNvSpPr>
          <p:nvPr>
            <p:ph type="title"/>
          </p:nvPr>
        </p:nvSpPr>
        <p:spPr>
          <a:xfrm>
            <a:off x="0" y="0"/>
            <a:ext cx="10515600" cy="6858000"/>
          </a:xfrm>
        </p:spPr>
        <p:txBody>
          <a:bodyPr anchor="t">
            <a:normAutofit/>
          </a:bodyPr>
          <a:lstStyle/>
          <a:p>
            <a:r>
              <a:rPr lang="en-US" b="1" dirty="0">
                <a:solidFill>
                  <a:srgbClr val="FF0000"/>
                </a:solidFill>
                <a:latin typeface="+mn-lt"/>
              </a:rPr>
              <a:t>Answers –</a:t>
            </a:r>
            <a:br>
              <a:rPr lang="en-US" dirty="0">
                <a:solidFill>
                  <a:srgbClr val="FF0000"/>
                </a:solidFill>
                <a:latin typeface="+mn-lt"/>
              </a:rPr>
            </a:br>
            <a:br>
              <a:rPr lang="en-US" dirty="0">
                <a:solidFill>
                  <a:srgbClr val="FF0000"/>
                </a:solidFill>
                <a:latin typeface="+mn-lt"/>
              </a:rPr>
            </a:br>
            <a:r>
              <a:rPr lang="en-US" sz="6000" dirty="0">
                <a:solidFill>
                  <a:srgbClr val="FF0000"/>
                </a:solidFill>
                <a:latin typeface="+mn-lt"/>
              </a:rPr>
              <a:t>1. power supply</a:t>
            </a:r>
            <a:br>
              <a:rPr lang="en-US" sz="6000" dirty="0">
                <a:solidFill>
                  <a:srgbClr val="FF0000"/>
                </a:solidFill>
                <a:latin typeface="+mn-lt"/>
              </a:rPr>
            </a:br>
            <a:r>
              <a:rPr lang="en-US" sz="6000" dirty="0">
                <a:solidFill>
                  <a:srgbClr val="FF0000"/>
                </a:solidFill>
                <a:latin typeface="+mn-lt"/>
              </a:rPr>
              <a:t>2. UPS</a:t>
            </a:r>
            <a:br>
              <a:rPr lang="en-US" sz="6000" dirty="0">
                <a:solidFill>
                  <a:srgbClr val="FF0000"/>
                </a:solidFill>
                <a:latin typeface="+mn-lt"/>
              </a:rPr>
            </a:br>
            <a:r>
              <a:rPr lang="en-US" sz="6000" dirty="0">
                <a:solidFill>
                  <a:srgbClr val="FF0000"/>
                </a:solidFill>
                <a:latin typeface="+mn-lt"/>
              </a:rPr>
              <a:t>3. CPU</a:t>
            </a:r>
            <a:br>
              <a:rPr lang="en-US" sz="6000" dirty="0">
                <a:solidFill>
                  <a:srgbClr val="FF0000"/>
                </a:solidFill>
                <a:latin typeface="+mn-lt"/>
              </a:rPr>
            </a:br>
            <a:r>
              <a:rPr lang="en-US" sz="6000" dirty="0">
                <a:solidFill>
                  <a:srgbClr val="FF0000"/>
                </a:solidFill>
                <a:latin typeface="+mn-lt"/>
              </a:rPr>
              <a:t>4. Monitor</a:t>
            </a:r>
            <a:endParaRPr lang="en-US" dirty="0">
              <a:solidFill>
                <a:srgbClr val="FF0000"/>
              </a:solidFill>
              <a:latin typeface="+mn-lt"/>
            </a:endParaRPr>
          </a:p>
        </p:txBody>
      </p:sp>
    </p:spTree>
    <p:extLst>
      <p:ext uri="{BB962C8B-B14F-4D97-AF65-F5344CB8AC3E}">
        <p14:creationId xmlns:p14="http://schemas.microsoft.com/office/powerpoint/2010/main" val="310886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sp>
        <p:nvSpPr>
          <p:cNvPr id="4" name="Title 3"/>
          <p:cNvSpPr>
            <a:spLocks noGrp="1"/>
          </p:cNvSpPr>
          <p:nvPr>
            <p:ph type="title"/>
          </p:nvPr>
        </p:nvSpPr>
        <p:spPr>
          <a:xfrm>
            <a:off x="0" y="-1"/>
            <a:ext cx="10515600" cy="6625883"/>
          </a:xfrm>
        </p:spPr>
        <p:txBody>
          <a:bodyPr anchor="t">
            <a:normAutofit/>
          </a:bodyPr>
          <a:lstStyle/>
          <a:p>
            <a:br>
              <a:rPr lang="en-US" sz="3200" b="1" dirty="0">
                <a:solidFill>
                  <a:srgbClr val="FF0000"/>
                </a:solidFill>
                <a:latin typeface="+mn-lt"/>
              </a:rPr>
            </a:br>
            <a:r>
              <a:rPr lang="en-US" sz="3200" b="1" dirty="0">
                <a:solidFill>
                  <a:srgbClr val="FF0000"/>
                </a:solidFill>
                <a:latin typeface="+mn-lt"/>
              </a:rPr>
              <a:t>Fill in the blanks to mention the steps to shut down a computer –</a:t>
            </a:r>
            <a:br>
              <a:rPr lang="en-US" b="1" dirty="0">
                <a:solidFill>
                  <a:srgbClr val="FF0000"/>
                </a:solidFill>
                <a:latin typeface="+mn-lt"/>
              </a:rPr>
            </a:br>
            <a:br>
              <a:rPr lang="en-US" b="1" dirty="0">
                <a:solidFill>
                  <a:srgbClr val="FF0000"/>
                </a:solidFill>
                <a:latin typeface="+mn-lt"/>
              </a:rPr>
            </a:br>
            <a:r>
              <a:rPr lang="en-US" dirty="0">
                <a:latin typeface="+mn-lt"/>
              </a:rPr>
              <a:t>1. Click on the _______ button.</a:t>
            </a:r>
            <a:br>
              <a:rPr lang="en-US" dirty="0">
                <a:latin typeface="+mn-lt"/>
              </a:rPr>
            </a:br>
            <a:r>
              <a:rPr lang="en-US" dirty="0">
                <a:latin typeface="+mn-lt"/>
              </a:rPr>
              <a:t>2. Click on the _______ button.</a:t>
            </a:r>
            <a:br>
              <a:rPr lang="en-US" dirty="0">
                <a:latin typeface="+mn-lt"/>
              </a:rPr>
            </a:br>
            <a:r>
              <a:rPr lang="en-US" dirty="0">
                <a:latin typeface="+mn-lt"/>
              </a:rPr>
              <a:t>3. Click on the _______ option.</a:t>
            </a:r>
            <a:br>
              <a:rPr lang="en-US" dirty="0">
                <a:latin typeface="+mn-lt"/>
              </a:rPr>
            </a:br>
            <a:r>
              <a:rPr lang="en-US" dirty="0">
                <a:latin typeface="+mn-lt"/>
              </a:rPr>
              <a:t>4. Switch of the _______ button.</a:t>
            </a:r>
            <a:br>
              <a:rPr lang="en-US" dirty="0">
                <a:latin typeface="+mn-lt"/>
              </a:rPr>
            </a:br>
            <a:r>
              <a:rPr lang="en-US" dirty="0">
                <a:latin typeface="+mn-lt"/>
              </a:rPr>
              <a:t>5. Switch of the _______ button.</a:t>
            </a:r>
            <a:br>
              <a:rPr lang="en-US" dirty="0">
                <a:latin typeface="+mn-lt"/>
              </a:rPr>
            </a:br>
            <a:r>
              <a:rPr lang="en-US" dirty="0">
                <a:latin typeface="+mn-lt"/>
              </a:rPr>
              <a:t>6. Switch of the _______ button.</a:t>
            </a:r>
          </a:p>
        </p:txBody>
      </p:sp>
    </p:spTree>
    <p:extLst>
      <p:ext uri="{BB962C8B-B14F-4D97-AF65-F5344CB8AC3E}">
        <p14:creationId xmlns:p14="http://schemas.microsoft.com/office/powerpoint/2010/main" val="3470961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sp>
        <p:nvSpPr>
          <p:cNvPr id="4" name="Title 3"/>
          <p:cNvSpPr>
            <a:spLocks noGrp="1"/>
          </p:cNvSpPr>
          <p:nvPr>
            <p:ph type="title"/>
          </p:nvPr>
        </p:nvSpPr>
        <p:spPr>
          <a:xfrm>
            <a:off x="0" y="0"/>
            <a:ext cx="10515600" cy="6858000"/>
          </a:xfrm>
        </p:spPr>
        <p:txBody>
          <a:bodyPr anchor="t">
            <a:normAutofit/>
          </a:bodyPr>
          <a:lstStyle/>
          <a:p>
            <a:r>
              <a:rPr lang="en-US" b="1" dirty="0">
                <a:solidFill>
                  <a:srgbClr val="FF0000"/>
                </a:solidFill>
                <a:latin typeface="+mn-lt"/>
              </a:rPr>
              <a:t>Answers –</a:t>
            </a:r>
            <a:br>
              <a:rPr lang="en-US" dirty="0">
                <a:solidFill>
                  <a:srgbClr val="FF0000"/>
                </a:solidFill>
                <a:latin typeface="+mn-lt"/>
              </a:rPr>
            </a:br>
            <a:br>
              <a:rPr lang="en-US" dirty="0">
                <a:solidFill>
                  <a:srgbClr val="FF0000"/>
                </a:solidFill>
                <a:latin typeface="+mn-lt"/>
              </a:rPr>
            </a:br>
            <a:r>
              <a:rPr lang="en-US" sz="6000" dirty="0">
                <a:solidFill>
                  <a:srgbClr val="FF0000"/>
                </a:solidFill>
                <a:latin typeface="+mn-lt"/>
              </a:rPr>
              <a:t>1. start</a:t>
            </a:r>
            <a:br>
              <a:rPr lang="en-US" sz="6000" dirty="0">
                <a:solidFill>
                  <a:srgbClr val="FF0000"/>
                </a:solidFill>
                <a:latin typeface="+mn-lt"/>
              </a:rPr>
            </a:br>
            <a:r>
              <a:rPr lang="en-US" sz="6000" dirty="0">
                <a:solidFill>
                  <a:srgbClr val="FF0000"/>
                </a:solidFill>
                <a:latin typeface="+mn-lt"/>
              </a:rPr>
              <a:t>2. power</a:t>
            </a:r>
            <a:br>
              <a:rPr lang="en-US" sz="6000" dirty="0">
                <a:solidFill>
                  <a:srgbClr val="FF0000"/>
                </a:solidFill>
                <a:latin typeface="+mn-lt"/>
              </a:rPr>
            </a:br>
            <a:r>
              <a:rPr lang="en-US" sz="6000" dirty="0">
                <a:solidFill>
                  <a:srgbClr val="FF0000"/>
                </a:solidFill>
                <a:latin typeface="+mn-lt"/>
              </a:rPr>
              <a:t>3. shut down</a:t>
            </a:r>
            <a:br>
              <a:rPr lang="en-US" sz="6000" dirty="0">
                <a:solidFill>
                  <a:srgbClr val="FF0000"/>
                </a:solidFill>
                <a:latin typeface="+mn-lt"/>
              </a:rPr>
            </a:br>
            <a:r>
              <a:rPr lang="en-US" sz="6000" dirty="0">
                <a:solidFill>
                  <a:srgbClr val="FF0000"/>
                </a:solidFill>
                <a:latin typeface="+mn-lt"/>
              </a:rPr>
              <a:t>4. Monitor</a:t>
            </a:r>
            <a:br>
              <a:rPr lang="en-US" sz="6000" dirty="0">
                <a:solidFill>
                  <a:srgbClr val="FF0000"/>
                </a:solidFill>
                <a:latin typeface="+mn-lt"/>
              </a:rPr>
            </a:br>
            <a:r>
              <a:rPr lang="en-US" sz="6000" dirty="0">
                <a:solidFill>
                  <a:srgbClr val="FF0000"/>
                </a:solidFill>
                <a:latin typeface="+mn-lt"/>
              </a:rPr>
              <a:t>5. UPS</a:t>
            </a:r>
            <a:br>
              <a:rPr lang="en-US" sz="6000" dirty="0">
                <a:solidFill>
                  <a:srgbClr val="FF0000"/>
                </a:solidFill>
                <a:latin typeface="+mn-lt"/>
              </a:rPr>
            </a:br>
            <a:r>
              <a:rPr lang="en-US" sz="6000" dirty="0">
                <a:solidFill>
                  <a:srgbClr val="FF0000"/>
                </a:solidFill>
                <a:latin typeface="+mn-lt"/>
              </a:rPr>
              <a:t>6. main power supply</a:t>
            </a:r>
            <a:endParaRPr lang="en-US" dirty="0">
              <a:solidFill>
                <a:srgbClr val="FF0000"/>
              </a:solidFill>
              <a:latin typeface="+mn-lt"/>
            </a:endParaRPr>
          </a:p>
        </p:txBody>
      </p:sp>
    </p:spTree>
    <p:extLst>
      <p:ext uri="{BB962C8B-B14F-4D97-AF65-F5344CB8AC3E}">
        <p14:creationId xmlns:p14="http://schemas.microsoft.com/office/powerpoint/2010/main" val="2398719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cstate="print">
            <a:alphaModFix/>
          </a:blip>
          <a:srcRect/>
          <a:stretch/>
        </p:blipFill>
        <p:spPr>
          <a:xfrm>
            <a:off x="10548632" y="0"/>
            <a:ext cx="1643368" cy="815833"/>
          </a:xfrm>
          <a:prstGeom prst="rect">
            <a:avLst/>
          </a:prstGeom>
          <a:noFill/>
          <a:ln>
            <a:noFill/>
          </a:ln>
        </p:spPr>
      </p:pic>
      <p:sp>
        <p:nvSpPr>
          <p:cNvPr id="4" name="Title 3"/>
          <p:cNvSpPr>
            <a:spLocks noGrp="1"/>
          </p:cNvSpPr>
          <p:nvPr>
            <p:ph type="title"/>
          </p:nvPr>
        </p:nvSpPr>
        <p:spPr>
          <a:xfrm>
            <a:off x="286870" y="153052"/>
            <a:ext cx="9569824" cy="398278"/>
          </a:xfrm>
        </p:spPr>
        <p:txBody>
          <a:bodyPr>
            <a:normAutofit fontScale="90000"/>
          </a:bodyPr>
          <a:lstStyle/>
          <a:p>
            <a:r>
              <a:rPr lang="en-US" b="1" dirty="0">
                <a:latin typeface="+mn-lt"/>
              </a:rPr>
              <a:t>Match the following -</a:t>
            </a:r>
            <a:endParaRPr lang="en-US" b="1" dirty="0">
              <a:solidFill>
                <a:srgbClr val="FF0000"/>
              </a:solidFill>
              <a:latin typeface="+mn-lt"/>
            </a:endParaRPr>
          </a:p>
        </p:txBody>
      </p:sp>
      <p:sp>
        <p:nvSpPr>
          <p:cNvPr id="2" name="Content Placeholder 1"/>
          <p:cNvSpPr>
            <a:spLocks noGrp="1"/>
          </p:cNvSpPr>
          <p:nvPr>
            <p:ph idx="1"/>
          </p:nvPr>
        </p:nvSpPr>
        <p:spPr>
          <a:xfrm>
            <a:off x="33032" y="815832"/>
            <a:ext cx="11046094" cy="6042168"/>
          </a:xfrm>
        </p:spPr>
        <p:style>
          <a:lnRef idx="2">
            <a:schemeClr val="accent2"/>
          </a:lnRef>
          <a:fillRef idx="1">
            <a:schemeClr val="lt1"/>
          </a:fillRef>
          <a:effectRef idx="0">
            <a:schemeClr val="accent2"/>
          </a:effectRef>
          <a:fontRef idx="minor">
            <a:schemeClr val="dk1"/>
          </a:fontRef>
        </p:style>
        <p:txBody>
          <a:bodyPr numCol="1">
            <a:normAutofit/>
          </a:bodyPr>
          <a:lstStyle/>
          <a:p>
            <a:pPr marL="0" indent="0">
              <a:buNone/>
            </a:pPr>
            <a:endParaRPr lang="en-IN" dirty="0"/>
          </a:p>
          <a:p>
            <a:pPr marL="0" indent="0">
              <a:buNone/>
            </a:pPr>
            <a:endParaRPr lang="en-IN" dirty="0"/>
          </a:p>
          <a:p>
            <a:pPr marL="0" indent="0">
              <a:buNone/>
            </a:pPr>
            <a:endParaRPr lang="en-IN" dirty="0"/>
          </a:p>
          <a:p>
            <a:pPr marL="0" indent="0">
              <a:lnSpc>
                <a:spcPct val="150000"/>
              </a:lnSpc>
              <a:buNone/>
            </a:pPr>
            <a:r>
              <a:rPr lang="en-IN" sz="3200" b="1" dirty="0">
                <a:solidFill>
                  <a:srgbClr val="FF0000"/>
                </a:solidFill>
              </a:rPr>
              <a:t>Maximize			 The first display screen </a:t>
            </a:r>
          </a:p>
          <a:p>
            <a:pPr marL="0" indent="0">
              <a:lnSpc>
                <a:spcPct val="150000"/>
              </a:lnSpc>
              <a:buNone/>
            </a:pPr>
            <a:r>
              <a:rPr lang="en-IN" sz="3200" b="1" dirty="0">
                <a:solidFill>
                  <a:srgbClr val="FF0000"/>
                </a:solidFill>
              </a:rPr>
              <a:t>Restore down		 The top most blue bar of an application</a:t>
            </a:r>
          </a:p>
          <a:p>
            <a:pPr marL="0" indent="0">
              <a:lnSpc>
                <a:spcPct val="150000"/>
              </a:lnSpc>
              <a:buNone/>
            </a:pPr>
            <a:r>
              <a:rPr lang="en-IN" sz="3200" b="1" dirty="0">
                <a:solidFill>
                  <a:srgbClr val="FF0000"/>
                </a:solidFill>
              </a:rPr>
              <a:t>Task bar			 Control button </a:t>
            </a:r>
          </a:p>
          <a:p>
            <a:pPr marL="0" indent="0">
              <a:lnSpc>
                <a:spcPct val="150000"/>
              </a:lnSpc>
              <a:buNone/>
            </a:pPr>
            <a:r>
              <a:rPr lang="en-IN" sz="3200" b="1" dirty="0">
                <a:solidFill>
                  <a:srgbClr val="FF0000"/>
                </a:solidFill>
              </a:rPr>
              <a:t>Desktop			The thin bar at bottom of desktop</a:t>
            </a:r>
          </a:p>
          <a:p>
            <a:pPr marL="0" indent="0">
              <a:lnSpc>
                <a:spcPct val="150000"/>
              </a:lnSpc>
              <a:buNone/>
            </a:pPr>
            <a:r>
              <a:rPr lang="en-IN" sz="3200" b="1" dirty="0">
                <a:solidFill>
                  <a:srgbClr val="FF0000"/>
                </a:solidFill>
              </a:rPr>
              <a:t>Title bar			 Makes the word pad window </a:t>
            </a:r>
            <a:r>
              <a:rPr lang="en-IN" sz="3200" b="1">
                <a:solidFill>
                  <a:srgbClr val="FF0000"/>
                </a:solidFill>
              </a:rPr>
              <a:t>small in</a:t>
            </a:r>
            <a:r>
              <a:rPr lang="en-IN" sz="3200" b="1" dirty="0">
                <a:solidFill>
                  <a:srgbClr val="FF0000"/>
                </a:solidFill>
              </a:rPr>
              <a:t>	 size</a:t>
            </a:r>
          </a:p>
        </p:txBody>
      </p:sp>
      <p:sp>
        <p:nvSpPr>
          <p:cNvPr id="3" name="Rectangle 2">
            <a:extLst>
              <a:ext uri="{FF2B5EF4-FFF2-40B4-BE49-F238E27FC236}">
                <a16:creationId xmlns:a16="http://schemas.microsoft.com/office/drawing/2014/main" id="{A2097781-E813-4A6C-A766-57A4E0317B95}"/>
              </a:ext>
            </a:extLst>
          </p:cNvPr>
          <p:cNvSpPr/>
          <p:nvPr/>
        </p:nvSpPr>
        <p:spPr>
          <a:xfrm>
            <a:off x="396860" y="1669375"/>
            <a:ext cx="1575581" cy="39827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a:t>A</a:t>
            </a:r>
          </a:p>
        </p:txBody>
      </p:sp>
      <p:sp>
        <p:nvSpPr>
          <p:cNvPr id="11" name="Rectangle 10">
            <a:extLst>
              <a:ext uri="{FF2B5EF4-FFF2-40B4-BE49-F238E27FC236}">
                <a16:creationId xmlns:a16="http://schemas.microsoft.com/office/drawing/2014/main" id="{F51AFAFD-A546-4524-AE11-EC05D29EADE6}"/>
              </a:ext>
            </a:extLst>
          </p:cNvPr>
          <p:cNvSpPr/>
          <p:nvPr/>
        </p:nvSpPr>
        <p:spPr>
          <a:xfrm>
            <a:off x="4960620" y="1669375"/>
            <a:ext cx="1575581" cy="39827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dirty="0"/>
              <a:t>B</a:t>
            </a:r>
          </a:p>
        </p:txBody>
      </p:sp>
    </p:spTree>
    <p:extLst>
      <p:ext uri="{BB962C8B-B14F-4D97-AF65-F5344CB8AC3E}">
        <p14:creationId xmlns:p14="http://schemas.microsoft.com/office/powerpoint/2010/main" val="25036965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TotalTime>
  <Words>457</Words>
  <Application>Microsoft Office PowerPoint</Application>
  <PresentationFormat>Widescreen</PresentationFormat>
  <Paragraphs>60</Paragraphs>
  <Slides>12</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Answers -</vt:lpstr>
      <vt:lpstr> Fill in the blanks to mention the steps to start a computer –  1. Switch on the main ______________ button. 2. Switch on the ______ button. 3. Switch on the power supply button of ____. 4. Switch on the _______ button. Step 5- Welcome screen of Windows 10 appears.</vt:lpstr>
      <vt:lpstr>Answers –  1. power supply 2. UPS 3. CPU 4. Monitor</vt:lpstr>
      <vt:lpstr> Fill in the blanks to mention the steps to shut down a computer –  1. Click on the _______ button. 2. Click on the _______ button. 3. Click on the _______ option. 4. Switch of the _______ button. 5. Switch of the _______ button. 6. Switch of the _______ button.</vt:lpstr>
      <vt:lpstr>Answers –  1. start 2. power 3. shut down 4. Monitor 5. UPS 6. main power supply</vt:lpstr>
      <vt:lpstr>Match the following -</vt:lpstr>
      <vt:lpstr>Match the following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7</cp:revision>
  <dcterms:modified xsi:type="dcterms:W3CDTF">2022-01-05T03:55:17Z</dcterms:modified>
</cp:coreProperties>
</file>