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ppt/comments/comment6.xml" ContentType="application/vnd.openxmlformats-officedocument.presentationml.comment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98" r:id="rId3"/>
    <p:sldId id="300" r:id="rId4"/>
    <p:sldId id="299" r:id="rId5"/>
    <p:sldId id="301" r:id="rId6"/>
    <p:sldId id="302" r:id="rId7"/>
    <p:sldId id="303"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343" autoAdjust="0"/>
  </p:normalViewPr>
  <p:slideViewPr>
    <p:cSldViewPr snapToGrid="0">
      <p:cViewPr varScale="1">
        <p:scale>
          <a:sx n="72" d="100"/>
          <a:sy n="72" d="100"/>
        </p:scale>
        <p:origin x="534"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3CCCB8-29FE-4E81-97D5-6D1737AA8291}" type="datetimeFigureOut">
              <a:rPr lang="en-US" smtClean="0"/>
              <a:pPr/>
              <a:t>1/12/2022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469594-D5E4-4760-B28A-5834C340DB66}" type="slidenum">
              <a:rPr lang="en-US" smtClean="0"/>
              <a:pPr/>
              <a:t>‹#›</a:t>
            </a:fld>
            <a:endParaRPr lang="en-US"/>
          </a:p>
        </p:txBody>
      </p:sp>
    </p:spTree>
    <p:extLst>
      <p:ext uri="{BB962C8B-B14F-4D97-AF65-F5344CB8AC3E}">
        <p14:creationId xmlns:p14="http://schemas.microsoft.com/office/powerpoint/2010/main" val="1647659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46589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64132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84780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74718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169094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32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21938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A09B784-9FC2-4BF9-BE6D-841D2DAA148A}"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794037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947043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451543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319016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09B784-9FC2-4BF9-BE6D-841D2DAA148A}"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58075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09B784-9FC2-4BF9-BE6D-841D2DAA148A}"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824426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09B784-9FC2-4BF9-BE6D-841D2DAA148A}" type="datetimeFigureOut">
              <a:rPr lang="en-US" smtClean="0"/>
              <a:pPr/>
              <a:t>1/12/2022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65308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09B784-9FC2-4BF9-BE6D-841D2DAA148A}" type="datetimeFigureOut">
              <a:rPr lang="en-US" smtClean="0"/>
              <a:pPr/>
              <a:t>1/12/2022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377428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09B784-9FC2-4BF9-BE6D-841D2DAA148A}" type="datetimeFigureOut">
              <a:rPr lang="en-US" smtClean="0"/>
              <a:pPr/>
              <a:t>1/12/2022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25247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2701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3416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09B784-9FC2-4BF9-BE6D-841D2DAA148A}" type="datetimeFigureOut">
              <a:rPr lang="en-US" smtClean="0"/>
              <a:pPr/>
              <a:t>1/12/2022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C38AB-BABD-44E5-BC05-C4BE49FCE6D4}" type="slidenum">
              <a:rPr lang="en-US" smtClean="0"/>
              <a:pPr/>
              <a:t>‹#›</a:t>
            </a:fld>
            <a:endParaRPr lang="en-US"/>
          </a:p>
        </p:txBody>
      </p:sp>
    </p:spTree>
    <p:extLst>
      <p:ext uri="{BB962C8B-B14F-4D97-AF65-F5344CB8AC3E}">
        <p14:creationId xmlns:p14="http://schemas.microsoft.com/office/powerpoint/2010/main" val="3825764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sp>
        <p:nvSpPr>
          <p:cNvPr id="5" name="Google Shape;57;p13"/>
          <p:cNvSpPr txBox="1"/>
          <p:nvPr/>
        </p:nvSpPr>
        <p:spPr>
          <a:xfrm>
            <a:off x="0" y="3657600"/>
            <a:ext cx="12192000" cy="2133600"/>
          </a:xfrm>
          <a:prstGeom prst="rect">
            <a:avLst/>
          </a:prstGeom>
          <a:noFill/>
          <a:ln>
            <a:noFill/>
          </a:ln>
        </p:spPr>
        <p:txBody>
          <a:bodyPr spcFirstLastPara="1" wrap="square" lIns="91425" tIns="91425" rIns="91425" bIns="91425" anchor="t" anchorCtr="0">
            <a:noAutofit/>
          </a:bodyPr>
          <a:lstStyle/>
          <a:p>
            <a:r>
              <a:rPr lang="en-US" sz="2000" b="1"/>
              <a:t>SESSION NO-10</a:t>
            </a:r>
            <a:endParaRPr lang="en-US" sz="2000" b="1" dirty="0"/>
          </a:p>
          <a:p>
            <a:r>
              <a:rPr lang="en-US" sz="2000" b="1" dirty="0"/>
              <a:t>CLASS:V</a:t>
            </a:r>
          </a:p>
          <a:p>
            <a:r>
              <a:rPr lang="en-US" sz="2000" b="1" dirty="0"/>
              <a:t>SUBJECT : COMPUTER</a:t>
            </a:r>
          </a:p>
          <a:p>
            <a:r>
              <a:rPr lang="en-US" sz="2000" b="1" dirty="0">
                <a:solidFill>
                  <a:srgbClr val="000000"/>
                </a:solidFill>
                <a:latin typeface="Calibri" pitchFamily="34" charset="0"/>
                <a:cs typeface="Calibri" pitchFamily="34" charset="0"/>
                <a:sym typeface="Arial"/>
              </a:rPr>
              <a:t>CHAPTER NUMBER:6</a:t>
            </a:r>
          </a:p>
          <a:p>
            <a:pPr lvl="0"/>
            <a:r>
              <a:rPr lang="en-US" sz="2000" b="1" dirty="0">
                <a:latin typeface="Calibri" pitchFamily="34" charset="0"/>
                <a:cs typeface="Calibri" pitchFamily="34" charset="0"/>
              </a:rPr>
              <a:t>CHAPTER NAME : </a:t>
            </a:r>
            <a:r>
              <a:rPr lang="en-IN" sz="2000" b="1" dirty="0"/>
              <a:t>FORMATTING A PRESENTATION</a:t>
            </a:r>
          </a:p>
          <a:p>
            <a:pPr lvl="0"/>
            <a:r>
              <a:rPr lang="en-US" sz="2000" b="1" dirty="0"/>
              <a:t>SUB TOPIC: BRAIN DEVELOPER</a:t>
            </a:r>
            <a:endParaRPr lang="en-US" sz="2400" b="1" dirty="0"/>
          </a:p>
        </p:txBody>
      </p:sp>
      <p:pic>
        <p:nvPicPr>
          <p:cNvPr id="8" name="Google Shape;55;p13"/>
          <p:cNvPicPr preferRelativeResize="0"/>
          <p:nvPr/>
        </p:nvPicPr>
        <p:blipFill rotWithShape="1">
          <a:blip r:embed="rId3" cstate="print">
            <a:alphaModFix/>
          </a:blip>
          <a:srcRect/>
          <a:stretch/>
        </p:blipFill>
        <p:spPr>
          <a:xfrm>
            <a:off x="0" y="0"/>
            <a:ext cx="1828800" cy="1143000"/>
          </a:xfrm>
          <a:prstGeom prst="rect">
            <a:avLst/>
          </a:prstGeom>
          <a:noFill/>
          <a:ln>
            <a:noFill/>
          </a:ln>
        </p:spPr>
      </p:pic>
    </p:spTree>
    <p:extLst>
      <p:ext uri="{BB962C8B-B14F-4D97-AF65-F5344CB8AC3E}">
        <p14:creationId xmlns:p14="http://schemas.microsoft.com/office/powerpoint/2010/main" val="2911148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0" y="1286313"/>
            <a:ext cx="10668000"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solve the Brain developer of the chapter.</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68404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lgn="ctr">
              <a:lnSpc>
                <a:spcPts val="2000"/>
              </a:lnSpc>
              <a:spcBef>
                <a:spcPts val="600"/>
              </a:spcBef>
              <a:spcAft>
                <a:spcPts val="600"/>
              </a:spcAft>
            </a:pPr>
            <a:r>
              <a:rPr lang="en-US" sz="2400" b="1" dirty="0">
                <a:effectLst/>
                <a:latin typeface="Calibri" panose="020F0502020204030204" pitchFamily="34" charset="0"/>
                <a:ea typeface="Times New Roman" panose="02020603050405020304" pitchFamily="18" charset="0"/>
                <a:cs typeface="Calibri" panose="020F0502020204030204" pitchFamily="34" charset="0"/>
              </a:rPr>
              <a:t>SECTION –A</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0" y="1286312"/>
            <a:ext cx="11092070" cy="5266887"/>
          </a:xfrm>
          <a:prstGeom prst="rect">
            <a:avLst/>
          </a:prstGeom>
          <a:noFill/>
          <a:ln>
            <a:noFill/>
          </a:ln>
        </p:spPr>
        <p:txBody>
          <a:bodyPr spcFirstLastPara="1" wrap="square" lIns="91425" tIns="91425" rIns="91425" bIns="91425" anchor="t" anchorCtr="0">
            <a:noAutofit/>
          </a:bodyPr>
          <a:lstStyle/>
          <a:p>
            <a:pPr algn="just">
              <a:lnSpc>
                <a:spcPts val="2000"/>
              </a:lnSpc>
              <a:spcBef>
                <a:spcPts val="600"/>
              </a:spcBef>
              <a:spcAft>
                <a:spcPts val="60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A.	</a:t>
            </a:r>
            <a:r>
              <a:rPr lang="en-US" sz="2400" b="1" dirty="0">
                <a:effectLst/>
                <a:latin typeface="Calibri" panose="020F0502020204030204" pitchFamily="34" charset="0"/>
                <a:ea typeface="Times New Roman" panose="02020603050405020304" pitchFamily="18" charset="0"/>
                <a:cs typeface="Calibri" panose="020F0502020204030204" pitchFamily="34" charset="0"/>
              </a:rPr>
              <a:t>Fill in the blanks. </a:t>
            </a:r>
            <a:endParaRPr lang="en-IN"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	</a:t>
            </a:r>
            <a:r>
              <a:rPr lang="en-US" sz="2800" b="1" u="sng" dirty="0">
                <a:effectLst/>
                <a:latin typeface="Calibri" panose="020F0502020204030204" pitchFamily="34" charset="0"/>
                <a:ea typeface="Times New Roman" panose="02020603050405020304" pitchFamily="18" charset="0"/>
                <a:cs typeface="Calibri" panose="020F0502020204030204" pitchFamily="34" charset="0"/>
              </a:rPr>
              <a:t>Chart </a:t>
            </a:r>
            <a:r>
              <a:rPr lang="en-US" sz="2800" dirty="0">
                <a:effectLst/>
                <a:latin typeface="Calibri" panose="020F0502020204030204" pitchFamily="34" charset="0"/>
                <a:ea typeface="Times New Roman" panose="02020603050405020304" pitchFamily="18" charset="0"/>
                <a:cs typeface="Calibri" panose="020F0502020204030204" pitchFamily="34" charset="0"/>
              </a:rPr>
              <a:t>provides an accurate analysis of information.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	The </a:t>
            </a:r>
            <a:r>
              <a:rPr lang="en-US" sz="2800" b="1" u="sng" dirty="0">
                <a:effectLst/>
                <a:latin typeface="Calibri" panose="020F0502020204030204" pitchFamily="34" charset="0"/>
                <a:ea typeface="Times New Roman" panose="02020603050405020304" pitchFamily="18" charset="0"/>
                <a:cs typeface="Calibri" panose="020F0502020204030204" pitchFamily="34" charset="0"/>
              </a:rPr>
              <a:t>CTRL+ Shift+&lt;</a:t>
            </a:r>
            <a:r>
              <a:rPr lang="en-US" sz="2800" dirty="0">
                <a:effectLst/>
                <a:latin typeface="Calibri" panose="020F0502020204030204" pitchFamily="34" charset="0"/>
                <a:ea typeface="Times New Roman" panose="02020603050405020304" pitchFamily="18" charset="0"/>
                <a:cs typeface="Calibri" panose="020F0502020204030204" pitchFamily="34" charset="0"/>
              </a:rPr>
              <a:t> Key combination is used to decrease the font size.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	A </a:t>
            </a:r>
            <a:r>
              <a:rPr lang="en-US" sz="2800" b="1" u="sng" dirty="0">
                <a:effectLst/>
                <a:latin typeface="Calibri" panose="020F0502020204030204" pitchFamily="34" charset="0"/>
                <a:ea typeface="Times New Roman" panose="02020603050405020304" pitchFamily="18" charset="0"/>
                <a:cs typeface="Calibri" panose="020F0502020204030204" pitchFamily="34" charset="0"/>
              </a:rPr>
              <a:t>table</a:t>
            </a:r>
            <a:r>
              <a:rPr lang="en-US" sz="2800" dirty="0">
                <a:effectLst/>
                <a:latin typeface="Calibri" panose="020F0502020204030204" pitchFamily="34" charset="0"/>
                <a:ea typeface="Times New Roman" panose="02020603050405020304" pitchFamily="18" charset="0"/>
                <a:cs typeface="Calibri" panose="020F0502020204030204" pitchFamily="34" charset="0"/>
              </a:rPr>
              <a:t> is a grid of cells arranged in rows and columns.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	You can also rename any layout using the </a:t>
            </a:r>
            <a:r>
              <a:rPr lang="en-US" sz="2800" b="1" u="sng" dirty="0">
                <a:effectLst/>
                <a:latin typeface="Calibri" panose="020F0502020204030204" pitchFamily="34" charset="0"/>
                <a:ea typeface="Times New Roman" panose="02020603050405020304" pitchFamily="18" charset="0"/>
                <a:cs typeface="Calibri" panose="020F0502020204030204" pitchFamily="34" charset="0"/>
              </a:rPr>
              <a:t>rename</a:t>
            </a:r>
            <a:r>
              <a:rPr lang="en-US" sz="2800" dirty="0">
                <a:effectLst/>
                <a:latin typeface="Calibri" panose="020F0502020204030204" pitchFamily="34" charset="0"/>
                <a:ea typeface="Times New Roman" panose="02020603050405020304" pitchFamily="18" charset="0"/>
                <a:cs typeface="Calibri" panose="020F0502020204030204" pitchFamily="34" charset="0"/>
              </a:rPr>
              <a:t> button present in the Edit Master group on the Slide  Master tab.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	Slide Master consists of </a:t>
            </a:r>
            <a:r>
              <a:rPr lang="en-US" sz="2800" b="1" u="sng" dirty="0">
                <a:effectLst/>
                <a:latin typeface="Calibri" panose="020F0502020204030204" pitchFamily="34" charset="0"/>
                <a:ea typeface="Times New Roman" panose="02020603050405020304" pitchFamily="18" charset="0"/>
                <a:cs typeface="Calibri" panose="020F0502020204030204" pitchFamily="34" charset="0"/>
              </a:rPr>
              <a:t>two</a:t>
            </a:r>
            <a:r>
              <a:rPr lang="en-US" sz="2800" dirty="0">
                <a:effectLst/>
                <a:latin typeface="Calibri" panose="020F0502020204030204" pitchFamily="34" charset="0"/>
                <a:ea typeface="Times New Roman" panose="02020603050405020304" pitchFamily="18" charset="0"/>
                <a:cs typeface="Calibri" panose="020F0502020204030204" pitchFamily="34" charset="0"/>
              </a:rPr>
              <a:t> place holders.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526417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1" name="Google Shape;91;p6"/>
          <p:cNvSpPr txBox="1"/>
          <p:nvPr/>
        </p:nvSpPr>
        <p:spPr>
          <a:xfrm>
            <a:off x="206188" y="285454"/>
            <a:ext cx="8688300" cy="1041200"/>
          </a:xfrm>
          <a:prstGeom prst="rect">
            <a:avLst/>
          </a:prstGeom>
          <a:noFill/>
          <a:ln>
            <a:noFill/>
          </a:ln>
        </p:spPr>
        <p:txBody>
          <a:bodyPr spcFirstLastPara="1" wrap="square" lIns="91425" tIns="91425" rIns="91425" bIns="91425" anchor="t" anchorCtr="0">
            <a:noAutofit/>
          </a:bodyPr>
          <a:lstStyle/>
          <a:p>
            <a:pPr marL="457200" indent="-457200" algn="just">
              <a:lnSpc>
                <a:spcPts val="2000"/>
              </a:lnSpc>
              <a:spcBef>
                <a:spcPts val="600"/>
              </a:spcBef>
              <a:spcAft>
                <a:spcPts val="600"/>
              </a:spcAft>
            </a:pPr>
            <a:r>
              <a:rPr lang="en-US" sz="2400" b="1" dirty="0">
                <a:effectLst/>
                <a:latin typeface="Calibri" panose="020F0502020204030204" pitchFamily="34" charset="0"/>
                <a:ea typeface="Times New Roman" panose="02020603050405020304" pitchFamily="18" charset="0"/>
                <a:cs typeface="Calibri" panose="020F0502020204030204" pitchFamily="34" charset="0"/>
              </a:rPr>
              <a:t>B.	State True or False. </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206188" y="520600"/>
            <a:ext cx="11761693" cy="6807852"/>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spcBef>
                <a:spcPts val="600"/>
              </a:spcBef>
              <a:spcAft>
                <a:spcPts val="600"/>
              </a:spcAft>
            </a:pPr>
            <a:r>
              <a:rPr lang="en-US" sz="2600" dirty="0">
                <a:effectLst/>
                <a:latin typeface="Calibri" panose="020F0502020204030204" pitchFamily="34" charset="0"/>
                <a:ea typeface="Times New Roman" panose="02020603050405020304" pitchFamily="18" charset="0"/>
                <a:cs typeface="Calibri" panose="020F0502020204030204" pitchFamily="34" charset="0"/>
              </a:rPr>
              <a:t>1.	Any changes made in the Slide Master page automatically reflect on every slide in the presentation. </a:t>
            </a:r>
            <a:r>
              <a:rPr lang="en-US" sz="2600" b="1" dirty="0">
                <a:effectLst/>
                <a:latin typeface="Calibri" panose="020F0502020204030204" pitchFamily="34" charset="0"/>
                <a:ea typeface="Times New Roman" panose="02020603050405020304" pitchFamily="18" charset="0"/>
                <a:cs typeface="Calibri" panose="020F0502020204030204" pitchFamily="34" charset="0"/>
              </a:rPr>
              <a:t>True</a:t>
            </a:r>
            <a:endParaRPr lang="en-IN" sz="26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Bef>
                <a:spcPts val="600"/>
              </a:spcBef>
              <a:spcAft>
                <a:spcPts val="600"/>
              </a:spcAft>
            </a:pPr>
            <a:r>
              <a:rPr lang="en-US" sz="2600" dirty="0">
                <a:effectLst/>
                <a:latin typeface="Calibri" panose="020F0502020204030204" pitchFamily="34" charset="0"/>
                <a:ea typeface="Times New Roman" panose="02020603050405020304" pitchFamily="18" charset="0"/>
                <a:cs typeface="Calibri" panose="020F0502020204030204" pitchFamily="34" charset="0"/>
              </a:rPr>
              <a:t>2.	Ctrl + Shift + &gt; is the shortcut key combination to decrease the font size. </a:t>
            </a:r>
            <a:r>
              <a:rPr lang="en-US" sz="2600" b="1" dirty="0">
                <a:effectLst/>
                <a:latin typeface="Calibri" panose="020F0502020204030204" pitchFamily="34" charset="0"/>
                <a:ea typeface="Times New Roman" panose="02020603050405020304" pitchFamily="18" charset="0"/>
                <a:cs typeface="Calibri" panose="020F0502020204030204" pitchFamily="34" charset="0"/>
              </a:rPr>
              <a:t>False</a:t>
            </a:r>
            <a:endParaRPr lang="en-IN" sz="26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Bef>
                <a:spcPts val="600"/>
              </a:spcBef>
              <a:spcAft>
                <a:spcPts val="600"/>
              </a:spcAft>
            </a:pPr>
            <a:r>
              <a:rPr lang="en-US" sz="2600" dirty="0">
                <a:effectLst/>
                <a:latin typeface="Calibri" panose="020F0502020204030204" pitchFamily="34" charset="0"/>
                <a:ea typeface="Times New Roman" panose="02020603050405020304" pitchFamily="18" charset="0"/>
                <a:cs typeface="Calibri" panose="020F0502020204030204" pitchFamily="34" charset="0"/>
              </a:rPr>
              <a:t>3.	To insert a table in a presentation, we should use Title and content slide layout. </a:t>
            </a:r>
            <a:r>
              <a:rPr lang="en-US" sz="2600" b="1" dirty="0">
                <a:effectLst/>
                <a:latin typeface="Calibri" panose="020F0502020204030204" pitchFamily="34" charset="0"/>
                <a:ea typeface="Times New Roman" panose="02020603050405020304" pitchFamily="18" charset="0"/>
                <a:cs typeface="Calibri" panose="020F0502020204030204" pitchFamily="34" charset="0"/>
              </a:rPr>
              <a:t>True</a:t>
            </a:r>
            <a:endParaRPr lang="en-IN" sz="2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en-US" sz="2600" dirty="0">
                <a:effectLst/>
                <a:latin typeface="Calibri" panose="020F0502020204030204" pitchFamily="34" charset="0"/>
                <a:ea typeface="Times New Roman" panose="02020603050405020304" pitchFamily="18" charset="0"/>
                <a:cs typeface="Calibri" panose="020F0502020204030204" pitchFamily="34" charset="0"/>
              </a:rPr>
              <a:t>4.     You cannot edit data in a Datasheet. </a:t>
            </a:r>
            <a:r>
              <a:rPr lang="en-US" sz="2600" b="1" dirty="0">
                <a:effectLst/>
                <a:latin typeface="Calibri" panose="020F0502020204030204" pitchFamily="34" charset="0"/>
                <a:ea typeface="Times New Roman" panose="02020603050405020304" pitchFamily="18" charset="0"/>
                <a:cs typeface="Calibri" panose="020F0502020204030204" pitchFamily="34" charset="0"/>
              </a:rPr>
              <a:t>False</a:t>
            </a:r>
            <a:endParaRPr lang="en-IN" sz="2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en-US" sz="2600" dirty="0">
                <a:effectLst/>
                <a:latin typeface="Calibri" panose="020F0502020204030204" pitchFamily="34" charset="0"/>
                <a:ea typeface="Times New Roman" panose="02020603050405020304" pitchFamily="18" charset="0"/>
                <a:cs typeface="Calibri" panose="020F0502020204030204" pitchFamily="34" charset="0"/>
              </a:rPr>
              <a:t>5.     A Chart can also be inserted by clicking on the Chart button present on the slide. </a:t>
            </a:r>
            <a:r>
              <a:rPr lang="en-US" sz="2600" b="1" dirty="0">
                <a:effectLst/>
                <a:latin typeface="Calibri" panose="020F0502020204030204" pitchFamily="34" charset="0"/>
                <a:ea typeface="Times New Roman" panose="02020603050405020304" pitchFamily="18" charset="0"/>
                <a:cs typeface="Calibri" panose="020F0502020204030204" pitchFamily="34" charset="0"/>
              </a:rPr>
              <a:t>True</a:t>
            </a:r>
            <a:endParaRPr lang="en-IN" sz="26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26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469560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1" name="Google Shape;91;p6"/>
          <p:cNvSpPr txBox="1"/>
          <p:nvPr/>
        </p:nvSpPr>
        <p:spPr>
          <a:xfrm>
            <a:off x="206189" y="40791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US" sz="2400" b="1" dirty="0">
                <a:effectLst/>
                <a:latin typeface="Calibri" panose="020F0502020204030204" pitchFamily="34" charset="0"/>
                <a:ea typeface="Times New Roman" panose="02020603050405020304" pitchFamily="18" charset="0"/>
                <a:cs typeface="Calibri" panose="020F0502020204030204" pitchFamily="34" charset="0"/>
              </a:rPr>
              <a:t>C.	Application based questions. </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a:buClr>
                <a:srgbClr val="000000"/>
              </a:buClr>
              <a:buSzPts val="2200"/>
            </a:pPr>
            <a:endParaRPr sz="2200" b="1" dirty="0">
              <a:solidFill>
                <a:srgbClr val="FF0000"/>
              </a:solidFill>
              <a:latin typeface="Arial"/>
              <a:ea typeface="Arial"/>
              <a:cs typeface="Arial"/>
              <a:sym typeface="Arial"/>
            </a:endParaRPr>
          </a:p>
        </p:txBody>
      </p:sp>
      <p:sp>
        <p:nvSpPr>
          <p:cNvPr id="92" name="Google Shape;92;p6"/>
          <p:cNvSpPr txBox="1"/>
          <p:nvPr/>
        </p:nvSpPr>
        <p:spPr>
          <a:xfrm>
            <a:off x="206188" y="1326654"/>
            <a:ext cx="11761693" cy="5418662"/>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spcBef>
                <a:spcPts val="600"/>
              </a:spcBef>
              <a:spcAft>
                <a:spcPts val="600"/>
              </a:spcAft>
            </a:pPr>
            <a:r>
              <a:rPr lang="en-US" sz="2400" dirty="0">
                <a:effectLst/>
                <a:latin typeface="Calibri" panose="020F0502020204030204" pitchFamily="34" charset="0"/>
                <a:ea typeface="Times New Roman" panose="02020603050405020304" pitchFamily="18" charset="0"/>
                <a:cs typeface="Calibri" panose="020F0502020204030204" pitchFamily="34" charset="0"/>
              </a:rPr>
              <a:t>1.	Raj wants to create a presentation on the comparative analysis of Rainfall for the past five years. Which tool should he use to represent the same? </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Bef>
                <a:spcPts val="600"/>
              </a:spcBef>
              <a:spcAft>
                <a:spcPts val="600"/>
              </a:spcAft>
            </a:pPr>
            <a:r>
              <a:rPr lang="en-US" sz="2400" b="1" dirty="0">
                <a:effectLst/>
                <a:latin typeface="Calibri" panose="020F0502020204030204" pitchFamily="34" charset="0"/>
                <a:ea typeface="Times New Roman" panose="02020603050405020304" pitchFamily="18" charset="0"/>
                <a:cs typeface="Calibri" panose="020F0502020204030204" pitchFamily="34" charset="0"/>
              </a:rPr>
              <a:t>Ans:</a:t>
            </a:r>
            <a:r>
              <a:rPr lang="en-US" sz="2400" dirty="0">
                <a:effectLst/>
                <a:latin typeface="Calibri" panose="020F0502020204030204" pitchFamily="34" charset="0"/>
                <a:ea typeface="Times New Roman" panose="02020603050405020304" pitchFamily="18" charset="0"/>
                <a:cs typeface="Calibri" panose="020F0502020204030204" pitchFamily="34" charset="0"/>
              </a:rPr>
              <a:t> He should use chart to represent the same</a:t>
            </a:r>
          </a:p>
          <a:p>
            <a:pPr marL="457200" indent="-457200" algn="just">
              <a:lnSpc>
                <a:spcPct val="150000"/>
              </a:lnSpc>
              <a:spcBef>
                <a:spcPts val="600"/>
              </a:spcBef>
              <a:spcAft>
                <a:spcPts val="600"/>
              </a:spcAft>
            </a:pPr>
            <a:r>
              <a:rPr lang="en-US" sz="2400" dirty="0">
                <a:effectLst/>
                <a:latin typeface="Calibri" panose="020F0502020204030204" pitchFamily="34" charset="0"/>
                <a:ea typeface="Times New Roman" panose="02020603050405020304" pitchFamily="18" charset="0"/>
                <a:cs typeface="Calibri" panose="020F0502020204030204" pitchFamily="34" charset="0"/>
              </a:rPr>
              <a:t>2.	Meenakshi has created a presentation of six slides. All the slides have the same background, but she wants to change the background of each slide. Which option can help her in doing so? </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Bef>
                <a:spcPts val="600"/>
              </a:spcBef>
              <a:spcAft>
                <a:spcPts val="600"/>
              </a:spcAft>
            </a:pPr>
            <a:r>
              <a:rPr lang="en-US" sz="2400" b="1" dirty="0">
                <a:effectLst/>
                <a:latin typeface="Calibri" panose="020F0502020204030204" pitchFamily="34" charset="0"/>
                <a:ea typeface="Times New Roman" panose="02020603050405020304" pitchFamily="18" charset="0"/>
                <a:cs typeface="Calibri" panose="020F0502020204030204" pitchFamily="34" charset="0"/>
              </a:rPr>
              <a:t>Ans::</a:t>
            </a:r>
            <a:r>
              <a:rPr lang="en-US" sz="2400" dirty="0">
                <a:effectLst/>
                <a:latin typeface="Calibri" panose="020F0502020204030204" pitchFamily="34" charset="0"/>
                <a:ea typeface="Times New Roman" panose="02020603050405020304" pitchFamily="18" charset="0"/>
                <a:cs typeface="Calibri" panose="020F0502020204030204" pitchFamily="34" charset="0"/>
              </a:rPr>
              <a:t>Format background</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50000"/>
              </a:lnSpc>
              <a:spcBef>
                <a:spcPts val="600"/>
              </a:spcBef>
              <a:spcAft>
                <a:spcPts val="600"/>
              </a:spcAft>
            </a:pP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pPr>
            <a:endParaRPr lang="en-US" sz="32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42505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1" name="Google Shape;91;p6"/>
          <p:cNvSpPr txBox="1"/>
          <p:nvPr/>
        </p:nvSpPr>
        <p:spPr>
          <a:xfrm>
            <a:off x="206189" y="407917"/>
            <a:ext cx="8688300" cy="5206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US" sz="2400" b="1" dirty="0">
                <a:effectLst/>
                <a:latin typeface="Calibri" panose="020F0502020204030204" pitchFamily="34" charset="0"/>
                <a:ea typeface="Times New Roman" panose="02020603050405020304" pitchFamily="18" charset="0"/>
                <a:cs typeface="Calibri" panose="020F0502020204030204" pitchFamily="34" charset="0"/>
              </a:rPr>
              <a:t>SECTION – B</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a:p>
            <a:pPr>
              <a:buClr>
                <a:srgbClr val="000000"/>
              </a:buClr>
              <a:buSzPts val="2200"/>
            </a:pPr>
            <a:endParaRPr sz="2200" b="1" dirty="0">
              <a:solidFill>
                <a:srgbClr val="FF0000"/>
              </a:solidFill>
              <a:latin typeface="Arial"/>
              <a:ea typeface="Arial"/>
              <a:cs typeface="Arial"/>
              <a:sym typeface="Arial"/>
            </a:endParaRPr>
          </a:p>
        </p:txBody>
      </p:sp>
      <p:sp>
        <p:nvSpPr>
          <p:cNvPr id="92" name="Google Shape;92;p6"/>
          <p:cNvSpPr txBox="1"/>
          <p:nvPr/>
        </p:nvSpPr>
        <p:spPr>
          <a:xfrm>
            <a:off x="206189" y="1141123"/>
            <a:ext cx="11761693" cy="5308959"/>
          </a:xfrm>
          <a:prstGeom prst="rect">
            <a:avLst/>
          </a:prstGeom>
          <a:noFill/>
          <a:ln>
            <a:noFill/>
          </a:ln>
        </p:spPr>
        <p:txBody>
          <a:bodyPr spcFirstLastPara="1" wrap="square" lIns="91425" tIns="91425" rIns="91425" bIns="91425" anchor="t" anchorCtr="0">
            <a:noAutofit/>
          </a:bodyPr>
          <a:lstStyle/>
          <a:p>
            <a:pPr marL="457200" indent="-457200" algn="just">
              <a:lnSpc>
                <a:spcPts val="2000"/>
              </a:lnSpc>
              <a:spcBef>
                <a:spcPts val="600"/>
              </a:spcBef>
              <a:spcAft>
                <a:spcPts val="60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A.  	Multiple-choice questions. </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1.	On which tab is the Slide Master button available? </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r>
              <a:rPr lang="en-US" sz="1800"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(a) View</a:t>
            </a:r>
            <a:r>
              <a:rPr lang="en-US" sz="1800" dirty="0">
                <a:effectLst/>
                <a:latin typeface="Calibri" panose="020F0502020204030204" pitchFamily="34" charset="0"/>
                <a:ea typeface="Times New Roman" panose="02020603050405020304" pitchFamily="18" charset="0"/>
                <a:cs typeface="Calibri" panose="020F0502020204030204" pitchFamily="34" charset="0"/>
              </a:rPr>
              <a:t>			(b) Design		(c) Animations </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2.	The intersection of row and column in a table is called ____________</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	(a</a:t>
            </a:r>
            <a:r>
              <a:rPr lang="en-US" sz="1800"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 Cell</a:t>
            </a:r>
            <a:r>
              <a:rPr lang="en-US" sz="1800" dirty="0">
                <a:effectLst/>
                <a:latin typeface="Calibri" panose="020F0502020204030204" pitchFamily="34" charset="0"/>
                <a:ea typeface="Times New Roman" panose="02020603050405020304" pitchFamily="18" charset="0"/>
                <a:cs typeface="Calibri" panose="020F0502020204030204" pitchFamily="34" charset="0"/>
              </a:rPr>
              <a:t>			(b) Queue		(c) Box </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3.	When we insert a chart, the data is displayed in a special window called ___________.</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	(a) Application		(b) </a:t>
            </a:r>
            <a:r>
              <a:rPr lang="en-US" sz="1800"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Datasheet</a:t>
            </a:r>
            <a:r>
              <a:rPr lang="en-US" sz="1800" dirty="0">
                <a:effectLst/>
                <a:latin typeface="Calibri" panose="020F0502020204030204" pitchFamily="34" charset="0"/>
                <a:ea typeface="Times New Roman" panose="02020603050405020304" pitchFamily="18" charset="0"/>
                <a:cs typeface="Calibri" panose="020F0502020204030204" pitchFamily="34" charset="0"/>
              </a:rPr>
              <a:t>		(c) Report </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4.	Which shortcut key combination opens the Font dialog box? </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	(a) Ctrl + T			(b) </a:t>
            </a:r>
            <a:r>
              <a:rPr lang="en-US" sz="1800"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Ctrl + Shift + F</a:t>
            </a:r>
            <a:r>
              <a:rPr lang="en-US" sz="1800" dirty="0">
                <a:effectLst/>
                <a:latin typeface="Calibri" panose="020F0502020204030204" pitchFamily="34" charset="0"/>
                <a:ea typeface="Times New Roman" panose="02020603050405020304" pitchFamily="18" charset="0"/>
                <a:cs typeface="Calibri" panose="020F0502020204030204" pitchFamily="34" charset="0"/>
              </a:rPr>
              <a:t>	(c) Shift + T</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5.	The ____________ tab appears when you insert a table in a presentation. </a:t>
            </a:r>
            <a:endParaRPr lang="en-IN"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ts val="2000"/>
              </a:lnSpc>
              <a:spcBef>
                <a:spcPts val="600"/>
              </a:spcBef>
              <a:spcAft>
                <a:spcPts val="600"/>
              </a:spcAft>
            </a:pPr>
            <a:r>
              <a:rPr lang="en-US" sz="1800">
                <a:effectLst/>
                <a:latin typeface="Calibri" panose="020F0502020204030204" pitchFamily="34" charset="0"/>
                <a:ea typeface="Times New Roman" panose="02020603050405020304" pitchFamily="18" charset="0"/>
                <a:cs typeface="Calibri" panose="020F0502020204030204" pitchFamily="34" charset="0"/>
              </a:rPr>
              <a:t>	</a:t>
            </a:r>
            <a:r>
              <a:rPr lang="en-US" sz="1800" dirty="0">
                <a:effectLst/>
                <a:latin typeface="Calibri" panose="020F0502020204030204" pitchFamily="34" charset="0"/>
                <a:ea typeface="Times New Roman" panose="02020603050405020304" pitchFamily="18" charset="0"/>
                <a:cs typeface="Calibri" panose="020F0502020204030204" pitchFamily="34" charset="0"/>
              </a:rPr>
              <a:t>			(b) Table Tools	</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1236373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1" name="Google Shape;91;p6"/>
          <p:cNvSpPr txBox="1"/>
          <p:nvPr/>
        </p:nvSpPr>
        <p:spPr>
          <a:xfrm>
            <a:off x="206189" y="40791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OUTCOME:</a:t>
            </a:r>
            <a:endParaRPr sz="2200" b="1" dirty="0">
              <a:solidFill>
                <a:srgbClr val="FF0000"/>
              </a:solidFill>
              <a:latin typeface="Arial"/>
              <a:ea typeface="Arial"/>
              <a:cs typeface="Arial"/>
              <a:sym typeface="Arial"/>
            </a:endParaRPr>
          </a:p>
        </p:txBody>
      </p:sp>
      <p:sp>
        <p:nvSpPr>
          <p:cNvPr id="92" name="Google Shape;92;p6"/>
          <p:cNvSpPr txBox="1"/>
          <p:nvPr/>
        </p:nvSpPr>
        <p:spPr>
          <a:xfrm>
            <a:off x="206188" y="1326654"/>
            <a:ext cx="11761693"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Students will be successfully able to solve the brain developer of the chapter.</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244452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294374" y="0"/>
            <a:ext cx="1897626" cy="1887794"/>
          </a:xfrm>
          <a:prstGeom prst="rect">
            <a:avLst/>
          </a:prstGeom>
          <a:noFill/>
          <a:ln>
            <a:noFill/>
          </a:ln>
        </p:spPr>
      </p:pic>
      <p:sp>
        <p:nvSpPr>
          <p:cNvPr id="77" name="Google Shape;77;p16"/>
          <p:cNvSpPr txBox="1"/>
          <p:nvPr/>
        </p:nvSpPr>
        <p:spPr>
          <a:xfrm>
            <a:off x="3181350" y="1200150"/>
            <a:ext cx="5850900" cy="3562200"/>
          </a:xfrm>
          <a:prstGeom prst="rect">
            <a:avLst/>
          </a:prstGeom>
          <a:noFill/>
          <a:ln>
            <a:noFill/>
          </a:ln>
        </p:spPr>
        <p:txBody>
          <a:bodyPr spcFirstLastPara="1" wrap="square" lIns="68569" tIns="68569" rIns="68569" bIns="68569" anchor="ctr" anchorCtr="0">
            <a:noAutofit/>
          </a:bodyPr>
          <a:lstStyle/>
          <a:p>
            <a:pPr marL="342900" algn="ctr">
              <a:lnSpc>
                <a:spcPct val="115000"/>
              </a:lnSpc>
              <a:buClr>
                <a:srgbClr val="000000"/>
              </a:buClr>
              <a:buSzPts val="4000"/>
            </a:pPr>
            <a:r>
              <a:rPr lang="en" sz="3000" b="1" dirty="0">
                <a:solidFill>
                  <a:srgbClr val="000000"/>
                </a:solidFill>
                <a:latin typeface="Arial"/>
                <a:ea typeface="Arial"/>
                <a:cs typeface="Arial"/>
                <a:sym typeface="Arial"/>
              </a:rPr>
              <a:t>THANKING YOU</a:t>
            </a:r>
            <a:endParaRPr sz="3000" b="1">
              <a:solidFill>
                <a:srgbClr val="000000"/>
              </a:solidFill>
              <a:latin typeface="Arial"/>
              <a:ea typeface="Arial"/>
              <a:cs typeface="Arial"/>
              <a:sym typeface="Arial"/>
            </a:endParaRPr>
          </a:p>
          <a:p>
            <a:pPr marL="342900" algn="ctr">
              <a:lnSpc>
                <a:spcPct val="115000"/>
              </a:lnSpc>
              <a:buClr>
                <a:srgbClr val="000000"/>
              </a:buClr>
              <a:buSzPts val="4000"/>
            </a:pPr>
            <a:r>
              <a:rPr lang="en" sz="3000" b="1" dirty="0">
                <a:solidFill>
                  <a:srgbClr val="FF0000"/>
                </a:solidFill>
                <a:latin typeface="Arial"/>
                <a:ea typeface="Arial"/>
                <a:cs typeface="Arial"/>
                <a:sym typeface="Arial"/>
              </a:rPr>
              <a:t>ODM EDUCATIONAL GROUP</a:t>
            </a:r>
            <a:endParaRPr sz="3000" b="1">
              <a:solidFill>
                <a:srgbClr val="FF0000"/>
              </a:solidFill>
              <a:latin typeface="Arial"/>
              <a:ea typeface="Arial"/>
              <a:cs typeface="Arial"/>
              <a:sym typeface="Arial"/>
            </a:endParaRPr>
          </a:p>
          <a:p>
            <a:pPr>
              <a:buClr>
                <a:srgbClr val="000000"/>
              </a:buClr>
              <a:buSzPts val="1400"/>
            </a:pPr>
            <a:endParaRPr sz="1050">
              <a:solidFill>
                <a:srgbClr val="000000"/>
              </a:solidFill>
              <a:latin typeface="Arial"/>
              <a:ea typeface="Arial"/>
              <a:cs typeface="Arial"/>
              <a:sym typeface="Arial"/>
            </a:endParaRPr>
          </a:p>
        </p:txBody>
      </p:sp>
    </p:spTree>
    <p:extLst>
      <p:ext uri="{BB962C8B-B14F-4D97-AF65-F5344CB8AC3E}">
        <p14:creationId xmlns:p14="http://schemas.microsoft.com/office/powerpoint/2010/main" val="1571392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5044</TotalTime>
  <Words>508</Words>
  <Application>Microsoft Office PowerPoint</Application>
  <PresentationFormat>Widescreen</PresentationFormat>
  <Paragraphs>42</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DEEPIKA</dc:creator>
  <cp:lastModifiedBy>ADMIN</cp:lastModifiedBy>
  <cp:revision>120</cp:revision>
  <dcterms:created xsi:type="dcterms:W3CDTF">2020-09-28T18:48:47Z</dcterms:created>
  <dcterms:modified xsi:type="dcterms:W3CDTF">2022-01-12T07:00:18Z</dcterms:modified>
</cp:coreProperties>
</file>