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8" r:id="rId3"/>
    <p:sldId id="307" r:id="rId4"/>
    <p:sldId id="309" r:id="rId5"/>
    <p:sldId id="308" r:id="rId6"/>
    <p:sldId id="29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96554" y="1716912"/>
            <a:ext cx="68044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>
              <a:spcBef>
                <a:spcPts val="100"/>
              </a:spcBef>
            </a:pPr>
            <a:r>
              <a:rPr lang="en-US" sz="3200" spc="5" dirty="0" smtClean="0"/>
              <a:t>TOPIC- </a:t>
            </a:r>
            <a:r>
              <a:rPr lang="en-US" sz="3200" b="1" dirty="0" smtClean="0">
                <a:latin typeface="Times New Roman" pitchFamily="18" charset="0"/>
              </a:rPr>
              <a:t>EVOLUTION BY STAGES </a:t>
            </a:r>
            <a:r>
              <a:rPr lang="en-US" sz="3200" b="1" spc="5" dirty="0" smtClean="0"/>
              <a:t/>
            </a:r>
            <a:br>
              <a:rPr lang="en-US" sz="3200" b="1" spc="5" dirty="0" smtClean="0"/>
            </a:br>
            <a:r>
              <a:rPr lang="en-US" sz="3200" spc="5" dirty="0" smtClean="0"/>
              <a:t>PERIOD- </a:t>
            </a:r>
            <a:r>
              <a:rPr lang="en-US" sz="3200" spc="5" dirty="0" smtClean="0"/>
              <a:t>7</a:t>
            </a:r>
            <a:r>
              <a:rPr lang="en-US" sz="3200" b="1" spc="5" dirty="0" smtClean="0"/>
              <a:t> 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375282" y="2938050"/>
            <a:ext cx="5778118" cy="12053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5">
                <a:latin typeface="+mj-lt"/>
                <a:cs typeface="Calibri"/>
              </a:rPr>
              <a:t>CHAPTER</a:t>
            </a:r>
            <a:r>
              <a:rPr sz="2400" spc="-90">
                <a:latin typeface="+mj-lt"/>
                <a:cs typeface="Calibri"/>
              </a:rPr>
              <a:t> </a:t>
            </a:r>
            <a:r>
              <a:rPr sz="2400" spc="-10" smtClean="0">
                <a:latin typeface="+mj-lt"/>
                <a:cs typeface="Calibri"/>
              </a:rPr>
              <a:t>N</a:t>
            </a:r>
            <a:r>
              <a:rPr lang="en-US" sz="2400" spc="-10" dirty="0" smtClean="0">
                <a:latin typeface="+mj-lt"/>
                <a:cs typeface="Calibri"/>
              </a:rPr>
              <a:t>UMBER- </a:t>
            </a:r>
            <a:r>
              <a:rPr lang="en-US" sz="2400" b="1" spc="-10" dirty="0" smtClean="0">
                <a:latin typeface="+mj-lt"/>
                <a:cs typeface="Calibri"/>
              </a:rPr>
              <a:t>10</a:t>
            </a: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10" dirty="0" smtClean="0">
                <a:latin typeface="+mj-lt"/>
                <a:cs typeface="Calibri"/>
              </a:rPr>
              <a:t>CHAPTER: HEREDITY AND EVOLUTION</a:t>
            </a:r>
            <a:endParaRPr lang="en-US" sz="2400" b="1" spc="-525" dirty="0" smtClean="0">
              <a:latin typeface="+mj-lt"/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endParaRPr sz="2000" b="1" dirty="0">
              <a:latin typeface="+mj-lt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950" y="0"/>
            <a:ext cx="1442466" cy="1143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50758"/>
            <a:ext cx="9144000" cy="1607240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2536017" y="3857628"/>
            <a:ext cx="4293417" cy="84779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5" dirty="0" smtClean="0">
                <a:cs typeface="Calibri"/>
              </a:rPr>
              <a:t>CLASS: </a:t>
            </a:r>
            <a:r>
              <a:rPr lang="en-US" sz="2400" b="1" spc="-5" dirty="0" smtClean="0">
                <a:cs typeface="Calibri"/>
              </a:rPr>
              <a:t>X</a:t>
            </a:r>
            <a:endParaRPr lang="en-US" sz="2400" spc="-525" dirty="0" smtClean="0"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10" smtClean="0">
                <a:cs typeface="Calibri"/>
              </a:rPr>
              <a:t>SUB</a:t>
            </a:r>
            <a:r>
              <a:rPr lang="en-US" sz="2400" spc="-10" dirty="0" smtClean="0">
                <a:cs typeface="Calibri"/>
              </a:rPr>
              <a:t>JECT</a:t>
            </a:r>
            <a:r>
              <a:rPr sz="2400" spc="-10" smtClean="0">
                <a:cs typeface="Calibri"/>
              </a:rPr>
              <a:t>:</a:t>
            </a:r>
            <a:r>
              <a:rPr sz="2400" b="1" spc="-10" smtClean="0">
                <a:cs typeface="Calibri"/>
              </a:rPr>
              <a:t> </a:t>
            </a:r>
            <a:r>
              <a:rPr lang="en-IN" sz="2400" b="1" spc="-10" dirty="0" smtClean="0">
                <a:cs typeface="Calibri"/>
              </a:rPr>
              <a:t>BIOLOGY</a:t>
            </a:r>
            <a:r>
              <a:rPr sz="2400" b="1" spc="-10" smtClean="0">
                <a:cs typeface="Calibri"/>
              </a:rPr>
              <a:t> </a:t>
            </a:r>
            <a:r>
              <a:rPr sz="2400" b="1" spc="-5" smtClean="0">
                <a:cs typeface="Calibri"/>
              </a:rPr>
              <a:t> </a:t>
            </a:r>
            <a:endParaRPr sz="2000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458200" cy="3154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/>
              <a:t>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LEARNING  OBJECTIVE</a:t>
            </a:r>
          </a:p>
          <a:p>
            <a:pPr>
              <a:buNone/>
            </a:pPr>
            <a:r>
              <a:rPr lang="en-IN" sz="2200" dirty="0" smtClean="0"/>
              <a:t>Students will – 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Learn the basis of inheritance of characters from one generation to other.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Understand the mechanism or pattern of inheritance and occurrence of  variation.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Analyze the patterns in their surrounding and family.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Be able to derive the inheritance pattern of genetic disorder or traits.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45608" t="14844" r="23645" b="16797"/>
          <a:stretch>
            <a:fillRect/>
          </a:stretch>
        </p:blipFill>
        <p:spPr bwMode="auto">
          <a:xfrm>
            <a:off x="6248400" y="3962400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458200" cy="381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</a:rPr>
              <a:t>Evolution by stages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:-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0"/>
            <a:ext cx="8991600" cy="5562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1800" b="1" dirty="0">
                <a:solidFill>
                  <a:schemeClr val="tx1"/>
                </a:solidFill>
              </a:rPr>
              <a:t>Complex organisms and its organs developed from simpler organisms gradually over generations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lnSpc>
                <a:spcPct val="90000"/>
              </a:lnSpc>
            </a:pPr>
            <a:endParaRPr lang="en-IN" sz="18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FF3300"/>
                </a:solidFill>
              </a:rPr>
              <a:t>i</a:t>
            </a:r>
            <a:r>
              <a:rPr lang="en-US" sz="1800" b="1" dirty="0">
                <a:solidFill>
                  <a:srgbClr val="FF3300"/>
                </a:solidFill>
              </a:rPr>
              <a:t>) </a:t>
            </a:r>
            <a:r>
              <a:rPr lang="en-US" sz="1800" b="1" u="sng" dirty="0">
                <a:solidFill>
                  <a:srgbClr val="FF3300"/>
                </a:solidFill>
              </a:rPr>
              <a:t>Evolution of eyes</a:t>
            </a:r>
            <a:r>
              <a:rPr lang="en-US" sz="1800" b="1" dirty="0">
                <a:solidFill>
                  <a:srgbClr val="FF3300"/>
                </a:solidFill>
              </a:rPr>
              <a:t> :-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The eyes of </a:t>
            </a:r>
            <a:r>
              <a:rPr lang="en-US" sz="1800" dirty="0" err="1">
                <a:solidFill>
                  <a:schemeClr val="tx1"/>
                </a:solidFill>
              </a:rPr>
              <a:t>planaria</a:t>
            </a:r>
            <a:r>
              <a:rPr lang="en-US" sz="1800" dirty="0">
                <a:solidFill>
                  <a:schemeClr val="tx1"/>
                </a:solidFill>
              </a:rPr>
              <a:t> are just eye spots to detect light. It developed gradually into a complex organ in higher animals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8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8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8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8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800" b="1" dirty="0">
              <a:solidFill>
                <a:srgbClr val="0000FF"/>
              </a:solidFill>
            </a:endParaRPr>
          </a:p>
        </p:txBody>
      </p:sp>
      <p:pic>
        <p:nvPicPr>
          <p:cNvPr id="19460" name="Picture 8" descr="planar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458200" cy="381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</a:rPr>
              <a:t>Evolution by stages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:-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" y="457200"/>
            <a:ext cx="8991600" cy="5562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1800" b="1" dirty="0">
                <a:solidFill>
                  <a:schemeClr val="tx1"/>
                </a:solidFill>
              </a:rPr>
              <a:t>Complex organisms and its organs developed from simpler organisms gradually over generations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lnSpc>
                <a:spcPct val="90000"/>
              </a:lnSpc>
            </a:pPr>
            <a:endParaRPr lang="en-IN" sz="18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IN" sz="18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FF3300"/>
                </a:solidFill>
              </a:rPr>
              <a:t>ii</a:t>
            </a:r>
            <a:r>
              <a:rPr lang="en-US" sz="1800" b="1" dirty="0">
                <a:solidFill>
                  <a:srgbClr val="FF3300"/>
                </a:solidFill>
              </a:rPr>
              <a:t>) </a:t>
            </a:r>
            <a:r>
              <a:rPr lang="en-US" sz="1800" b="1" u="sng" dirty="0">
                <a:solidFill>
                  <a:srgbClr val="FF3300"/>
                </a:solidFill>
              </a:rPr>
              <a:t>Evolution of feathers</a:t>
            </a:r>
            <a:r>
              <a:rPr lang="en-US" sz="1800" b="1" dirty="0">
                <a:solidFill>
                  <a:srgbClr val="FF3300"/>
                </a:solidFill>
              </a:rPr>
              <a:t> :-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Feathers were first developed in dinosaurs and used for protection from cold. Later birds used them for flying.</a:t>
            </a:r>
          </a:p>
          <a:p>
            <a:pPr algn="l" eaLnBrk="1" hangingPunct="1">
              <a:lnSpc>
                <a:spcPct val="90000"/>
              </a:lnSpc>
            </a:pPr>
            <a:endParaRPr lang="en-US" sz="18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8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8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8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800" b="1" dirty="0">
              <a:solidFill>
                <a:srgbClr val="0000FF"/>
              </a:solidFill>
            </a:endParaRPr>
          </a:p>
        </p:txBody>
      </p:sp>
      <p:pic>
        <p:nvPicPr>
          <p:cNvPr id="19461" name="Picture 10" descr="caudipteryx_ss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dinosau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4" descr="bi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2133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458200" cy="381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</a:rPr>
              <a:t>Evolution by stages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:-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" y="457200"/>
            <a:ext cx="8991600" cy="64008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1800" b="1" dirty="0">
                <a:solidFill>
                  <a:schemeClr val="tx1"/>
                </a:solidFill>
              </a:rPr>
              <a:t>Complex organisms and its organs developed from simpler organisms gradually over generations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lnSpc>
                <a:spcPct val="90000"/>
              </a:lnSpc>
            </a:pPr>
            <a:endParaRPr lang="en-IN" sz="18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FF3300"/>
                </a:solidFill>
              </a:rPr>
              <a:t>iii</a:t>
            </a:r>
            <a:r>
              <a:rPr lang="en-US" sz="2000" b="1" dirty="0">
                <a:solidFill>
                  <a:srgbClr val="FF3300"/>
                </a:solidFill>
              </a:rPr>
              <a:t>) </a:t>
            </a:r>
            <a:r>
              <a:rPr lang="en-US" sz="2000" b="1" u="sng" dirty="0">
                <a:solidFill>
                  <a:srgbClr val="FF3300"/>
                </a:solidFill>
              </a:rPr>
              <a:t>Evolution by artificial selection </a:t>
            </a:r>
            <a:r>
              <a:rPr lang="en-US" sz="2000" b="1" dirty="0">
                <a:solidFill>
                  <a:srgbClr val="FF3300"/>
                </a:solidFill>
              </a:rPr>
              <a:t>:-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Humans cultivated wild cabbage for over 2000 years and produced different vegetables from it by artificial selection.</a:t>
            </a:r>
            <a:endParaRPr lang="en-US" sz="14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400" dirty="0" err="1">
                <a:solidFill>
                  <a:schemeClr val="tx1"/>
                </a:solidFill>
              </a:rPr>
              <a:t>Eg</a:t>
            </a:r>
            <a:r>
              <a:rPr lang="en-US" sz="1400" dirty="0">
                <a:solidFill>
                  <a:schemeClr val="tx1"/>
                </a:solidFill>
              </a:rPr>
              <a:t> :- </a:t>
            </a:r>
            <a:r>
              <a:rPr lang="en-US" sz="1400" dirty="0" smtClean="0">
                <a:solidFill>
                  <a:schemeClr val="tx1"/>
                </a:solidFill>
              </a:rPr>
              <a:t>		</a:t>
            </a:r>
            <a:r>
              <a:rPr lang="en-US" sz="1600" dirty="0" smtClean="0">
                <a:solidFill>
                  <a:schemeClr val="tx1"/>
                </a:solidFill>
              </a:rPr>
              <a:t>Cabbage </a:t>
            </a:r>
            <a:r>
              <a:rPr lang="en-US" sz="1600" dirty="0">
                <a:solidFill>
                  <a:schemeClr val="tx1"/>
                </a:solidFill>
              </a:rPr>
              <a:t>– by selecting short distance between the leaves.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      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>
                <a:solidFill>
                  <a:schemeClr val="tx1"/>
                </a:solidFill>
              </a:rPr>
              <a:t>Cauliflower – by selecting sterile flowers.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    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   			 </a:t>
            </a:r>
            <a:r>
              <a:rPr lang="en-US" sz="1600" dirty="0">
                <a:solidFill>
                  <a:schemeClr val="tx1"/>
                </a:solidFill>
              </a:rPr>
              <a:t>Kale – by selecting large leaves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    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dirty="0" err="1">
                <a:solidFill>
                  <a:schemeClr val="tx1"/>
                </a:solidFill>
              </a:rPr>
              <a:t>Kholrabi</a:t>
            </a:r>
            <a:r>
              <a:rPr lang="en-US" sz="1600" dirty="0">
                <a:solidFill>
                  <a:schemeClr val="tx1"/>
                </a:solidFill>
              </a:rPr>
              <a:t> – by selecting the swollen stem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       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			 </a:t>
            </a:r>
            <a:r>
              <a:rPr lang="en-US" sz="1600" dirty="0">
                <a:solidFill>
                  <a:schemeClr val="tx1"/>
                </a:solidFill>
              </a:rPr>
              <a:t>Broccoli – by  arresting flower growth </a:t>
            </a:r>
          </a:p>
        </p:txBody>
      </p:sp>
      <p:pic>
        <p:nvPicPr>
          <p:cNvPr id="19464" name="Picture 16" descr="cabbage_primo_ea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33600"/>
            <a:ext cx="1333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8" descr="cauli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56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0" descr="cabbage%20wong%20b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2" descr="knolkh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4" descr="broccoli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05488"/>
            <a:ext cx="13874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HOME ASSIGNMENT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851" t="16601" r="67423" b="58008"/>
          <a:stretch>
            <a:fillRect/>
          </a:stretch>
        </p:blipFill>
        <p:spPr bwMode="auto">
          <a:xfrm flipH="1">
            <a:off x="6553200" y="3352800"/>
            <a:ext cx="1785910" cy="185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0713" y="228600"/>
            <a:ext cx="1923287" cy="1142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1" y="1676400"/>
            <a:ext cx="9067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Complex organisms and its organs developed from simpler organisms gradually over </a:t>
            </a:r>
            <a:r>
              <a:rPr lang="en-US" sz="2000" dirty="0" smtClean="0"/>
              <a:t>generations. </a:t>
            </a:r>
            <a:r>
              <a:rPr lang="en-IN" sz="2000" dirty="0" smtClean="0"/>
              <a:t>Justify the statement in reference to cabbage, kale, kohlrabi and broccoli.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000" dirty="0" smtClean="0"/>
              <a:t>How organisms evolve in reference to development of eyes?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/>
          </a:p>
          <a:p>
            <a:pPr>
              <a:buFont typeface="Arial" charset="0"/>
              <a:buNone/>
            </a:pPr>
            <a:r>
              <a:rPr lang="en-US" sz="4800" b="1" dirty="0"/>
              <a:t>                 </a:t>
            </a:r>
            <a:r>
              <a:rPr lang="en-US" sz="4000" b="1" dirty="0"/>
              <a:t>THANKING YOU</a:t>
            </a:r>
            <a:endParaRPr lang="en-US" sz="4000" dirty="0"/>
          </a:p>
          <a:p>
            <a:pPr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            </a:t>
            </a:r>
            <a:r>
              <a:rPr lang="en-US" sz="4000" b="1" dirty="0">
                <a:solidFill>
                  <a:srgbClr val="FF0000"/>
                </a:solidFill>
              </a:rPr>
              <a:t>ODM EDUCATIONAL GROUP</a:t>
            </a:r>
            <a:endParaRPr lang="en-US" sz="4000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257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TOPIC- EVOLUTION BY STAGES  PERIOD- 7 </vt:lpstr>
      <vt:lpstr>Slide 2</vt:lpstr>
      <vt:lpstr> Evolution by stages :-</vt:lpstr>
      <vt:lpstr> Evolution by stages :-</vt:lpstr>
      <vt:lpstr> Evolution by stages :-</vt:lpstr>
      <vt:lpstr>HOME ASSIGNMENT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QUANTITIES AND MEASUREMENT</dc:title>
  <dc:creator>FNSCB</dc:creator>
  <cp:lastModifiedBy>Tapaswini Maharana</cp:lastModifiedBy>
  <cp:revision>58</cp:revision>
  <dcterms:created xsi:type="dcterms:W3CDTF">2021-03-22T06:08:03Z</dcterms:created>
  <dcterms:modified xsi:type="dcterms:W3CDTF">2022-04-01T08:01:44Z</dcterms:modified>
</cp:coreProperties>
</file>