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58" r:id="rId3"/>
    <p:sldId id="302" r:id="rId4"/>
    <p:sldId id="303" r:id="rId5"/>
    <p:sldId id="304" r:id="rId6"/>
    <p:sldId id="305" r:id="rId7"/>
    <p:sldId id="306" r:id="rId8"/>
    <p:sldId id="291"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92B806-8C59-4793-96EC-67B56DF721FE}"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92B806-8C59-4793-96EC-67B56DF721FE}"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92B806-8C59-4793-96EC-67B56DF721FE}"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92B806-8C59-4793-96EC-67B56DF721FE}"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92B806-8C59-4793-96EC-67B56DF721FE}"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92B806-8C59-4793-96EC-67B56DF721FE}"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92B806-8C59-4793-96EC-67B56DF721FE}" type="datetimeFigureOut">
              <a:rPr lang="en-US" smtClean="0"/>
              <a:pPr/>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92B806-8C59-4793-96EC-67B56DF721FE}" type="datetimeFigureOut">
              <a:rPr lang="en-US" smtClean="0"/>
              <a:pPr/>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2B806-8C59-4793-96EC-67B56DF721FE}" type="datetimeFigureOut">
              <a:rPr lang="en-US" smtClean="0"/>
              <a:pPr/>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92B806-8C59-4793-96EC-67B56DF721FE}"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92B806-8C59-4793-96EC-67B56DF721FE}"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2B806-8C59-4793-96EC-67B56DF721FE}" type="datetimeFigureOut">
              <a:rPr lang="en-US" smtClean="0"/>
              <a:pPr/>
              <a:t>4/1/2022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30585-7982-4207-A594-D4B5038ABE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196554" y="1716912"/>
            <a:ext cx="6804470" cy="997709"/>
          </a:xfrm>
          <a:prstGeom prst="rect">
            <a:avLst/>
          </a:prstGeom>
        </p:spPr>
        <p:txBody>
          <a:bodyPr vert="horz" wrap="square" lIns="0" tIns="12700" rIns="0" bIns="0" rtlCol="0">
            <a:spAutoFit/>
          </a:bodyPr>
          <a:lstStyle/>
          <a:p>
            <a:pPr marL="163830" algn="ctr">
              <a:lnSpc>
                <a:spcPct val="100000"/>
              </a:lnSpc>
              <a:spcBef>
                <a:spcPts val="100"/>
              </a:spcBef>
            </a:pPr>
            <a:r>
              <a:rPr lang="en-US" sz="3200" spc="5" smtClean="0"/>
              <a:t>TOPIC- </a:t>
            </a:r>
            <a:r>
              <a:rPr lang="en-US" sz="3200" spc="5" smtClean="0"/>
              <a:t>EVIDENCES OF EVOLUTION</a:t>
            </a:r>
            <a:r>
              <a:rPr lang="en-US" sz="3200" b="1" spc="5" dirty="0" smtClean="0"/>
              <a:t/>
            </a:r>
            <a:br>
              <a:rPr lang="en-US" sz="3200" b="1" spc="5" dirty="0" smtClean="0"/>
            </a:br>
            <a:r>
              <a:rPr lang="en-US" sz="3200" spc="5" dirty="0" smtClean="0"/>
              <a:t>PERIOD- </a:t>
            </a:r>
            <a:r>
              <a:rPr lang="en-US" sz="3200" spc="5" dirty="0" smtClean="0"/>
              <a:t>6</a:t>
            </a:r>
            <a:r>
              <a:rPr lang="en-US" sz="3200" b="1" spc="5" dirty="0" smtClean="0"/>
              <a:t> </a:t>
            </a:r>
            <a:endParaRPr sz="3200" b="1" dirty="0"/>
          </a:p>
        </p:txBody>
      </p:sp>
      <p:sp>
        <p:nvSpPr>
          <p:cNvPr id="3" name="object 3"/>
          <p:cNvSpPr txBox="1"/>
          <p:nvPr/>
        </p:nvSpPr>
        <p:spPr>
          <a:xfrm>
            <a:off x="2375282" y="2938050"/>
            <a:ext cx="5778118" cy="1205330"/>
          </a:xfrm>
          <a:prstGeom prst="rect">
            <a:avLst/>
          </a:prstGeom>
        </p:spPr>
        <p:txBody>
          <a:bodyPr vert="horz" wrap="square" lIns="0" tIns="7620" rIns="0" bIns="0" rtlCol="0">
            <a:spAutoFit/>
          </a:bodyPr>
          <a:lstStyle/>
          <a:p>
            <a:pPr marL="12700" marR="5080" algn="ctr">
              <a:lnSpc>
                <a:spcPct val="112000"/>
              </a:lnSpc>
              <a:spcBef>
                <a:spcPts val="60"/>
              </a:spcBef>
            </a:pPr>
            <a:r>
              <a:rPr sz="2400" spc="-5">
                <a:latin typeface="+mj-lt"/>
                <a:cs typeface="Calibri"/>
              </a:rPr>
              <a:t>CHAPTER</a:t>
            </a:r>
            <a:r>
              <a:rPr sz="2400" spc="-90">
                <a:latin typeface="+mj-lt"/>
                <a:cs typeface="Calibri"/>
              </a:rPr>
              <a:t> </a:t>
            </a:r>
            <a:r>
              <a:rPr sz="2400" spc="-10" smtClean="0">
                <a:latin typeface="+mj-lt"/>
                <a:cs typeface="Calibri"/>
              </a:rPr>
              <a:t>N</a:t>
            </a:r>
            <a:r>
              <a:rPr lang="en-US" sz="2400" spc="-10" dirty="0" smtClean="0">
                <a:latin typeface="+mj-lt"/>
                <a:cs typeface="Calibri"/>
              </a:rPr>
              <a:t>UMBER- </a:t>
            </a:r>
            <a:r>
              <a:rPr lang="en-US" sz="2400" b="1" spc="-10" dirty="0" smtClean="0">
                <a:latin typeface="+mj-lt"/>
                <a:cs typeface="Calibri"/>
              </a:rPr>
              <a:t>10</a:t>
            </a:r>
          </a:p>
          <a:p>
            <a:pPr marL="12700" marR="5080" algn="ctr">
              <a:lnSpc>
                <a:spcPct val="112000"/>
              </a:lnSpc>
              <a:spcBef>
                <a:spcPts val="60"/>
              </a:spcBef>
            </a:pPr>
            <a:r>
              <a:rPr lang="en-US" sz="2400" spc="-10" dirty="0" smtClean="0">
                <a:latin typeface="+mj-lt"/>
                <a:cs typeface="Calibri"/>
              </a:rPr>
              <a:t>CHAPTER: HEREDITY AND EVOLUTION</a:t>
            </a:r>
            <a:endParaRPr lang="en-US" sz="2400" b="1" spc="-525" dirty="0" smtClean="0">
              <a:latin typeface="+mj-lt"/>
              <a:cs typeface="Calibri"/>
            </a:endParaRPr>
          </a:p>
          <a:p>
            <a:pPr marL="12700" marR="5080" algn="ctr">
              <a:lnSpc>
                <a:spcPct val="112000"/>
              </a:lnSpc>
              <a:spcBef>
                <a:spcPts val="60"/>
              </a:spcBef>
            </a:pPr>
            <a:endParaRPr sz="2000" b="1" dirty="0">
              <a:latin typeface="+mj-lt"/>
              <a:cs typeface="Calibri"/>
            </a:endParaRPr>
          </a:p>
        </p:txBody>
      </p:sp>
      <p:pic>
        <p:nvPicPr>
          <p:cNvPr id="4" name="object 4"/>
          <p:cNvPicPr/>
          <p:nvPr/>
        </p:nvPicPr>
        <p:blipFill>
          <a:blip r:embed="rId2" cstate="print"/>
          <a:stretch>
            <a:fillRect/>
          </a:stretch>
        </p:blipFill>
        <p:spPr>
          <a:xfrm>
            <a:off x="7600950" y="0"/>
            <a:ext cx="1442466" cy="1143000"/>
          </a:xfrm>
          <a:prstGeom prst="rect">
            <a:avLst/>
          </a:prstGeom>
        </p:spPr>
      </p:pic>
      <p:pic>
        <p:nvPicPr>
          <p:cNvPr id="5" name="object 5"/>
          <p:cNvPicPr/>
          <p:nvPr/>
        </p:nvPicPr>
        <p:blipFill>
          <a:blip r:embed="rId3" cstate="print"/>
          <a:stretch>
            <a:fillRect/>
          </a:stretch>
        </p:blipFill>
        <p:spPr>
          <a:xfrm>
            <a:off x="0" y="5250758"/>
            <a:ext cx="9144000" cy="1607240"/>
          </a:xfrm>
          <a:prstGeom prst="rect">
            <a:avLst/>
          </a:prstGeom>
        </p:spPr>
      </p:pic>
      <p:sp>
        <p:nvSpPr>
          <p:cNvPr id="6" name="object 3"/>
          <p:cNvSpPr txBox="1"/>
          <p:nvPr/>
        </p:nvSpPr>
        <p:spPr>
          <a:xfrm>
            <a:off x="2536017" y="3857628"/>
            <a:ext cx="4293417" cy="847796"/>
          </a:xfrm>
          <a:prstGeom prst="rect">
            <a:avLst/>
          </a:prstGeom>
        </p:spPr>
        <p:txBody>
          <a:bodyPr vert="horz" wrap="square" lIns="0" tIns="7620" rIns="0" bIns="0" rtlCol="0">
            <a:spAutoFit/>
          </a:bodyPr>
          <a:lstStyle/>
          <a:p>
            <a:pPr marL="12700" marR="5080" algn="ctr">
              <a:lnSpc>
                <a:spcPct val="112000"/>
              </a:lnSpc>
              <a:spcBef>
                <a:spcPts val="60"/>
              </a:spcBef>
            </a:pPr>
            <a:r>
              <a:rPr lang="en-US" sz="2400" spc="-5" dirty="0" smtClean="0">
                <a:cs typeface="Calibri"/>
              </a:rPr>
              <a:t>CLASS: </a:t>
            </a:r>
            <a:r>
              <a:rPr lang="en-US" sz="2400" b="1" spc="-5" dirty="0" smtClean="0">
                <a:cs typeface="Calibri"/>
              </a:rPr>
              <a:t>X</a:t>
            </a:r>
            <a:endParaRPr lang="en-US" sz="2400" spc="-525" dirty="0" smtClean="0">
              <a:cs typeface="Calibri"/>
            </a:endParaRPr>
          </a:p>
          <a:p>
            <a:pPr marL="12700" marR="5080" algn="ctr">
              <a:lnSpc>
                <a:spcPct val="112000"/>
              </a:lnSpc>
              <a:spcBef>
                <a:spcPts val="60"/>
              </a:spcBef>
            </a:pPr>
            <a:r>
              <a:rPr sz="2400" spc="-10" smtClean="0">
                <a:cs typeface="Calibri"/>
              </a:rPr>
              <a:t>SUB</a:t>
            </a:r>
            <a:r>
              <a:rPr lang="en-US" sz="2400" spc="-10" dirty="0" smtClean="0">
                <a:cs typeface="Calibri"/>
              </a:rPr>
              <a:t>JECT</a:t>
            </a:r>
            <a:r>
              <a:rPr sz="2400" spc="-10" smtClean="0">
                <a:cs typeface="Calibri"/>
              </a:rPr>
              <a:t>:</a:t>
            </a:r>
            <a:r>
              <a:rPr sz="2400" b="1" spc="-10" smtClean="0">
                <a:cs typeface="Calibri"/>
              </a:rPr>
              <a:t> </a:t>
            </a:r>
            <a:r>
              <a:rPr lang="en-IN" sz="2400" b="1" spc="-10" dirty="0" smtClean="0">
                <a:cs typeface="Calibri"/>
              </a:rPr>
              <a:t>BIOLOGY</a:t>
            </a:r>
            <a:r>
              <a:rPr sz="2400" b="1" spc="-10" smtClean="0">
                <a:cs typeface="Calibri"/>
              </a:rPr>
              <a:t> </a:t>
            </a:r>
            <a:r>
              <a:rPr sz="2400" b="1" spc="-5" smtClean="0">
                <a:cs typeface="Calibri"/>
              </a:rPr>
              <a:t> </a:t>
            </a:r>
            <a:endParaRPr sz="2000" b="1" dirty="0">
              <a:cs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12837"/>
            <a:ext cx="8458200" cy="3154363"/>
          </a:xfrm>
        </p:spPr>
        <p:txBody>
          <a:bodyPr>
            <a:normAutofit fontScale="92500"/>
          </a:bodyPr>
          <a:lstStyle/>
          <a:p>
            <a:pPr>
              <a:buNone/>
            </a:pPr>
            <a:r>
              <a:rPr lang="en-US" sz="2400" dirty="0"/>
              <a:t>                                      </a:t>
            </a:r>
            <a:r>
              <a:rPr lang="en-US" sz="2400" dirty="0">
                <a:solidFill>
                  <a:srgbClr val="FF0000"/>
                </a:solidFill>
              </a:rPr>
              <a:t>LEARNING  OBJECTIVE</a:t>
            </a:r>
          </a:p>
          <a:p>
            <a:pPr>
              <a:buNone/>
            </a:pPr>
            <a:r>
              <a:rPr lang="en-IN" sz="2200" dirty="0" smtClean="0"/>
              <a:t>Students will – </a:t>
            </a:r>
          </a:p>
          <a:p>
            <a:pPr marL="457200" indent="-457200">
              <a:buAutoNum type="arabicPeriod"/>
            </a:pPr>
            <a:r>
              <a:rPr lang="en-IN" sz="2200" dirty="0" smtClean="0"/>
              <a:t>Learn the basis of inheritance of characters from one generation to other.</a:t>
            </a:r>
          </a:p>
          <a:p>
            <a:pPr marL="457200" indent="-457200">
              <a:buAutoNum type="arabicPeriod"/>
            </a:pPr>
            <a:r>
              <a:rPr lang="en-IN" sz="2200" dirty="0" smtClean="0"/>
              <a:t>Understand the mechanism or pattern of inheritance and occurrence of  variation.</a:t>
            </a:r>
          </a:p>
          <a:p>
            <a:pPr marL="457200" indent="-457200">
              <a:buAutoNum type="arabicPeriod"/>
            </a:pPr>
            <a:r>
              <a:rPr lang="en-IN" sz="2200" dirty="0" smtClean="0"/>
              <a:t>Analyze the patterns in their surrounding and family.</a:t>
            </a:r>
          </a:p>
          <a:p>
            <a:pPr marL="457200" indent="-457200">
              <a:buAutoNum type="arabicPeriod"/>
            </a:pPr>
            <a:r>
              <a:rPr lang="en-IN" sz="2200" dirty="0" smtClean="0"/>
              <a:t>Be able to derive the inheritance pattern of genetic disorder or traits.</a:t>
            </a:r>
          </a:p>
          <a:p>
            <a:pPr>
              <a:buNone/>
            </a:pPr>
            <a:endParaRPr lang="en-US" sz="2400" dirty="0"/>
          </a:p>
        </p:txBody>
      </p:sp>
      <p:pic>
        <p:nvPicPr>
          <p:cNvPr id="5" name="Google Shape;63;p14"/>
          <p:cNvPicPr preferRelativeResize="0"/>
          <p:nvPr/>
        </p:nvPicPr>
        <p:blipFill rotWithShape="1">
          <a:blip r:embed="rId2" cstate="print">
            <a:alphaModFix/>
          </a:blip>
          <a:srcRect/>
          <a:stretch/>
        </p:blipFill>
        <p:spPr>
          <a:xfrm>
            <a:off x="7149474" y="0"/>
            <a:ext cx="1994526" cy="916675"/>
          </a:xfrm>
          <a:prstGeom prst="rect">
            <a:avLst/>
          </a:prstGeom>
          <a:noFill/>
          <a:ln>
            <a:noFill/>
          </a:ln>
        </p:spPr>
      </p:pic>
      <p:pic>
        <p:nvPicPr>
          <p:cNvPr id="7" name="Picture 3"/>
          <p:cNvPicPr>
            <a:picLocks noChangeAspect="1" noChangeArrowheads="1"/>
          </p:cNvPicPr>
          <p:nvPr/>
        </p:nvPicPr>
        <p:blipFill>
          <a:blip r:embed="rId3">
            <a:lum bright="-20000" contrast="40000"/>
          </a:blip>
          <a:srcRect l="45608" t="14844" r="23645" b="16797"/>
          <a:stretch>
            <a:fillRect/>
          </a:stretch>
        </p:blipFill>
        <p:spPr bwMode="auto">
          <a:xfrm>
            <a:off x="6248400" y="3962400"/>
            <a:ext cx="2000264" cy="250033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6200" y="76200"/>
            <a:ext cx="8915400" cy="533400"/>
          </a:xfrm>
        </p:spPr>
        <p:txBody>
          <a:bodyPr>
            <a:normAutofit/>
          </a:bodyPr>
          <a:lstStyle/>
          <a:p>
            <a:pPr algn="l" eaLnBrk="1" hangingPunct="1"/>
            <a:r>
              <a:rPr lang="en-US" sz="2400" b="1" dirty="0" smtClean="0">
                <a:solidFill>
                  <a:srgbClr val="FF3300"/>
                </a:solidFill>
                <a:latin typeface="+mn-lt"/>
              </a:rPr>
              <a:t> </a:t>
            </a:r>
            <a:r>
              <a:rPr lang="en-US" sz="2400" b="1" u="sng" dirty="0">
                <a:solidFill>
                  <a:srgbClr val="FF3300"/>
                </a:solidFill>
                <a:latin typeface="+mn-lt"/>
              </a:rPr>
              <a:t>Evolution</a:t>
            </a:r>
            <a:r>
              <a:rPr lang="en-US" sz="2400" b="1" dirty="0">
                <a:solidFill>
                  <a:srgbClr val="FF3300"/>
                </a:solidFill>
                <a:latin typeface="+mn-lt"/>
              </a:rPr>
              <a:t> :-</a:t>
            </a:r>
          </a:p>
        </p:txBody>
      </p:sp>
      <p:sp>
        <p:nvSpPr>
          <p:cNvPr id="14339" name="Rectangle 3"/>
          <p:cNvSpPr>
            <a:spLocks noGrp="1" noChangeArrowheads="1"/>
          </p:cNvSpPr>
          <p:nvPr>
            <p:ph type="subTitle" idx="1"/>
          </p:nvPr>
        </p:nvSpPr>
        <p:spPr>
          <a:xfrm>
            <a:off x="152400" y="685800"/>
            <a:ext cx="8839200" cy="6019800"/>
          </a:xfrm>
        </p:spPr>
        <p:txBody>
          <a:bodyPr>
            <a:normAutofit/>
          </a:bodyPr>
          <a:lstStyle/>
          <a:p>
            <a:pPr algn="l" eaLnBrk="1" hangingPunct="1">
              <a:lnSpc>
                <a:spcPct val="90000"/>
              </a:lnSpc>
            </a:pPr>
            <a:r>
              <a:rPr lang="en-US" sz="1400" b="1" dirty="0">
                <a:solidFill>
                  <a:schemeClr val="tx1"/>
                </a:solidFill>
              </a:rPr>
              <a:t>   </a:t>
            </a:r>
            <a:endParaRPr lang="en-US" sz="1400" b="1" dirty="0" smtClean="0">
              <a:solidFill>
                <a:schemeClr val="tx1"/>
              </a:solidFill>
            </a:endParaRPr>
          </a:p>
          <a:p>
            <a:pPr algn="l" eaLnBrk="1" hangingPunct="1">
              <a:lnSpc>
                <a:spcPct val="90000"/>
              </a:lnSpc>
            </a:pPr>
            <a:r>
              <a:rPr lang="en-US" sz="1800" b="1" dirty="0" smtClean="0">
                <a:solidFill>
                  <a:schemeClr val="tx1"/>
                </a:solidFill>
              </a:rPr>
              <a:t> </a:t>
            </a:r>
            <a:r>
              <a:rPr lang="en-US" sz="1800" b="1" dirty="0">
                <a:solidFill>
                  <a:schemeClr val="tx1"/>
                </a:solidFill>
              </a:rPr>
              <a:t>The gradual changes taking place in living organisms giving rise to </a:t>
            </a:r>
            <a:r>
              <a:rPr lang="en-US" sz="1800" b="1" dirty="0" smtClean="0">
                <a:solidFill>
                  <a:schemeClr val="tx1"/>
                </a:solidFill>
              </a:rPr>
              <a:t> new </a:t>
            </a:r>
            <a:r>
              <a:rPr lang="en-US" sz="1800" b="1" dirty="0">
                <a:solidFill>
                  <a:schemeClr val="tx1"/>
                </a:solidFill>
              </a:rPr>
              <a:t>organisms due to changes in their genetic composition is called </a:t>
            </a:r>
            <a:r>
              <a:rPr lang="en-US" sz="1800" b="1" dirty="0" smtClean="0">
                <a:solidFill>
                  <a:schemeClr val="tx1"/>
                </a:solidFill>
              </a:rPr>
              <a:t> evolution.</a:t>
            </a:r>
          </a:p>
          <a:p>
            <a:pPr algn="l" eaLnBrk="1" hangingPunct="1">
              <a:lnSpc>
                <a:spcPct val="90000"/>
              </a:lnSpc>
            </a:pPr>
            <a:endParaRPr lang="en-IN" sz="1800" b="1" dirty="0" smtClean="0">
              <a:solidFill>
                <a:schemeClr val="tx1"/>
              </a:solidFill>
            </a:endParaRPr>
          </a:p>
          <a:p>
            <a:pPr algn="l" eaLnBrk="1" hangingPunct="1">
              <a:lnSpc>
                <a:spcPct val="90000"/>
              </a:lnSpc>
            </a:pPr>
            <a:endParaRPr lang="en-US" sz="1800" b="1" dirty="0">
              <a:solidFill>
                <a:schemeClr val="tx1"/>
              </a:solidFill>
            </a:endParaRPr>
          </a:p>
          <a:p>
            <a:pPr algn="l" eaLnBrk="1" hangingPunct="1">
              <a:lnSpc>
                <a:spcPct val="90000"/>
              </a:lnSpc>
            </a:pPr>
            <a:r>
              <a:rPr lang="en-US" sz="1800" b="1" dirty="0" smtClean="0">
                <a:solidFill>
                  <a:schemeClr val="tx1"/>
                </a:solidFill>
              </a:rPr>
              <a:t> </a:t>
            </a:r>
            <a:r>
              <a:rPr lang="en-US" sz="1800" b="1" u="sng" dirty="0">
                <a:solidFill>
                  <a:schemeClr val="tx1"/>
                </a:solidFill>
              </a:rPr>
              <a:t>Evidences of evolution</a:t>
            </a:r>
            <a:r>
              <a:rPr lang="en-US" sz="1800" b="1" dirty="0">
                <a:solidFill>
                  <a:schemeClr val="tx1"/>
                </a:solidFill>
              </a:rPr>
              <a:t> :-</a:t>
            </a:r>
          </a:p>
          <a:p>
            <a:pPr algn="l" eaLnBrk="1" hangingPunct="1">
              <a:lnSpc>
                <a:spcPct val="90000"/>
              </a:lnSpc>
            </a:pPr>
            <a:r>
              <a:rPr lang="en-US" sz="1800" dirty="0">
                <a:solidFill>
                  <a:schemeClr val="tx1"/>
                </a:solidFill>
              </a:rPr>
              <a:t> </a:t>
            </a:r>
            <a:r>
              <a:rPr lang="en-US" sz="1800" dirty="0" smtClean="0">
                <a:solidFill>
                  <a:schemeClr val="tx1"/>
                </a:solidFill>
              </a:rPr>
              <a:t>There </a:t>
            </a:r>
            <a:r>
              <a:rPr lang="en-US" sz="1800" dirty="0">
                <a:solidFill>
                  <a:schemeClr val="tx1"/>
                </a:solidFill>
              </a:rPr>
              <a:t>are a number of common features in different organisms </a:t>
            </a:r>
            <a:r>
              <a:rPr lang="en-US" sz="1800" dirty="0" smtClean="0">
                <a:solidFill>
                  <a:schemeClr val="tx1"/>
                </a:solidFill>
              </a:rPr>
              <a:t> which </a:t>
            </a:r>
            <a:r>
              <a:rPr lang="en-US" sz="1800" dirty="0">
                <a:solidFill>
                  <a:schemeClr val="tx1"/>
                </a:solidFill>
              </a:rPr>
              <a:t>provide evidence to show evolutionary relationship. The main </a:t>
            </a:r>
            <a:r>
              <a:rPr lang="en-US" sz="1800" dirty="0" smtClean="0">
                <a:solidFill>
                  <a:schemeClr val="tx1"/>
                </a:solidFill>
              </a:rPr>
              <a:t>evidences </a:t>
            </a:r>
            <a:r>
              <a:rPr lang="en-US" sz="1800" dirty="0">
                <a:solidFill>
                  <a:schemeClr val="tx1"/>
                </a:solidFill>
              </a:rPr>
              <a:t>of evolution are from the study of :-</a:t>
            </a:r>
          </a:p>
          <a:p>
            <a:pPr algn="l" eaLnBrk="1" hangingPunct="1">
              <a:lnSpc>
                <a:spcPct val="90000"/>
              </a:lnSpc>
            </a:pPr>
            <a:endParaRPr lang="en-US" sz="1800" dirty="0" smtClean="0">
              <a:solidFill>
                <a:schemeClr val="tx1"/>
              </a:solidFill>
            </a:endParaRPr>
          </a:p>
          <a:p>
            <a:pPr marL="342900" indent="-342900" algn="l" eaLnBrk="1" hangingPunct="1">
              <a:lnSpc>
                <a:spcPct val="90000"/>
              </a:lnSpc>
              <a:buFont typeface="+mj-lt"/>
              <a:buAutoNum type="arabicPeriod"/>
            </a:pPr>
            <a:r>
              <a:rPr lang="en-US" sz="1800" dirty="0" smtClean="0">
                <a:solidFill>
                  <a:srgbClr val="FF0000"/>
                </a:solidFill>
              </a:rPr>
              <a:t>HOMOLOGOUS ORGANS</a:t>
            </a:r>
          </a:p>
          <a:p>
            <a:pPr marL="342900" indent="-342900" algn="l" eaLnBrk="1" hangingPunct="1">
              <a:lnSpc>
                <a:spcPct val="90000"/>
              </a:lnSpc>
              <a:buFont typeface="+mj-lt"/>
              <a:buAutoNum type="arabicPeriod"/>
            </a:pPr>
            <a:r>
              <a:rPr lang="en-US" sz="1800" dirty="0" smtClean="0">
                <a:solidFill>
                  <a:srgbClr val="FF0000"/>
                </a:solidFill>
              </a:rPr>
              <a:t> ANALOGOUS ORGANS</a:t>
            </a:r>
          </a:p>
          <a:p>
            <a:pPr marL="342900" indent="-342900" algn="l" eaLnBrk="1" hangingPunct="1">
              <a:lnSpc>
                <a:spcPct val="90000"/>
              </a:lnSpc>
              <a:buFont typeface="+mj-lt"/>
              <a:buAutoNum type="arabicPeriod"/>
            </a:pPr>
            <a:r>
              <a:rPr lang="en-US" sz="1800" dirty="0" smtClean="0">
                <a:solidFill>
                  <a:srgbClr val="FF0000"/>
                </a:solidFill>
              </a:rPr>
              <a:t> FOSSILS</a:t>
            </a:r>
          </a:p>
          <a:p>
            <a:pPr marL="342900" indent="-342900" algn="l" eaLnBrk="1" hangingPunct="1">
              <a:lnSpc>
                <a:spcPct val="90000"/>
              </a:lnSpc>
              <a:buFont typeface="+mj-lt"/>
              <a:buAutoNum type="arabicPeriod"/>
            </a:pPr>
            <a:r>
              <a:rPr lang="en-IN" sz="1800" dirty="0" smtClean="0">
                <a:solidFill>
                  <a:srgbClr val="FF0000"/>
                </a:solidFill>
              </a:rPr>
              <a:t>EMBRYOLOGICAL EVIDENCES</a:t>
            </a:r>
            <a:endParaRPr lang="en-US" sz="1800" dirty="0">
              <a:solidFill>
                <a:srgbClr val="FF0000"/>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subTitle" idx="1"/>
          </p:nvPr>
        </p:nvSpPr>
        <p:spPr>
          <a:xfrm>
            <a:off x="0" y="304800"/>
            <a:ext cx="8915400" cy="6400800"/>
          </a:xfrm>
        </p:spPr>
        <p:txBody>
          <a:bodyPr/>
          <a:lstStyle/>
          <a:p>
            <a:pPr algn="l" eaLnBrk="1" hangingPunct="1"/>
            <a:r>
              <a:rPr lang="en-US" sz="2000" b="1" dirty="0">
                <a:solidFill>
                  <a:schemeClr val="tx1"/>
                </a:solidFill>
              </a:rPr>
              <a:t>a) </a:t>
            </a:r>
            <a:r>
              <a:rPr lang="en-US" sz="2000" b="1" u="sng" dirty="0">
                <a:solidFill>
                  <a:srgbClr val="FF0000"/>
                </a:solidFill>
              </a:rPr>
              <a:t>Homologous organs</a:t>
            </a:r>
            <a:r>
              <a:rPr lang="en-US" sz="2000" b="1" dirty="0">
                <a:solidFill>
                  <a:srgbClr val="FF0000"/>
                </a:solidFill>
              </a:rPr>
              <a:t> :-  </a:t>
            </a:r>
            <a:r>
              <a:rPr lang="en-US" sz="2000" b="1" dirty="0">
                <a:solidFill>
                  <a:schemeClr val="tx1"/>
                </a:solidFill>
              </a:rPr>
              <a:t>are organs which are similar in structure </a:t>
            </a:r>
            <a:r>
              <a:rPr lang="en-US" sz="2000" b="1" dirty="0" smtClean="0">
                <a:solidFill>
                  <a:schemeClr val="tx1"/>
                </a:solidFill>
              </a:rPr>
              <a:t>but different </a:t>
            </a:r>
            <a:r>
              <a:rPr lang="en-US" sz="2000" b="1" dirty="0">
                <a:solidFill>
                  <a:schemeClr val="tx1"/>
                </a:solidFill>
              </a:rPr>
              <a:t>in functions.</a:t>
            </a:r>
          </a:p>
          <a:p>
            <a:pPr algn="l" eaLnBrk="1" hangingPunct="1"/>
            <a:r>
              <a:rPr lang="en-US" sz="1800" dirty="0" err="1">
                <a:solidFill>
                  <a:schemeClr val="tx1"/>
                </a:solidFill>
              </a:rPr>
              <a:t>Eg</a:t>
            </a:r>
            <a:r>
              <a:rPr lang="en-US" sz="1800" dirty="0">
                <a:solidFill>
                  <a:schemeClr val="tx1"/>
                </a:solidFill>
              </a:rPr>
              <a:t> :- The fore limbs of amphibians, reptiles, birds, and mammals have similar structures but different functions. Frog (amphibian) uses its fore limb to raise the front of the body. Lizard (reptile) uses its fore limb for walking and running. Birds fore limbs are modified as wings for flying. Mammals use the fore limbs for grasping, walking, running, swimming, flying etc. This shows evolutionary relationship</a:t>
            </a:r>
            <a:r>
              <a:rPr lang="en-US" sz="2000" b="1" dirty="0">
                <a:solidFill>
                  <a:schemeClr val="tx1"/>
                </a:solidFill>
              </a:rPr>
              <a:t>. </a:t>
            </a:r>
          </a:p>
          <a:p>
            <a:pPr algn="l" eaLnBrk="1" hangingPunct="1"/>
            <a:endParaRPr lang="en-US" sz="2000" b="1" dirty="0">
              <a:solidFill>
                <a:schemeClr val="tx1"/>
              </a:solidFill>
            </a:endParaRPr>
          </a:p>
        </p:txBody>
      </p:sp>
      <p:pic>
        <p:nvPicPr>
          <p:cNvPr id="15364" name="Picture 6" descr="image00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2819400"/>
            <a:ext cx="4953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5" name="Picture 7" descr="comparativeanatomy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57800" y="2743200"/>
            <a:ext cx="37338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subTitle" idx="1"/>
          </p:nvPr>
        </p:nvSpPr>
        <p:spPr/>
        <p:txBody>
          <a:body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a:t>© Galaxysite.weebly.com - All Rights Reserved</a:t>
            </a:r>
          </a:p>
        </p:txBody>
      </p:sp>
      <p:pic>
        <p:nvPicPr>
          <p:cNvPr id="16388" name="Picture 7" descr="evolution%20of%20life_clip_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5400" y="3429000"/>
            <a:ext cx="4895850" cy="308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9" name="Picture 9" descr="evolution%20of%20life_clip_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43000" y="3429000"/>
            <a:ext cx="68199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0" name="Picture 11" descr="Anatomy_and_physiology_of_animals_Various_vertebrate_limb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43000" y="152400"/>
            <a:ext cx="67818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subTitle" idx="1"/>
          </p:nvPr>
        </p:nvSpPr>
        <p:spPr>
          <a:xfrm>
            <a:off x="152400" y="457200"/>
            <a:ext cx="8839200" cy="6324600"/>
          </a:xfrm>
        </p:spPr>
        <p:txBody>
          <a:bodyPr/>
          <a:lstStyle/>
          <a:p>
            <a:pPr algn="l" eaLnBrk="1" hangingPunct="1"/>
            <a:r>
              <a:rPr lang="en-US" sz="1800" b="1" dirty="0"/>
              <a:t> </a:t>
            </a:r>
            <a:r>
              <a:rPr lang="en-US" sz="2000" b="1" dirty="0">
                <a:solidFill>
                  <a:srgbClr val="FF3300"/>
                </a:solidFill>
              </a:rPr>
              <a:t>b) </a:t>
            </a:r>
            <a:r>
              <a:rPr lang="en-US" sz="2000" b="1" u="sng" dirty="0">
                <a:solidFill>
                  <a:srgbClr val="FF3300"/>
                </a:solidFill>
              </a:rPr>
              <a:t>Analogous organs</a:t>
            </a:r>
            <a:r>
              <a:rPr lang="en-US" sz="2000" b="1" dirty="0">
                <a:solidFill>
                  <a:srgbClr val="FF3300"/>
                </a:solidFill>
              </a:rPr>
              <a:t> :-</a:t>
            </a:r>
            <a:r>
              <a:rPr lang="en-US" sz="2000" b="1" dirty="0"/>
              <a:t> </a:t>
            </a:r>
            <a:r>
              <a:rPr lang="en-US" sz="2000" b="1" dirty="0">
                <a:solidFill>
                  <a:schemeClr val="tx1"/>
                </a:solidFill>
              </a:rPr>
              <a:t>are organs which are different in structures but similar in functions.</a:t>
            </a:r>
          </a:p>
          <a:p>
            <a:pPr algn="l" eaLnBrk="1" hangingPunct="1"/>
            <a:r>
              <a:rPr lang="en-US" sz="2000" b="1" dirty="0">
                <a:solidFill>
                  <a:schemeClr val="tx1"/>
                </a:solidFill>
              </a:rPr>
              <a:t> </a:t>
            </a:r>
            <a:r>
              <a:rPr lang="en-US" sz="2000" b="1" dirty="0" err="1">
                <a:solidFill>
                  <a:schemeClr val="tx1"/>
                </a:solidFill>
              </a:rPr>
              <a:t>Eg</a:t>
            </a:r>
            <a:r>
              <a:rPr lang="en-US" sz="2000" b="1" dirty="0">
                <a:solidFill>
                  <a:schemeClr val="tx1"/>
                </a:solidFill>
              </a:rPr>
              <a:t> :- The wings of butterfly, bird and bat have different structures but similar functions. This shows evolutionary relationship.</a:t>
            </a:r>
          </a:p>
        </p:txBody>
      </p:sp>
      <p:pic>
        <p:nvPicPr>
          <p:cNvPr id="17412" name="Picture 8" descr="0345l"/>
          <p:cNvPicPr>
            <a:picLocks noChangeAspect="1" noChangeArrowheads="1"/>
          </p:cNvPicPr>
          <p:nvPr/>
        </p:nvPicPr>
        <p:blipFill>
          <a:blip r:embed="rId2">
            <a:extLst>
              <a:ext uri="{28A0092B-C50C-407E-A947-70E740481C1C}">
                <a14:useLocalDpi xmlns="" xmlns:a14="http://schemas.microsoft.com/office/drawing/2010/main" val="0"/>
              </a:ext>
            </a:extLst>
          </a:blip>
          <a:srcRect t="1471"/>
          <a:stretch>
            <a:fillRect/>
          </a:stretch>
        </p:blipFill>
        <p:spPr bwMode="auto">
          <a:xfrm>
            <a:off x="4267200" y="1981200"/>
            <a:ext cx="47244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3" name="Picture 10" descr="convergence4"/>
          <p:cNvPicPr>
            <a:picLocks noChangeAspect="1" noChangeArrowheads="1"/>
          </p:cNvPicPr>
          <p:nvPr/>
        </p:nvPicPr>
        <p:blipFill>
          <a:blip r:embed="rId3">
            <a:extLst>
              <a:ext uri="{28A0092B-C50C-407E-A947-70E740481C1C}">
                <a14:useLocalDpi xmlns="" xmlns:a14="http://schemas.microsoft.com/office/drawing/2010/main" val="0"/>
              </a:ext>
            </a:extLst>
          </a:blip>
          <a:srcRect b="10145"/>
          <a:stretch>
            <a:fillRect/>
          </a:stretch>
        </p:blipFill>
        <p:spPr bwMode="auto">
          <a:xfrm>
            <a:off x="152400" y="1905000"/>
            <a:ext cx="38100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subTitle" idx="1"/>
          </p:nvPr>
        </p:nvSpPr>
        <p:spPr>
          <a:xfrm>
            <a:off x="142844" y="71414"/>
            <a:ext cx="8839200" cy="7010400"/>
          </a:xfrm>
        </p:spPr>
        <p:txBody>
          <a:bodyPr>
            <a:normAutofit/>
          </a:bodyPr>
          <a:lstStyle/>
          <a:p>
            <a:pPr algn="l" eaLnBrk="1" hangingPunct="1">
              <a:lnSpc>
                <a:spcPct val="80000"/>
              </a:lnSpc>
            </a:pPr>
            <a:r>
              <a:rPr lang="en-US" sz="2000" b="1" dirty="0">
                <a:solidFill>
                  <a:srgbClr val="FF3300"/>
                </a:solidFill>
              </a:rPr>
              <a:t>c) </a:t>
            </a:r>
            <a:r>
              <a:rPr lang="en-US" sz="2000" b="1" u="sng" dirty="0">
                <a:solidFill>
                  <a:srgbClr val="FF3300"/>
                </a:solidFill>
              </a:rPr>
              <a:t>Fossils</a:t>
            </a:r>
            <a:r>
              <a:rPr lang="en-US" sz="2000" b="1" dirty="0">
                <a:solidFill>
                  <a:srgbClr val="FF3300"/>
                </a:solidFill>
              </a:rPr>
              <a:t> :-</a:t>
            </a:r>
            <a:r>
              <a:rPr lang="en-US" sz="2000" b="1" dirty="0"/>
              <a:t>  </a:t>
            </a:r>
            <a:r>
              <a:rPr lang="en-US" sz="2000" b="1" dirty="0">
                <a:solidFill>
                  <a:schemeClr val="tx1"/>
                </a:solidFill>
              </a:rPr>
              <a:t>are the remains of organisms which lived long ago. </a:t>
            </a:r>
          </a:p>
          <a:p>
            <a:pPr algn="l" eaLnBrk="1" hangingPunct="1">
              <a:lnSpc>
                <a:spcPct val="80000"/>
              </a:lnSpc>
            </a:pPr>
            <a:r>
              <a:rPr lang="en-US" sz="2000" b="1" dirty="0">
                <a:solidFill>
                  <a:schemeClr val="tx1"/>
                </a:solidFill>
              </a:rPr>
              <a:t>From the study of fossils we can know their structures and the time period in which they lived. The fossils of complex and recent organisms are found closer to the surface of the earth and the fossils of simpler organisms are found deeper inside the earth. The age of fossils can be determined by Radio Carbon Dating. The study of fossils show evolution of simpler forms into complex forms and their evolutionary relationship.</a:t>
            </a:r>
          </a:p>
          <a:p>
            <a:pPr algn="l" eaLnBrk="1" hangingPunct="1">
              <a:lnSpc>
                <a:spcPct val="80000"/>
              </a:lnSpc>
            </a:pPr>
            <a:endParaRPr lang="en-US" sz="2000" b="1" dirty="0">
              <a:solidFill>
                <a:srgbClr val="0000FF"/>
              </a:solidFill>
            </a:endParaRPr>
          </a:p>
          <a:p>
            <a:pPr algn="l" eaLnBrk="1" hangingPunct="1">
              <a:lnSpc>
                <a:spcPct val="80000"/>
              </a:lnSpc>
            </a:pPr>
            <a:endParaRPr lang="en-US" sz="1800" b="1" dirty="0">
              <a:solidFill>
                <a:srgbClr val="0000FF"/>
              </a:solidFill>
            </a:endParaRPr>
          </a:p>
          <a:p>
            <a:pPr algn="l" eaLnBrk="1" hangingPunct="1">
              <a:lnSpc>
                <a:spcPct val="80000"/>
              </a:lnSpc>
            </a:pPr>
            <a:endParaRPr lang="en-US" sz="1800" b="1" dirty="0">
              <a:solidFill>
                <a:srgbClr val="0000FF"/>
              </a:solidFill>
            </a:endParaRPr>
          </a:p>
          <a:p>
            <a:pPr algn="l" eaLnBrk="1" hangingPunct="1">
              <a:lnSpc>
                <a:spcPct val="80000"/>
              </a:lnSpc>
            </a:pPr>
            <a:endParaRPr lang="en-US" sz="1800" b="1" dirty="0">
              <a:solidFill>
                <a:srgbClr val="0000FF"/>
              </a:solidFill>
            </a:endParaRPr>
          </a:p>
          <a:p>
            <a:pPr algn="l" eaLnBrk="1" hangingPunct="1">
              <a:lnSpc>
                <a:spcPct val="80000"/>
              </a:lnSpc>
            </a:pPr>
            <a:endParaRPr lang="en-US" sz="1800" b="1" dirty="0">
              <a:solidFill>
                <a:srgbClr val="0000FF"/>
              </a:solidFill>
            </a:endParaRPr>
          </a:p>
          <a:p>
            <a:pPr algn="l" eaLnBrk="1" hangingPunct="1">
              <a:lnSpc>
                <a:spcPct val="80000"/>
              </a:lnSpc>
            </a:pPr>
            <a:endParaRPr lang="en-US" sz="1800" b="1" dirty="0">
              <a:solidFill>
                <a:srgbClr val="0000FF"/>
              </a:solidFill>
            </a:endParaRPr>
          </a:p>
          <a:p>
            <a:pPr algn="l" eaLnBrk="1" hangingPunct="1">
              <a:lnSpc>
                <a:spcPct val="80000"/>
              </a:lnSpc>
            </a:pPr>
            <a:endParaRPr lang="en-US" sz="1800" b="1" dirty="0">
              <a:solidFill>
                <a:srgbClr val="0000FF"/>
              </a:solidFill>
            </a:endParaRPr>
          </a:p>
          <a:p>
            <a:pPr algn="l" eaLnBrk="1" hangingPunct="1">
              <a:lnSpc>
                <a:spcPct val="80000"/>
              </a:lnSpc>
            </a:pPr>
            <a:r>
              <a:rPr lang="en-US" sz="1800" b="1" dirty="0">
                <a:solidFill>
                  <a:srgbClr val="0000FF"/>
                </a:solidFill>
              </a:rPr>
              <a:t>              Tree trunk fossil                                           Fish fossil (</a:t>
            </a:r>
            <a:r>
              <a:rPr lang="en-US" sz="1800" b="1" dirty="0" err="1">
                <a:solidFill>
                  <a:srgbClr val="0000FF"/>
                </a:solidFill>
              </a:rPr>
              <a:t>Knightia</a:t>
            </a:r>
            <a:r>
              <a:rPr lang="en-US" sz="1800" b="1" dirty="0">
                <a:solidFill>
                  <a:srgbClr val="0000FF"/>
                </a:solidFill>
              </a:rPr>
              <a:t>)</a:t>
            </a:r>
          </a:p>
          <a:p>
            <a:pPr algn="l" eaLnBrk="1" hangingPunct="1">
              <a:lnSpc>
                <a:spcPct val="80000"/>
              </a:lnSpc>
            </a:pPr>
            <a:endParaRPr lang="en-US" sz="1800" b="1" dirty="0">
              <a:solidFill>
                <a:srgbClr val="0000FF"/>
              </a:solidFill>
            </a:endParaRPr>
          </a:p>
          <a:p>
            <a:pPr algn="l" eaLnBrk="1" hangingPunct="1">
              <a:lnSpc>
                <a:spcPct val="80000"/>
              </a:lnSpc>
            </a:pPr>
            <a:endParaRPr lang="en-US" sz="1800" b="1" dirty="0">
              <a:solidFill>
                <a:srgbClr val="0000FF"/>
              </a:solidFill>
            </a:endParaRPr>
          </a:p>
          <a:p>
            <a:pPr algn="l" eaLnBrk="1" hangingPunct="1">
              <a:lnSpc>
                <a:spcPct val="80000"/>
              </a:lnSpc>
            </a:pPr>
            <a:endParaRPr lang="en-US" sz="1800" b="1" dirty="0">
              <a:solidFill>
                <a:srgbClr val="0000FF"/>
              </a:solidFill>
            </a:endParaRPr>
          </a:p>
          <a:p>
            <a:pPr algn="l" eaLnBrk="1" hangingPunct="1">
              <a:lnSpc>
                <a:spcPct val="80000"/>
              </a:lnSpc>
            </a:pPr>
            <a:endParaRPr lang="en-US" sz="1800" b="1" dirty="0">
              <a:solidFill>
                <a:srgbClr val="0000FF"/>
              </a:solidFill>
            </a:endParaRPr>
          </a:p>
          <a:p>
            <a:pPr algn="l" eaLnBrk="1" hangingPunct="1">
              <a:lnSpc>
                <a:spcPct val="80000"/>
              </a:lnSpc>
            </a:pPr>
            <a:endParaRPr lang="en-US" sz="1800" b="1" dirty="0">
              <a:solidFill>
                <a:srgbClr val="0000FF"/>
              </a:solidFill>
            </a:endParaRPr>
          </a:p>
          <a:p>
            <a:pPr algn="l" eaLnBrk="1" hangingPunct="1">
              <a:lnSpc>
                <a:spcPct val="80000"/>
              </a:lnSpc>
            </a:pPr>
            <a:endParaRPr lang="en-US" sz="1800" b="1" dirty="0">
              <a:solidFill>
                <a:srgbClr val="0000FF"/>
              </a:solidFill>
            </a:endParaRPr>
          </a:p>
          <a:p>
            <a:pPr algn="l" eaLnBrk="1" hangingPunct="1">
              <a:lnSpc>
                <a:spcPct val="80000"/>
              </a:lnSpc>
            </a:pPr>
            <a:endParaRPr lang="en-US" sz="1800" b="1" dirty="0">
              <a:solidFill>
                <a:srgbClr val="0000FF"/>
              </a:solidFill>
            </a:endParaRPr>
          </a:p>
          <a:p>
            <a:pPr algn="l" eaLnBrk="1" hangingPunct="1">
              <a:lnSpc>
                <a:spcPct val="80000"/>
              </a:lnSpc>
            </a:pPr>
            <a:endParaRPr lang="en-US" sz="1800" b="1" dirty="0">
              <a:solidFill>
                <a:srgbClr val="0000FF"/>
              </a:solidFill>
            </a:endParaRPr>
          </a:p>
          <a:p>
            <a:pPr algn="l" eaLnBrk="1" hangingPunct="1">
              <a:lnSpc>
                <a:spcPct val="80000"/>
              </a:lnSpc>
            </a:pPr>
            <a:r>
              <a:rPr lang="en-US" sz="1800" b="1" dirty="0">
                <a:solidFill>
                  <a:srgbClr val="0000FF"/>
                </a:solidFill>
              </a:rPr>
              <a:t>Ammonite – Invertebrate  Trilobite – Invertebrate     Dinosaur skull - </a:t>
            </a:r>
            <a:r>
              <a:rPr lang="en-US" sz="1800" b="1" dirty="0" err="1">
                <a:solidFill>
                  <a:srgbClr val="0000FF"/>
                </a:solidFill>
              </a:rPr>
              <a:t>Rajasaurus</a:t>
            </a:r>
            <a:endParaRPr lang="en-US" sz="1800" b="1" dirty="0">
              <a:solidFill>
                <a:srgbClr val="0000FF"/>
              </a:solidFill>
            </a:endParaRPr>
          </a:p>
        </p:txBody>
      </p:sp>
      <p:sp>
        <p:nvSpPr>
          <p:cNvPr id="2" name="Footer Placeholder 1"/>
          <p:cNvSpPr>
            <a:spLocks noGrp="1"/>
          </p:cNvSpPr>
          <p:nvPr>
            <p:ph type="ftr" sz="quarter" idx="11"/>
          </p:nvPr>
        </p:nvSpPr>
        <p:spPr/>
        <p:txBody>
          <a:bodyPr/>
          <a:lstStyle/>
          <a:p>
            <a:pPr>
              <a:defRPr/>
            </a:pPr>
            <a:r>
              <a:rPr lang="en-US"/>
              <a:t>© Galaxysite.weebly.com - All Rights Reserved</a:t>
            </a:r>
          </a:p>
        </p:txBody>
      </p:sp>
      <p:pic>
        <p:nvPicPr>
          <p:cNvPr id="18436" name="Picture 7" descr="Ammonite-5-102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5575" y="4495800"/>
            <a:ext cx="266382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9" descr="trilobit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71800" y="4495800"/>
            <a:ext cx="2895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Picture 11" descr="5024827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19800" y="4495800"/>
            <a:ext cx="2895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13" descr="5579334_cfa8c6ec3c"/>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53000" y="2209800"/>
            <a:ext cx="32004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Picture 15" descr="tree_trunk_fossil_bottom"/>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85800" y="2209800"/>
            <a:ext cx="32004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a:solidFill>
                  <a:srgbClr val="FF0000"/>
                </a:solidFill>
              </a:rPr>
              <a:t>HOME ASSIGNMENT</a:t>
            </a:r>
          </a:p>
        </p:txBody>
      </p:sp>
      <p:pic>
        <p:nvPicPr>
          <p:cNvPr id="6" name="Picture 2"/>
          <p:cNvPicPr>
            <a:picLocks noGrp="1" noChangeAspect="1" noChangeArrowheads="1"/>
          </p:cNvPicPr>
          <p:nvPr>
            <p:ph idx="1"/>
          </p:nvPr>
        </p:nvPicPr>
        <p:blipFill>
          <a:blip r:embed="rId2"/>
          <a:srcRect l="18851" t="16601" r="67423" b="58008"/>
          <a:stretch>
            <a:fillRect/>
          </a:stretch>
        </p:blipFill>
        <p:spPr bwMode="auto">
          <a:xfrm flipH="1">
            <a:off x="6553200" y="3352800"/>
            <a:ext cx="1785910" cy="1857402"/>
          </a:xfrm>
          <a:prstGeom prst="rect">
            <a:avLst/>
          </a:prstGeom>
          <a:ln>
            <a:noFill/>
          </a:ln>
          <a:effectLst>
            <a:softEdge rad="112500"/>
          </a:effectLst>
        </p:spPr>
      </p:pic>
      <p:pic>
        <p:nvPicPr>
          <p:cNvPr id="7" name="object 3"/>
          <p:cNvPicPr/>
          <p:nvPr/>
        </p:nvPicPr>
        <p:blipFill>
          <a:blip r:embed="rId3" cstate="print"/>
          <a:stretch>
            <a:fillRect/>
          </a:stretch>
        </p:blipFill>
        <p:spPr>
          <a:xfrm>
            <a:off x="7220713" y="228600"/>
            <a:ext cx="1923287" cy="1142999"/>
          </a:xfrm>
          <a:prstGeom prst="rect">
            <a:avLst/>
          </a:prstGeom>
        </p:spPr>
      </p:pic>
      <p:sp>
        <p:nvSpPr>
          <p:cNvPr id="5" name="TextBox 4"/>
          <p:cNvSpPr txBox="1"/>
          <p:nvPr/>
        </p:nvSpPr>
        <p:spPr>
          <a:xfrm>
            <a:off x="457200" y="1905000"/>
            <a:ext cx="7924800" cy="2031325"/>
          </a:xfrm>
          <a:prstGeom prst="rect">
            <a:avLst/>
          </a:prstGeom>
          <a:noFill/>
        </p:spPr>
        <p:txBody>
          <a:bodyPr wrap="square" rtlCol="0">
            <a:spAutoFit/>
          </a:bodyPr>
          <a:lstStyle/>
          <a:p>
            <a:pPr marL="342900" indent="-342900">
              <a:buFont typeface="+mj-lt"/>
              <a:buAutoNum type="arabicPeriod"/>
            </a:pPr>
            <a:r>
              <a:rPr lang="en-US" dirty="0" smtClean="0"/>
              <a:t>How does the following evidences support evolution?</a:t>
            </a:r>
          </a:p>
          <a:p>
            <a:pPr marL="342900" indent="-342900">
              <a:buFont typeface="+mj-lt"/>
              <a:buAutoNum type="arabicPeriod"/>
            </a:pPr>
            <a:r>
              <a:rPr lang="en-US" dirty="0" smtClean="0"/>
              <a:t>a) Homologous organs</a:t>
            </a:r>
          </a:p>
          <a:p>
            <a:pPr marL="342900" indent="-342900">
              <a:buFont typeface="+mj-lt"/>
              <a:buAutoNum type="arabicPeriod"/>
            </a:pPr>
            <a:r>
              <a:rPr lang="en-US" dirty="0" smtClean="0"/>
              <a:t>b) Fossils</a:t>
            </a:r>
          </a:p>
          <a:p>
            <a:pPr marL="342900" indent="-342900">
              <a:buFont typeface="+mj-lt"/>
              <a:buAutoNum type="arabicPeriod"/>
            </a:pPr>
            <a:r>
              <a:rPr lang="en-US" dirty="0" smtClean="0"/>
              <a:t>c) Embryology.</a:t>
            </a:r>
          </a:p>
          <a:p>
            <a:pPr marL="342900" indent="-342900">
              <a:buFont typeface="+mj-lt"/>
              <a:buAutoNum type="arabicPeriod"/>
            </a:pPr>
            <a:r>
              <a:rPr lang="en-US" dirty="0" smtClean="0"/>
              <a:t>Explain the Terms Analogous and Homologous Organs?</a:t>
            </a:r>
          </a:p>
          <a:p>
            <a:pPr marL="342900" indent="-342900">
              <a:buFont typeface="+mj-lt"/>
              <a:buAutoNum type="arabicPeriod"/>
            </a:pPr>
            <a:r>
              <a:rPr lang="en-IN" dirty="0" smtClean="0"/>
              <a:t>How are fossils evidence of evolution?</a:t>
            </a:r>
          </a:p>
          <a:p>
            <a:pPr marL="342900" indent="-342900">
              <a:buFont typeface="+mj-lt"/>
              <a:buAutoNum type="arabicPeriod"/>
            </a:pPr>
            <a:r>
              <a:rPr lang="en-IN" dirty="0" smtClean="0"/>
              <a:t>What are connecting and missing links?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3"/>
          <p:cNvSpPr>
            <a:spLocks noGrp="1"/>
          </p:cNvSpPr>
          <p:nvPr>
            <p:ph idx="1"/>
          </p:nvPr>
        </p:nvSpPr>
        <p:spPr/>
        <p:txBody>
          <a:bodyPr>
            <a:normAutofit lnSpcReduction="10000"/>
          </a:bodyPr>
          <a:lstStyle/>
          <a:p>
            <a:pPr>
              <a:buFont typeface="Arial" charset="0"/>
              <a:buNone/>
            </a:pPr>
            <a:r>
              <a:rPr lang="en-US" b="1" dirty="0"/>
              <a:t>                          </a:t>
            </a:r>
          </a:p>
          <a:p>
            <a:pPr>
              <a:buFont typeface="Arial" charset="0"/>
              <a:buNone/>
            </a:pPr>
            <a:endParaRPr lang="en-US" b="1" dirty="0"/>
          </a:p>
          <a:p>
            <a:pPr>
              <a:buFont typeface="Arial" charset="0"/>
              <a:buNone/>
            </a:pPr>
            <a:r>
              <a:rPr lang="en-US" sz="4800" b="1" dirty="0"/>
              <a:t>                 </a:t>
            </a:r>
            <a:r>
              <a:rPr lang="en-US" sz="4000" b="1" dirty="0"/>
              <a:t>THANKING YOU</a:t>
            </a:r>
            <a:endParaRPr lang="en-US" sz="4000" dirty="0"/>
          </a:p>
          <a:p>
            <a:pPr>
              <a:buFont typeface="Arial" charset="0"/>
              <a:buNone/>
            </a:pPr>
            <a:r>
              <a:rPr lang="en-US" sz="4000" b="1">
                <a:solidFill>
                  <a:srgbClr val="FF0000"/>
                </a:solidFill>
              </a:rPr>
              <a:t>            </a:t>
            </a:r>
            <a:r>
              <a:rPr lang="en-US" sz="4000" b="1" dirty="0">
                <a:solidFill>
                  <a:srgbClr val="FF0000"/>
                </a:solidFill>
              </a:rPr>
              <a:t>ODM EDUCATIONAL GROUP</a:t>
            </a:r>
            <a:endParaRPr lang="en-US" sz="4000" dirty="0">
              <a:solidFill>
                <a:srgbClr val="FF0000"/>
              </a:solidFill>
            </a:endParaRPr>
          </a:p>
          <a:p>
            <a:pPr>
              <a:buFont typeface="Arial" charset="0"/>
              <a:buNone/>
            </a:pPr>
            <a:r>
              <a:rPr lang="en-US" dirty="0"/>
              <a:t/>
            </a:r>
            <a:br>
              <a:rPr lang="en-US" dirty="0"/>
            </a:br>
            <a:endParaRPr lang="en-US" dirty="0"/>
          </a:p>
          <a:p>
            <a:pPr>
              <a:buFont typeface="Arial" charset="0"/>
              <a:buNone/>
            </a:pPr>
            <a:r>
              <a:rPr lang="en-US" dirty="0"/>
              <a:t/>
            </a:r>
            <a:br>
              <a:rPr lang="en-US" dirty="0"/>
            </a:br>
            <a:endParaRPr lang="en-US" dirty="0"/>
          </a:p>
        </p:txBody>
      </p:sp>
      <p:pic>
        <p:nvPicPr>
          <p:cNvPr id="3" name="Google Shape;63;p14"/>
          <p:cNvPicPr preferRelativeResize="0"/>
          <p:nvPr/>
        </p:nvPicPr>
        <p:blipFill rotWithShape="1">
          <a:blip r:embed="rId2" cstate="print">
            <a:alphaModFix/>
          </a:blip>
          <a:srcRect/>
          <a:stretch/>
        </p:blipFill>
        <p:spPr>
          <a:xfrm>
            <a:off x="7149474" y="0"/>
            <a:ext cx="1994526" cy="9166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459</Words>
  <Application>Microsoft Office PowerPoint</Application>
  <PresentationFormat>On-screen Show (4:3)</PresentationFormat>
  <Paragraphs>62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TOPIC- EVIDENCES OF EVOLUTION PERIOD- 6 </vt:lpstr>
      <vt:lpstr>Slide 2</vt:lpstr>
      <vt:lpstr> Evolution :-</vt:lpstr>
      <vt:lpstr>Slide 4</vt:lpstr>
      <vt:lpstr>Slide 5</vt:lpstr>
      <vt:lpstr>Slide 6</vt:lpstr>
      <vt:lpstr>Slide 7</vt:lpstr>
      <vt:lpstr>HOME ASSIGNMENT</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QUANTITIES AND MEASUREMENT</dc:title>
  <dc:creator>FNSCB</dc:creator>
  <cp:lastModifiedBy>Tapaswini Maharana</cp:lastModifiedBy>
  <cp:revision>59</cp:revision>
  <dcterms:created xsi:type="dcterms:W3CDTF">2021-03-22T06:08:03Z</dcterms:created>
  <dcterms:modified xsi:type="dcterms:W3CDTF">2022-04-01T07:55:41Z</dcterms:modified>
</cp:coreProperties>
</file>