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58" r:id="rId3"/>
    <p:sldId id="301" r:id="rId4"/>
    <p:sldId id="310" r:id="rId5"/>
    <p:sldId id="311" r:id="rId6"/>
    <p:sldId id="291"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92B806-8C59-4793-96EC-67B56DF721FE}"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92B806-8C59-4793-96EC-67B56DF721FE}"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92B806-8C59-4793-96EC-67B56DF721FE}"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92B806-8C59-4793-96EC-67B56DF721FE}"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92B806-8C59-4793-96EC-67B56DF721FE}"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92B806-8C59-4793-96EC-67B56DF721FE}"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92B806-8C59-4793-96EC-67B56DF721FE}" type="datetimeFigureOut">
              <a:rPr lang="en-US" smtClean="0"/>
              <a:pPr/>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92B806-8C59-4793-96EC-67B56DF721FE}" type="datetimeFigureOut">
              <a:rPr lang="en-US" smtClean="0"/>
              <a:pPr/>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2B806-8C59-4793-96EC-67B56DF721FE}" type="datetimeFigureOut">
              <a:rPr lang="en-US" smtClean="0"/>
              <a:pPr/>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92B806-8C59-4793-96EC-67B56DF721FE}"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92B806-8C59-4793-96EC-67B56DF721FE}"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30585-7982-4207-A594-D4B5038ABE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2B806-8C59-4793-96EC-67B56DF721FE}" type="datetimeFigureOut">
              <a:rPr lang="en-US" smtClean="0"/>
              <a:pPr/>
              <a:t>4/1/2022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30585-7982-4207-A594-D4B5038ABE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196554" y="1716912"/>
            <a:ext cx="6804470" cy="997709"/>
          </a:xfrm>
          <a:prstGeom prst="rect">
            <a:avLst/>
          </a:prstGeom>
        </p:spPr>
        <p:txBody>
          <a:bodyPr vert="horz" wrap="square" lIns="0" tIns="12700" rIns="0" bIns="0" rtlCol="0">
            <a:spAutoFit/>
          </a:bodyPr>
          <a:lstStyle/>
          <a:p>
            <a:pPr marL="163830" algn="ctr">
              <a:lnSpc>
                <a:spcPct val="100000"/>
              </a:lnSpc>
              <a:spcBef>
                <a:spcPts val="100"/>
              </a:spcBef>
            </a:pPr>
            <a:r>
              <a:rPr lang="en-US" sz="3200" spc="5" dirty="0" smtClean="0"/>
              <a:t>TOPIC- </a:t>
            </a:r>
            <a:r>
              <a:rPr lang="en-US" sz="3200" spc="5" dirty="0" smtClean="0"/>
              <a:t>VARIATION</a:t>
            </a:r>
            <a:r>
              <a:rPr lang="en-US" sz="3200" b="1" spc="5" dirty="0" smtClean="0"/>
              <a:t/>
            </a:r>
            <a:br>
              <a:rPr lang="en-US" sz="3200" b="1" spc="5" dirty="0" smtClean="0"/>
            </a:br>
            <a:r>
              <a:rPr lang="en-US" sz="3200" spc="5" dirty="0" smtClean="0"/>
              <a:t>PERIOD- 5</a:t>
            </a:r>
            <a:r>
              <a:rPr lang="en-US" sz="3200" b="1" spc="5" dirty="0" smtClean="0"/>
              <a:t> </a:t>
            </a:r>
            <a:endParaRPr sz="3200" b="1" dirty="0"/>
          </a:p>
        </p:txBody>
      </p:sp>
      <p:sp>
        <p:nvSpPr>
          <p:cNvPr id="3" name="object 3"/>
          <p:cNvSpPr txBox="1"/>
          <p:nvPr/>
        </p:nvSpPr>
        <p:spPr>
          <a:xfrm>
            <a:off x="2375282" y="2938050"/>
            <a:ext cx="5778118" cy="1205330"/>
          </a:xfrm>
          <a:prstGeom prst="rect">
            <a:avLst/>
          </a:prstGeom>
        </p:spPr>
        <p:txBody>
          <a:bodyPr vert="horz" wrap="square" lIns="0" tIns="7620" rIns="0" bIns="0" rtlCol="0">
            <a:spAutoFit/>
          </a:bodyPr>
          <a:lstStyle/>
          <a:p>
            <a:pPr marL="12700" marR="5080" algn="ctr">
              <a:lnSpc>
                <a:spcPct val="112000"/>
              </a:lnSpc>
              <a:spcBef>
                <a:spcPts val="60"/>
              </a:spcBef>
            </a:pPr>
            <a:r>
              <a:rPr sz="2400" spc="-5">
                <a:latin typeface="+mj-lt"/>
                <a:cs typeface="Calibri"/>
              </a:rPr>
              <a:t>CHAPTER</a:t>
            </a:r>
            <a:r>
              <a:rPr sz="2400" spc="-90">
                <a:latin typeface="+mj-lt"/>
                <a:cs typeface="Calibri"/>
              </a:rPr>
              <a:t> </a:t>
            </a:r>
            <a:r>
              <a:rPr sz="2400" spc="-10" smtClean="0">
                <a:latin typeface="+mj-lt"/>
                <a:cs typeface="Calibri"/>
              </a:rPr>
              <a:t>N</a:t>
            </a:r>
            <a:r>
              <a:rPr lang="en-US" sz="2400" spc="-10" dirty="0" smtClean="0">
                <a:latin typeface="+mj-lt"/>
                <a:cs typeface="Calibri"/>
              </a:rPr>
              <a:t>UMBER- </a:t>
            </a:r>
            <a:r>
              <a:rPr lang="en-US" sz="2400" b="1" spc="-10" dirty="0" smtClean="0">
                <a:latin typeface="+mj-lt"/>
                <a:cs typeface="Calibri"/>
              </a:rPr>
              <a:t>10</a:t>
            </a:r>
          </a:p>
          <a:p>
            <a:pPr marL="12700" marR="5080" algn="ctr">
              <a:lnSpc>
                <a:spcPct val="112000"/>
              </a:lnSpc>
              <a:spcBef>
                <a:spcPts val="60"/>
              </a:spcBef>
            </a:pPr>
            <a:r>
              <a:rPr lang="en-US" sz="2400" spc="-10" dirty="0" smtClean="0">
                <a:latin typeface="+mj-lt"/>
                <a:cs typeface="Calibri"/>
              </a:rPr>
              <a:t>CHAPTER: HEREDITY AND EVOLUTION</a:t>
            </a:r>
            <a:endParaRPr lang="en-US" sz="2400" b="1" spc="-525" dirty="0" smtClean="0">
              <a:latin typeface="+mj-lt"/>
              <a:cs typeface="Calibri"/>
            </a:endParaRPr>
          </a:p>
          <a:p>
            <a:pPr marL="12700" marR="5080" algn="ctr">
              <a:lnSpc>
                <a:spcPct val="112000"/>
              </a:lnSpc>
              <a:spcBef>
                <a:spcPts val="60"/>
              </a:spcBef>
            </a:pPr>
            <a:endParaRPr sz="2000" b="1" dirty="0">
              <a:latin typeface="+mj-lt"/>
              <a:cs typeface="Calibri"/>
            </a:endParaRPr>
          </a:p>
        </p:txBody>
      </p:sp>
      <p:pic>
        <p:nvPicPr>
          <p:cNvPr id="4" name="object 4"/>
          <p:cNvPicPr/>
          <p:nvPr/>
        </p:nvPicPr>
        <p:blipFill>
          <a:blip r:embed="rId2" cstate="print"/>
          <a:stretch>
            <a:fillRect/>
          </a:stretch>
        </p:blipFill>
        <p:spPr>
          <a:xfrm>
            <a:off x="7600950" y="0"/>
            <a:ext cx="1442466" cy="1143000"/>
          </a:xfrm>
          <a:prstGeom prst="rect">
            <a:avLst/>
          </a:prstGeom>
        </p:spPr>
      </p:pic>
      <p:pic>
        <p:nvPicPr>
          <p:cNvPr id="5" name="object 5"/>
          <p:cNvPicPr/>
          <p:nvPr/>
        </p:nvPicPr>
        <p:blipFill>
          <a:blip r:embed="rId3" cstate="print"/>
          <a:stretch>
            <a:fillRect/>
          </a:stretch>
        </p:blipFill>
        <p:spPr>
          <a:xfrm>
            <a:off x="0" y="5250758"/>
            <a:ext cx="9144000" cy="1607240"/>
          </a:xfrm>
          <a:prstGeom prst="rect">
            <a:avLst/>
          </a:prstGeom>
        </p:spPr>
      </p:pic>
      <p:sp>
        <p:nvSpPr>
          <p:cNvPr id="6" name="object 3"/>
          <p:cNvSpPr txBox="1"/>
          <p:nvPr/>
        </p:nvSpPr>
        <p:spPr>
          <a:xfrm>
            <a:off x="2536017" y="3857628"/>
            <a:ext cx="4293417" cy="847796"/>
          </a:xfrm>
          <a:prstGeom prst="rect">
            <a:avLst/>
          </a:prstGeom>
        </p:spPr>
        <p:txBody>
          <a:bodyPr vert="horz" wrap="square" lIns="0" tIns="7620" rIns="0" bIns="0" rtlCol="0">
            <a:spAutoFit/>
          </a:bodyPr>
          <a:lstStyle/>
          <a:p>
            <a:pPr marL="12700" marR="5080" algn="ctr">
              <a:lnSpc>
                <a:spcPct val="112000"/>
              </a:lnSpc>
              <a:spcBef>
                <a:spcPts val="60"/>
              </a:spcBef>
            </a:pPr>
            <a:r>
              <a:rPr lang="en-US" sz="2400" spc="-5" dirty="0" smtClean="0">
                <a:cs typeface="Calibri"/>
              </a:rPr>
              <a:t>CLASS: </a:t>
            </a:r>
            <a:r>
              <a:rPr lang="en-US" sz="2400" b="1" spc="-5" dirty="0" smtClean="0">
                <a:cs typeface="Calibri"/>
              </a:rPr>
              <a:t>X</a:t>
            </a:r>
            <a:endParaRPr lang="en-US" sz="2400" spc="-525" dirty="0" smtClean="0">
              <a:cs typeface="Calibri"/>
            </a:endParaRPr>
          </a:p>
          <a:p>
            <a:pPr marL="12700" marR="5080" algn="ctr">
              <a:lnSpc>
                <a:spcPct val="112000"/>
              </a:lnSpc>
              <a:spcBef>
                <a:spcPts val="60"/>
              </a:spcBef>
            </a:pPr>
            <a:r>
              <a:rPr sz="2400" spc="-10" smtClean="0">
                <a:cs typeface="Calibri"/>
              </a:rPr>
              <a:t>SUB</a:t>
            </a:r>
            <a:r>
              <a:rPr lang="en-US" sz="2400" spc="-10" dirty="0" smtClean="0">
                <a:cs typeface="Calibri"/>
              </a:rPr>
              <a:t>JECT</a:t>
            </a:r>
            <a:r>
              <a:rPr sz="2400" spc="-10" smtClean="0">
                <a:cs typeface="Calibri"/>
              </a:rPr>
              <a:t>:</a:t>
            </a:r>
            <a:r>
              <a:rPr sz="2400" b="1" spc="-10" smtClean="0">
                <a:cs typeface="Calibri"/>
              </a:rPr>
              <a:t> </a:t>
            </a:r>
            <a:r>
              <a:rPr lang="en-IN" sz="2400" b="1" spc="-10" dirty="0" smtClean="0">
                <a:cs typeface="Calibri"/>
              </a:rPr>
              <a:t>BIOLOGY</a:t>
            </a:r>
            <a:r>
              <a:rPr sz="2400" b="1" spc="-10" smtClean="0">
                <a:cs typeface="Calibri"/>
              </a:rPr>
              <a:t> </a:t>
            </a:r>
            <a:r>
              <a:rPr sz="2400" b="1" spc="-5" smtClean="0">
                <a:cs typeface="Calibri"/>
              </a:rPr>
              <a:t> </a:t>
            </a:r>
            <a:endParaRPr sz="2000" b="1" dirty="0">
              <a:cs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12837"/>
            <a:ext cx="8458200" cy="3154363"/>
          </a:xfrm>
        </p:spPr>
        <p:txBody>
          <a:bodyPr>
            <a:normAutofit/>
          </a:bodyPr>
          <a:lstStyle/>
          <a:p>
            <a:pPr>
              <a:buNone/>
            </a:pPr>
            <a:r>
              <a:rPr lang="en-US" sz="2400" dirty="0"/>
              <a:t>                                      </a:t>
            </a:r>
            <a:r>
              <a:rPr lang="en-US" sz="2400" dirty="0">
                <a:solidFill>
                  <a:srgbClr val="FF0000"/>
                </a:solidFill>
              </a:rPr>
              <a:t>LEARNING  OBJECTIVE</a:t>
            </a:r>
          </a:p>
          <a:p>
            <a:pPr>
              <a:buNone/>
            </a:pPr>
            <a:r>
              <a:rPr lang="en-IN" sz="2200" dirty="0" smtClean="0"/>
              <a:t>Students will – </a:t>
            </a:r>
          </a:p>
          <a:p>
            <a:pPr marL="457200" indent="-457200">
              <a:buAutoNum type="arabicPeriod"/>
            </a:pPr>
            <a:r>
              <a:rPr lang="en-IN" sz="2200" dirty="0" smtClean="0"/>
              <a:t>Learn the basis of </a:t>
            </a:r>
            <a:r>
              <a:rPr lang="en-IN" sz="2200" dirty="0" smtClean="0"/>
              <a:t>variation of </a:t>
            </a:r>
            <a:r>
              <a:rPr lang="en-IN" sz="2200" dirty="0" smtClean="0"/>
              <a:t>characters from one generation to other.</a:t>
            </a:r>
          </a:p>
          <a:p>
            <a:pPr marL="457200" indent="-457200">
              <a:buAutoNum type="arabicPeriod"/>
            </a:pPr>
            <a:r>
              <a:rPr lang="en-IN" sz="2200" dirty="0" smtClean="0"/>
              <a:t>Understand the mechanism or pattern of inheritance and occurrence of  variation</a:t>
            </a:r>
            <a:r>
              <a:rPr lang="en-IN" sz="2200" dirty="0" smtClean="0"/>
              <a:t>.</a:t>
            </a:r>
          </a:p>
          <a:p>
            <a:pPr marL="457200" indent="-457200">
              <a:buAutoNum type="arabicPeriod"/>
            </a:pPr>
            <a:r>
              <a:rPr lang="en-IN" sz="2200" dirty="0" smtClean="0"/>
              <a:t>Be able to understand the significance o </a:t>
            </a:r>
            <a:r>
              <a:rPr lang="en-IN" sz="2200" dirty="0" err="1" smtClean="0"/>
              <a:t>fvariation</a:t>
            </a:r>
            <a:r>
              <a:rPr lang="en-IN" sz="2200" dirty="0" smtClean="0"/>
              <a:t> in evolution.</a:t>
            </a:r>
            <a:endParaRPr lang="en-IN" sz="2200" dirty="0" smtClean="0"/>
          </a:p>
          <a:p>
            <a:pPr>
              <a:buNone/>
            </a:pPr>
            <a:endParaRPr lang="en-US" sz="2400" dirty="0"/>
          </a:p>
        </p:txBody>
      </p:sp>
      <p:pic>
        <p:nvPicPr>
          <p:cNvPr id="5" name="Google Shape;63;p14"/>
          <p:cNvPicPr preferRelativeResize="0"/>
          <p:nvPr/>
        </p:nvPicPr>
        <p:blipFill rotWithShape="1">
          <a:blip r:embed="rId2" cstate="print">
            <a:alphaModFix/>
          </a:blip>
          <a:srcRect/>
          <a:stretch/>
        </p:blipFill>
        <p:spPr>
          <a:xfrm>
            <a:off x="7149474" y="0"/>
            <a:ext cx="1994526" cy="916675"/>
          </a:xfrm>
          <a:prstGeom prst="rect">
            <a:avLst/>
          </a:prstGeom>
          <a:noFill/>
          <a:ln>
            <a:noFill/>
          </a:ln>
        </p:spPr>
      </p:pic>
      <p:pic>
        <p:nvPicPr>
          <p:cNvPr id="7" name="Picture 3"/>
          <p:cNvPicPr>
            <a:picLocks noChangeAspect="1" noChangeArrowheads="1"/>
          </p:cNvPicPr>
          <p:nvPr/>
        </p:nvPicPr>
        <p:blipFill>
          <a:blip r:embed="rId3">
            <a:lum bright="-20000" contrast="40000"/>
          </a:blip>
          <a:srcRect l="45608" t="14844" r="23645" b="16797"/>
          <a:stretch>
            <a:fillRect/>
          </a:stretch>
        </p:blipFill>
        <p:spPr bwMode="auto">
          <a:xfrm>
            <a:off x="6248400" y="3962400"/>
            <a:ext cx="2000264" cy="250033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a:xfrm>
            <a:off x="304800" y="228600"/>
            <a:ext cx="9753600" cy="609600"/>
          </a:xfrm>
        </p:spPr>
        <p:txBody>
          <a:bodyPr>
            <a:normAutofit/>
          </a:bodyPr>
          <a:lstStyle/>
          <a:p>
            <a:pPr algn="l" eaLnBrk="1" hangingPunct="1"/>
            <a:r>
              <a:rPr lang="en-US" sz="2400" b="1" u="sng" dirty="0" smtClean="0">
                <a:solidFill>
                  <a:srgbClr val="FF3300"/>
                </a:solidFill>
                <a:latin typeface="+mn-lt"/>
              </a:rPr>
              <a:t>Variations </a:t>
            </a:r>
            <a:r>
              <a:rPr lang="en-US" sz="2400" b="1" u="sng" dirty="0">
                <a:solidFill>
                  <a:srgbClr val="FF3300"/>
                </a:solidFill>
                <a:latin typeface="+mn-lt"/>
              </a:rPr>
              <a:t>may or may not help organisms to survive</a:t>
            </a:r>
            <a:r>
              <a:rPr lang="en-US" sz="2400" b="1" dirty="0">
                <a:solidFill>
                  <a:srgbClr val="FF3300"/>
                </a:solidFill>
                <a:latin typeface="+mn-lt"/>
              </a:rPr>
              <a:t> :-</a:t>
            </a:r>
          </a:p>
        </p:txBody>
      </p:sp>
      <p:sp>
        <p:nvSpPr>
          <p:cNvPr id="12291" name="Rectangle 5"/>
          <p:cNvSpPr>
            <a:spLocks noGrp="1" noChangeArrowheads="1"/>
          </p:cNvSpPr>
          <p:nvPr>
            <p:ph type="subTitle" idx="1"/>
          </p:nvPr>
        </p:nvSpPr>
        <p:spPr>
          <a:xfrm>
            <a:off x="0" y="1524000"/>
            <a:ext cx="8915400" cy="5867400"/>
          </a:xfrm>
        </p:spPr>
        <p:txBody>
          <a:bodyPr>
            <a:normAutofit/>
          </a:bodyPr>
          <a:lstStyle/>
          <a:p>
            <a:pPr algn="l" eaLnBrk="1" hangingPunct="1">
              <a:lnSpc>
                <a:spcPct val="80000"/>
              </a:lnSpc>
            </a:pPr>
            <a:r>
              <a:rPr lang="en-US" sz="1600" b="1" dirty="0"/>
              <a:t>  </a:t>
            </a:r>
            <a:r>
              <a:rPr lang="en-US" sz="1600" dirty="0">
                <a:solidFill>
                  <a:schemeClr val="tx1"/>
                </a:solidFill>
              </a:rPr>
              <a:t>a) </a:t>
            </a:r>
            <a:r>
              <a:rPr lang="en-US" sz="1600" b="1" u="sng" dirty="0">
                <a:solidFill>
                  <a:schemeClr val="tx1"/>
                </a:solidFill>
              </a:rPr>
              <a:t>Some variations help organisms to survive</a:t>
            </a:r>
            <a:r>
              <a:rPr lang="en-US" sz="1600" b="1" dirty="0">
                <a:solidFill>
                  <a:schemeClr val="tx1"/>
                </a:solidFill>
              </a:rPr>
              <a:t> :-</a:t>
            </a:r>
          </a:p>
          <a:p>
            <a:pPr algn="l" eaLnBrk="1" hangingPunct="1">
              <a:lnSpc>
                <a:spcPct val="80000"/>
              </a:lnSpc>
            </a:pPr>
            <a:r>
              <a:rPr lang="en-US" sz="1600" dirty="0">
                <a:solidFill>
                  <a:schemeClr val="tx1"/>
                </a:solidFill>
              </a:rPr>
              <a:t>      </a:t>
            </a:r>
            <a:r>
              <a:rPr lang="en-US" sz="1600" dirty="0" err="1">
                <a:solidFill>
                  <a:schemeClr val="tx1"/>
                </a:solidFill>
              </a:rPr>
              <a:t>Eg</a:t>
            </a:r>
            <a:r>
              <a:rPr lang="en-US" sz="1600" dirty="0">
                <a:solidFill>
                  <a:schemeClr val="tx1"/>
                </a:solidFill>
              </a:rPr>
              <a:t> :- There are some beetles living in green bushes. They increase their numbers by reproduction. Crows can easily see the red beetles and they are eaten by the crows. During reproduction due to some variation some green beetles are produced instead of red beetles. The green beetles are not visible to crows and are not eaten by them. Then gradually the population of the red beetles decreases and the population of the green beetles increases. </a:t>
            </a:r>
            <a:endParaRPr lang="en-US" sz="1600" dirty="0" smtClean="0">
              <a:solidFill>
                <a:schemeClr val="tx1"/>
              </a:solidFill>
            </a:endParaRPr>
          </a:p>
          <a:p>
            <a:pPr eaLnBrk="1" hangingPunct="1">
              <a:lnSpc>
                <a:spcPct val="80000"/>
              </a:lnSpc>
            </a:pPr>
            <a:r>
              <a:rPr lang="en-US" sz="1600" dirty="0" smtClean="0">
                <a:solidFill>
                  <a:srgbClr val="FF0000"/>
                </a:solidFill>
              </a:rPr>
              <a:t>This </a:t>
            </a:r>
            <a:r>
              <a:rPr lang="en-US" sz="1600" dirty="0">
                <a:solidFill>
                  <a:srgbClr val="FF0000"/>
                </a:solidFill>
              </a:rPr>
              <a:t>variation has helped the organisms to survive</a:t>
            </a:r>
            <a:r>
              <a:rPr lang="en-US" sz="1600" dirty="0" smtClean="0">
                <a:solidFill>
                  <a:srgbClr val="FF0000"/>
                </a:solidFill>
              </a:rPr>
              <a:t>.</a:t>
            </a:r>
          </a:p>
          <a:p>
            <a:pPr algn="l" eaLnBrk="1" hangingPunct="1">
              <a:lnSpc>
                <a:spcPct val="80000"/>
              </a:lnSpc>
            </a:pPr>
            <a:endParaRPr lang="en-US" sz="1600" dirty="0">
              <a:solidFill>
                <a:schemeClr val="tx1"/>
              </a:solidFill>
            </a:endParaRPr>
          </a:p>
        </p:txBody>
      </p:sp>
      <p:pic>
        <p:nvPicPr>
          <p:cNvPr id="5" name="Google Shape;63;p14"/>
          <p:cNvPicPr preferRelativeResize="0"/>
          <p:nvPr/>
        </p:nvPicPr>
        <p:blipFill rotWithShape="1">
          <a:blip r:embed="rId2" cstate="print">
            <a:alphaModFix/>
          </a:blip>
          <a:srcRect/>
          <a:stretch/>
        </p:blipFill>
        <p:spPr>
          <a:xfrm>
            <a:off x="7301874" y="152400"/>
            <a:ext cx="1994526" cy="916675"/>
          </a:xfrm>
          <a:prstGeom prst="rect">
            <a:avLst/>
          </a:prstGeom>
          <a:noFill/>
          <a:ln>
            <a:noFill/>
          </a:ln>
        </p:spPr>
      </p:pic>
      <p:pic>
        <p:nvPicPr>
          <p:cNvPr id="1026" name="Picture 2"/>
          <p:cNvPicPr>
            <a:picLocks noChangeAspect="1" noChangeArrowheads="1"/>
          </p:cNvPicPr>
          <p:nvPr/>
        </p:nvPicPr>
        <p:blipFill>
          <a:blip r:embed="rId3"/>
          <a:srcRect l="8785" t="25000" r="38507" b="26042"/>
          <a:stretch>
            <a:fillRect/>
          </a:stretch>
        </p:blipFill>
        <p:spPr bwMode="auto">
          <a:xfrm>
            <a:off x="914400" y="3352800"/>
            <a:ext cx="6858000" cy="3124200"/>
          </a:xfrm>
          <a:prstGeom prst="rect">
            <a:avLst/>
          </a:prstGeom>
          <a:noFill/>
          <a:ln w="9525">
            <a:noFill/>
            <a:miter lim="800000"/>
            <a:headEnd/>
            <a:tailEnd/>
          </a:ln>
          <a:effec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a:xfrm>
            <a:off x="304800" y="228600"/>
            <a:ext cx="9753600" cy="609600"/>
          </a:xfrm>
        </p:spPr>
        <p:txBody>
          <a:bodyPr>
            <a:normAutofit/>
          </a:bodyPr>
          <a:lstStyle/>
          <a:p>
            <a:pPr algn="l" eaLnBrk="1" hangingPunct="1"/>
            <a:r>
              <a:rPr lang="en-US" sz="2400" b="1" u="sng" dirty="0" smtClean="0">
                <a:solidFill>
                  <a:srgbClr val="FF3300"/>
                </a:solidFill>
                <a:latin typeface="+mn-lt"/>
              </a:rPr>
              <a:t>Variations </a:t>
            </a:r>
            <a:r>
              <a:rPr lang="en-US" sz="2400" b="1" u="sng" dirty="0">
                <a:solidFill>
                  <a:srgbClr val="FF3300"/>
                </a:solidFill>
                <a:latin typeface="+mn-lt"/>
              </a:rPr>
              <a:t>may or may not help organisms to survive</a:t>
            </a:r>
            <a:r>
              <a:rPr lang="en-US" sz="2400" b="1" dirty="0">
                <a:solidFill>
                  <a:srgbClr val="FF3300"/>
                </a:solidFill>
                <a:latin typeface="+mn-lt"/>
              </a:rPr>
              <a:t> :-</a:t>
            </a:r>
          </a:p>
        </p:txBody>
      </p:sp>
      <p:sp>
        <p:nvSpPr>
          <p:cNvPr id="12291" name="Rectangle 5"/>
          <p:cNvSpPr>
            <a:spLocks noGrp="1" noChangeArrowheads="1"/>
          </p:cNvSpPr>
          <p:nvPr>
            <p:ph type="subTitle" idx="1"/>
          </p:nvPr>
        </p:nvSpPr>
        <p:spPr>
          <a:xfrm>
            <a:off x="0" y="1524000"/>
            <a:ext cx="8915400" cy="5867400"/>
          </a:xfrm>
        </p:spPr>
        <p:txBody>
          <a:bodyPr>
            <a:normAutofit/>
          </a:bodyPr>
          <a:lstStyle/>
          <a:p>
            <a:pPr algn="l" eaLnBrk="1" hangingPunct="1">
              <a:lnSpc>
                <a:spcPct val="80000"/>
              </a:lnSpc>
            </a:pPr>
            <a:endParaRPr lang="en-US" sz="1600" dirty="0">
              <a:solidFill>
                <a:schemeClr val="tx1"/>
              </a:solidFill>
            </a:endParaRPr>
          </a:p>
          <a:p>
            <a:pPr algn="l" eaLnBrk="1" hangingPunct="1">
              <a:lnSpc>
                <a:spcPct val="80000"/>
              </a:lnSpc>
            </a:pPr>
            <a:r>
              <a:rPr lang="en-US" sz="1600" dirty="0">
                <a:solidFill>
                  <a:schemeClr val="tx1"/>
                </a:solidFill>
              </a:rPr>
              <a:t>   b) </a:t>
            </a:r>
            <a:r>
              <a:rPr lang="en-US" sz="1600" b="1" u="sng" dirty="0">
                <a:solidFill>
                  <a:schemeClr val="tx1"/>
                </a:solidFill>
              </a:rPr>
              <a:t>Some variations do not help organisms to survive</a:t>
            </a:r>
            <a:r>
              <a:rPr lang="en-US" sz="1600" b="1" dirty="0">
                <a:solidFill>
                  <a:schemeClr val="tx1"/>
                </a:solidFill>
              </a:rPr>
              <a:t> :-</a:t>
            </a:r>
          </a:p>
          <a:p>
            <a:pPr algn="l" eaLnBrk="1" hangingPunct="1">
              <a:lnSpc>
                <a:spcPct val="80000"/>
              </a:lnSpc>
            </a:pPr>
            <a:r>
              <a:rPr lang="en-US" sz="1600" dirty="0">
                <a:solidFill>
                  <a:schemeClr val="tx1"/>
                </a:solidFill>
              </a:rPr>
              <a:t>      </a:t>
            </a:r>
            <a:r>
              <a:rPr lang="en-US" sz="1600" dirty="0" err="1">
                <a:solidFill>
                  <a:schemeClr val="tx1"/>
                </a:solidFill>
              </a:rPr>
              <a:t>Eg</a:t>
            </a:r>
            <a:r>
              <a:rPr lang="en-US" sz="1600" dirty="0">
                <a:solidFill>
                  <a:schemeClr val="tx1"/>
                </a:solidFill>
              </a:rPr>
              <a:t> :- During sexual reproduction a </a:t>
            </a:r>
            <a:r>
              <a:rPr lang="en-US" sz="1600" dirty="0" err="1">
                <a:solidFill>
                  <a:schemeClr val="tx1"/>
                </a:solidFill>
              </a:rPr>
              <a:t>colour</a:t>
            </a:r>
            <a:r>
              <a:rPr lang="en-US" sz="1600" dirty="0">
                <a:solidFill>
                  <a:schemeClr val="tx1"/>
                </a:solidFill>
              </a:rPr>
              <a:t> variation occurs in red beetles and some blue beetles are produced instead of red beetles. Both the red and blue beetles are visible to crows and are eaten by them. Then the population of both red and blue beetles decreases</a:t>
            </a:r>
            <a:r>
              <a:rPr lang="en-US" sz="1600" dirty="0" smtClean="0">
                <a:solidFill>
                  <a:schemeClr val="tx1"/>
                </a:solidFill>
              </a:rPr>
              <a:t>.</a:t>
            </a:r>
          </a:p>
          <a:p>
            <a:pPr eaLnBrk="1" hangingPunct="1">
              <a:lnSpc>
                <a:spcPct val="80000"/>
              </a:lnSpc>
            </a:pPr>
            <a:r>
              <a:rPr lang="en-US" sz="1600" dirty="0" smtClean="0">
                <a:solidFill>
                  <a:srgbClr val="FF0000"/>
                </a:solidFill>
              </a:rPr>
              <a:t> </a:t>
            </a:r>
            <a:r>
              <a:rPr lang="en-US" sz="1600" dirty="0">
                <a:solidFill>
                  <a:srgbClr val="FF0000"/>
                </a:solidFill>
              </a:rPr>
              <a:t>This variation has not helped the organisms to </a:t>
            </a:r>
            <a:r>
              <a:rPr lang="en-US" sz="1600" dirty="0" smtClean="0">
                <a:solidFill>
                  <a:srgbClr val="FF0000"/>
                </a:solidFill>
              </a:rPr>
              <a:t>survive.</a:t>
            </a:r>
          </a:p>
          <a:p>
            <a:pPr algn="l" eaLnBrk="1" hangingPunct="1">
              <a:lnSpc>
                <a:spcPct val="80000"/>
              </a:lnSpc>
            </a:pPr>
            <a:endParaRPr lang="en-US" sz="1600" dirty="0">
              <a:solidFill>
                <a:schemeClr val="tx1"/>
              </a:solidFill>
            </a:endParaRPr>
          </a:p>
        </p:txBody>
      </p:sp>
      <p:pic>
        <p:nvPicPr>
          <p:cNvPr id="5" name="Google Shape;63;p14"/>
          <p:cNvPicPr preferRelativeResize="0"/>
          <p:nvPr/>
        </p:nvPicPr>
        <p:blipFill rotWithShape="1">
          <a:blip r:embed="rId2" cstate="print">
            <a:alphaModFix/>
          </a:blip>
          <a:srcRect/>
          <a:stretch/>
        </p:blipFill>
        <p:spPr>
          <a:xfrm>
            <a:off x="7301874" y="152400"/>
            <a:ext cx="1994526" cy="916675"/>
          </a:xfrm>
          <a:prstGeom prst="rect">
            <a:avLst/>
          </a:prstGeom>
          <a:noFill/>
          <a:ln>
            <a:noFill/>
          </a:ln>
        </p:spPr>
      </p:pic>
      <p:pic>
        <p:nvPicPr>
          <p:cNvPr id="2050" name="Picture 2"/>
          <p:cNvPicPr>
            <a:picLocks noChangeAspect="1" noChangeArrowheads="1"/>
          </p:cNvPicPr>
          <p:nvPr/>
        </p:nvPicPr>
        <p:blipFill>
          <a:blip r:embed="rId3">
            <a:lum bright="-20000" contrast="40000"/>
          </a:blip>
          <a:srcRect l="27526" t="47917" r="27379" b="18750"/>
          <a:stretch>
            <a:fillRect/>
          </a:stretch>
        </p:blipFill>
        <p:spPr bwMode="auto">
          <a:xfrm>
            <a:off x="1524000" y="2971800"/>
            <a:ext cx="5867400" cy="3657600"/>
          </a:xfrm>
          <a:prstGeom prst="rect">
            <a:avLst/>
          </a:prstGeom>
          <a:noFill/>
          <a:ln w="9525">
            <a:noFill/>
            <a:miter lim="800000"/>
            <a:headEnd/>
            <a:tailEnd/>
          </a:ln>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a:xfrm>
            <a:off x="304800" y="228600"/>
            <a:ext cx="9753600" cy="609600"/>
          </a:xfrm>
        </p:spPr>
        <p:txBody>
          <a:bodyPr>
            <a:normAutofit/>
          </a:bodyPr>
          <a:lstStyle/>
          <a:p>
            <a:pPr algn="l" eaLnBrk="1" hangingPunct="1"/>
            <a:r>
              <a:rPr lang="en-US" sz="2400" b="1" u="sng" dirty="0" smtClean="0">
                <a:solidFill>
                  <a:srgbClr val="FF3300"/>
                </a:solidFill>
                <a:latin typeface="+mn-lt"/>
              </a:rPr>
              <a:t>Variations </a:t>
            </a:r>
            <a:r>
              <a:rPr lang="en-US" sz="2400" b="1" u="sng" dirty="0">
                <a:solidFill>
                  <a:srgbClr val="FF3300"/>
                </a:solidFill>
                <a:latin typeface="+mn-lt"/>
              </a:rPr>
              <a:t>may or may not help organisms to survive</a:t>
            </a:r>
            <a:r>
              <a:rPr lang="en-US" sz="2400" b="1" dirty="0">
                <a:solidFill>
                  <a:srgbClr val="FF3300"/>
                </a:solidFill>
                <a:latin typeface="+mn-lt"/>
              </a:rPr>
              <a:t> :-</a:t>
            </a:r>
          </a:p>
        </p:txBody>
      </p:sp>
      <p:sp>
        <p:nvSpPr>
          <p:cNvPr id="12291" name="Rectangle 5"/>
          <p:cNvSpPr>
            <a:spLocks noGrp="1" noChangeArrowheads="1"/>
          </p:cNvSpPr>
          <p:nvPr>
            <p:ph type="subTitle" idx="1"/>
          </p:nvPr>
        </p:nvSpPr>
        <p:spPr>
          <a:xfrm>
            <a:off x="0" y="1524000"/>
            <a:ext cx="8915400" cy="5867400"/>
          </a:xfrm>
        </p:spPr>
        <p:txBody>
          <a:bodyPr>
            <a:normAutofit/>
          </a:bodyPr>
          <a:lstStyle/>
          <a:p>
            <a:pPr algn="l" eaLnBrk="1" hangingPunct="1">
              <a:lnSpc>
                <a:spcPct val="80000"/>
              </a:lnSpc>
            </a:pPr>
            <a:endParaRPr lang="en-US" sz="1600" dirty="0">
              <a:solidFill>
                <a:schemeClr val="tx1"/>
              </a:solidFill>
            </a:endParaRPr>
          </a:p>
          <a:p>
            <a:pPr algn="l" eaLnBrk="1" hangingPunct="1">
              <a:lnSpc>
                <a:spcPct val="80000"/>
              </a:lnSpc>
            </a:pPr>
            <a:r>
              <a:rPr lang="en-US" sz="1600" dirty="0">
                <a:solidFill>
                  <a:schemeClr val="tx1"/>
                </a:solidFill>
              </a:rPr>
              <a:t>   c) </a:t>
            </a:r>
            <a:r>
              <a:rPr lang="en-US" sz="1600" b="1" u="sng" dirty="0" err="1">
                <a:solidFill>
                  <a:schemeClr val="tx1"/>
                </a:solidFill>
              </a:rPr>
              <a:t>Aquired</a:t>
            </a:r>
            <a:r>
              <a:rPr lang="en-US" sz="1600" b="1" u="sng" dirty="0">
                <a:solidFill>
                  <a:schemeClr val="tx1"/>
                </a:solidFill>
              </a:rPr>
              <a:t> traits cannot be passed from one generation to the next</a:t>
            </a:r>
            <a:r>
              <a:rPr lang="en-US" sz="1600" b="1" dirty="0">
                <a:solidFill>
                  <a:schemeClr val="tx1"/>
                </a:solidFill>
              </a:rPr>
              <a:t> :-  </a:t>
            </a:r>
          </a:p>
          <a:p>
            <a:pPr algn="l" eaLnBrk="1" hangingPunct="1">
              <a:lnSpc>
                <a:spcPct val="80000"/>
              </a:lnSpc>
            </a:pPr>
            <a:r>
              <a:rPr lang="en-US" sz="1600" dirty="0">
                <a:solidFill>
                  <a:schemeClr val="tx1"/>
                </a:solidFill>
              </a:rPr>
              <a:t>      </a:t>
            </a:r>
            <a:r>
              <a:rPr lang="en-US" sz="1600" dirty="0" err="1">
                <a:solidFill>
                  <a:schemeClr val="tx1"/>
                </a:solidFill>
              </a:rPr>
              <a:t>Eg</a:t>
            </a:r>
            <a:r>
              <a:rPr lang="en-US" sz="1600" dirty="0">
                <a:solidFill>
                  <a:schemeClr val="tx1"/>
                </a:solidFill>
              </a:rPr>
              <a:t> :- If the population of beetles increases  and plants are affected by diseases, then the food available for the beetles decreases and their body weight also decreases. If after a few years the availability of food increases then the body weight of the beetles also increases. This acquired trait cannot be passed from one generation to the next because there is no change in their genetic composition. </a:t>
            </a:r>
          </a:p>
        </p:txBody>
      </p:sp>
      <p:pic>
        <p:nvPicPr>
          <p:cNvPr id="5" name="Google Shape;63;p14"/>
          <p:cNvPicPr preferRelativeResize="0"/>
          <p:nvPr/>
        </p:nvPicPr>
        <p:blipFill rotWithShape="1">
          <a:blip r:embed="rId2" cstate="print">
            <a:alphaModFix/>
          </a:blip>
          <a:srcRect/>
          <a:stretch/>
        </p:blipFill>
        <p:spPr>
          <a:xfrm>
            <a:off x="7301874" y="152400"/>
            <a:ext cx="1994526" cy="916675"/>
          </a:xfrm>
          <a:prstGeom prst="rect">
            <a:avLst/>
          </a:prstGeom>
          <a:noFill/>
          <a:ln>
            <a:noFill/>
          </a:ln>
        </p:spPr>
      </p:pic>
      <p:pic>
        <p:nvPicPr>
          <p:cNvPr id="3074" name="Picture 2"/>
          <p:cNvPicPr>
            <a:picLocks noChangeAspect="1" noChangeArrowheads="1"/>
          </p:cNvPicPr>
          <p:nvPr/>
        </p:nvPicPr>
        <p:blipFill>
          <a:blip r:embed="rId3">
            <a:lum bright="-10000" contrast="40000"/>
          </a:blip>
          <a:srcRect l="12884" t="34375" r="16252" b="41689"/>
          <a:stretch>
            <a:fillRect/>
          </a:stretch>
        </p:blipFill>
        <p:spPr bwMode="auto">
          <a:xfrm>
            <a:off x="533400" y="3048000"/>
            <a:ext cx="8077200" cy="2057400"/>
          </a:xfrm>
          <a:prstGeom prst="rect">
            <a:avLst/>
          </a:prstGeom>
          <a:noFill/>
          <a:ln w="9525">
            <a:noFill/>
            <a:miter lim="800000"/>
            <a:headEnd/>
            <a:tailEnd/>
          </a:ln>
          <a:effectLst/>
        </p:spPr>
      </p:pic>
      <p:pic>
        <p:nvPicPr>
          <p:cNvPr id="6" name="Picture 2"/>
          <p:cNvPicPr>
            <a:picLocks noChangeAspect="1" noChangeArrowheads="1"/>
          </p:cNvPicPr>
          <p:nvPr/>
        </p:nvPicPr>
        <p:blipFill>
          <a:blip r:embed="rId3">
            <a:lum bright="-10000" contrast="40000"/>
          </a:blip>
          <a:srcRect l="12884" t="62744" r="16252" b="23958"/>
          <a:stretch>
            <a:fillRect/>
          </a:stretch>
        </p:blipFill>
        <p:spPr bwMode="auto">
          <a:xfrm>
            <a:off x="914400" y="5181600"/>
            <a:ext cx="7010400" cy="1143000"/>
          </a:xfrm>
          <a:prstGeom prst="rect">
            <a:avLst/>
          </a:prstGeom>
          <a:noFill/>
          <a:ln w="9525">
            <a:noFill/>
            <a:miter lim="800000"/>
            <a:headEnd/>
            <a:tailEnd/>
          </a:ln>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a:solidFill>
                  <a:srgbClr val="FF0000"/>
                </a:solidFill>
              </a:rPr>
              <a:t>HOME ASSIGNMENT</a:t>
            </a:r>
          </a:p>
        </p:txBody>
      </p:sp>
      <p:pic>
        <p:nvPicPr>
          <p:cNvPr id="6" name="Picture 2"/>
          <p:cNvPicPr>
            <a:picLocks noGrp="1" noChangeAspect="1" noChangeArrowheads="1"/>
          </p:cNvPicPr>
          <p:nvPr>
            <p:ph idx="1"/>
          </p:nvPr>
        </p:nvPicPr>
        <p:blipFill>
          <a:blip r:embed="rId2"/>
          <a:srcRect l="18851" t="16601" r="67423" b="58008"/>
          <a:stretch>
            <a:fillRect/>
          </a:stretch>
        </p:blipFill>
        <p:spPr bwMode="auto">
          <a:xfrm flipH="1">
            <a:off x="6553200" y="3352800"/>
            <a:ext cx="1785910" cy="1857402"/>
          </a:xfrm>
          <a:prstGeom prst="rect">
            <a:avLst/>
          </a:prstGeom>
          <a:ln>
            <a:noFill/>
          </a:ln>
          <a:effectLst>
            <a:softEdge rad="112500"/>
          </a:effectLst>
        </p:spPr>
      </p:pic>
      <p:pic>
        <p:nvPicPr>
          <p:cNvPr id="7" name="object 3"/>
          <p:cNvPicPr/>
          <p:nvPr/>
        </p:nvPicPr>
        <p:blipFill>
          <a:blip r:embed="rId3" cstate="print"/>
          <a:stretch>
            <a:fillRect/>
          </a:stretch>
        </p:blipFill>
        <p:spPr>
          <a:xfrm>
            <a:off x="7220713" y="228600"/>
            <a:ext cx="1923287" cy="1142999"/>
          </a:xfrm>
          <a:prstGeom prst="rect">
            <a:avLst/>
          </a:prstGeom>
        </p:spPr>
      </p:pic>
      <p:sp>
        <p:nvSpPr>
          <p:cNvPr id="5" name="TextBox 4"/>
          <p:cNvSpPr txBox="1"/>
          <p:nvPr/>
        </p:nvSpPr>
        <p:spPr>
          <a:xfrm>
            <a:off x="381001" y="2057400"/>
            <a:ext cx="7391400" cy="2031325"/>
          </a:xfrm>
          <a:prstGeom prst="rect">
            <a:avLst/>
          </a:prstGeom>
          <a:noFill/>
        </p:spPr>
        <p:txBody>
          <a:bodyPr wrap="square" rtlCol="0">
            <a:spAutoFit/>
          </a:bodyPr>
          <a:lstStyle/>
          <a:p>
            <a:pPr marL="342900" indent="-342900">
              <a:buFont typeface="+mj-lt"/>
              <a:buAutoNum type="arabicPeriod"/>
            </a:pPr>
            <a:r>
              <a:rPr lang="en-US" dirty="0" err="1" smtClean="0"/>
              <a:t>Aquired</a:t>
            </a:r>
            <a:r>
              <a:rPr lang="en-US" dirty="0" smtClean="0"/>
              <a:t> traits cannot be passed from one generation to the </a:t>
            </a:r>
            <a:r>
              <a:rPr lang="en-US" dirty="0" smtClean="0"/>
              <a:t>next. Justify the statement.</a:t>
            </a:r>
          </a:p>
          <a:p>
            <a:pPr marL="342900" indent="-342900">
              <a:buFont typeface="+mj-lt"/>
              <a:buAutoNum type="arabicPeriod"/>
            </a:pPr>
            <a:r>
              <a:rPr lang="en-IN" dirty="0" smtClean="0"/>
              <a:t>Differentiate between inherited and acquired traits with an example of each.</a:t>
            </a:r>
          </a:p>
          <a:p>
            <a:pPr marL="342900" indent="-342900">
              <a:buFont typeface="+mj-lt"/>
              <a:buAutoNum type="arabicPeriod"/>
            </a:pPr>
            <a:r>
              <a:rPr lang="en-US" dirty="0" smtClean="0"/>
              <a:t>Variations may or may not help organisms to </a:t>
            </a:r>
            <a:r>
              <a:rPr lang="en-US" dirty="0" smtClean="0"/>
              <a:t>survive. Explain the given statement with evidences.</a:t>
            </a:r>
            <a:endParaRPr lang="en-IN" dirty="0" smtClean="0"/>
          </a:p>
          <a:p>
            <a:pPr marL="342900" indent="-342900">
              <a:buFont typeface="+mj-lt"/>
              <a:buAutoNum type="arabicPeriod"/>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3"/>
          <p:cNvSpPr>
            <a:spLocks noGrp="1"/>
          </p:cNvSpPr>
          <p:nvPr>
            <p:ph idx="1"/>
          </p:nvPr>
        </p:nvSpPr>
        <p:spPr/>
        <p:txBody>
          <a:bodyPr>
            <a:normAutofit lnSpcReduction="10000"/>
          </a:bodyPr>
          <a:lstStyle/>
          <a:p>
            <a:pPr>
              <a:buFont typeface="Arial" charset="0"/>
              <a:buNone/>
            </a:pPr>
            <a:r>
              <a:rPr lang="en-US" b="1" dirty="0"/>
              <a:t>                          </a:t>
            </a:r>
          </a:p>
          <a:p>
            <a:pPr>
              <a:buFont typeface="Arial" charset="0"/>
              <a:buNone/>
            </a:pPr>
            <a:endParaRPr lang="en-US" b="1" dirty="0"/>
          </a:p>
          <a:p>
            <a:pPr>
              <a:buFont typeface="Arial" charset="0"/>
              <a:buNone/>
            </a:pPr>
            <a:r>
              <a:rPr lang="en-US" sz="4800" b="1" dirty="0"/>
              <a:t>                 </a:t>
            </a:r>
            <a:r>
              <a:rPr lang="en-US" sz="4000" b="1" dirty="0"/>
              <a:t>THANKING YOU</a:t>
            </a:r>
            <a:endParaRPr lang="en-US" sz="4000" dirty="0"/>
          </a:p>
          <a:p>
            <a:pPr>
              <a:buFont typeface="Arial" charset="0"/>
              <a:buNone/>
            </a:pPr>
            <a:r>
              <a:rPr lang="en-US" sz="4000" b="1">
                <a:solidFill>
                  <a:srgbClr val="FF0000"/>
                </a:solidFill>
              </a:rPr>
              <a:t>            </a:t>
            </a:r>
            <a:r>
              <a:rPr lang="en-US" sz="4000" b="1" dirty="0">
                <a:solidFill>
                  <a:srgbClr val="FF0000"/>
                </a:solidFill>
              </a:rPr>
              <a:t>ODM EDUCATIONAL GROUP</a:t>
            </a:r>
            <a:endParaRPr lang="en-US" sz="4000" dirty="0">
              <a:solidFill>
                <a:srgbClr val="FF0000"/>
              </a:solidFill>
            </a:endParaRPr>
          </a:p>
          <a:p>
            <a:pPr>
              <a:buFont typeface="Arial" charset="0"/>
              <a:buNone/>
            </a:pPr>
            <a:r>
              <a:rPr lang="en-US" dirty="0"/>
              <a:t/>
            </a:r>
            <a:br>
              <a:rPr lang="en-US" dirty="0"/>
            </a:br>
            <a:endParaRPr lang="en-US" dirty="0"/>
          </a:p>
          <a:p>
            <a:pPr>
              <a:buFont typeface="Arial" charset="0"/>
              <a:buNone/>
            </a:pPr>
            <a:r>
              <a:rPr lang="en-US" dirty="0"/>
              <a:t/>
            </a:r>
            <a:br>
              <a:rPr lang="en-US" dirty="0"/>
            </a:br>
            <a:endParaRPr lang="en-US" dirty="0"/>
          </a:p>
        </p:txBody>
      </p:sp>
      <p:pic>
        <p:nvPicPr>
          <p:cNvPr id="3" name="Google Shape;63;p14"/>
          <p:cNvPicPr preferRelativeResize="0"/>
          <p:nvPr/>
        </p:nvPicPr>
        <p:blipFill rotWithShape="1">
          <a:blip r:embed="rId2" cstate="print">
            <a:alphaModFix/>
          </a:blip>
          <a:srcRect/>
          <a:stretch/>
        </p:blipFill>
        <p:spPr>
          <a:xfrm>
            <a:off x="7149474" y="0"/>
            <a:ext cx="1994526" cy="9166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409</Words>
  <Application>Microsoft Office PowerPoint</Application>
  <PresentationFormat>On-screen Show (4:3)</PresentationFormat>
  <Paragraphs>33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TOPIC- VARIATION PERIOD- 5 </vt:lpstr>
      <vt:lpstr>Slide 2</vt:lpstr>
      <vt:lpstr>Variations may or may not help organisms to survive :-</vt:lpstr>
      <vt:lpstr>Variations may or may not help organisms to survive :-</vt:lpstr>
      <vt:lpstr>Variations may or may not help organisms to survive :-</vt:lpstr>
      <vt:lpstr>HOME ASSIGNMENT</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QUANTITIES AND MEASUREMENT</dc:title>
  <dc:creator>FNSCB</dc:creator>
  <cp:lastModifiedBy>Tapaswini Maharana</cp:lastModifiedBy>
  <cp:revision>59</cp:revision>
  <dcterms:created xsi:type="dcterms:W3CDTF">2021-03-22T06:08:03Z</dcterms:created>
  <dcterms:modified xsi:type="dcterms:W3CDTF">2022-04-01T07:50:53Z</dcterms:modified>
</cp:coreProperties>
</file>