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8" r:id="rId3"/>
    <p:sldId id="286" r:id="rId4"/>
    <p:sldId id="285" r:id="rId5"/>
    <p:sldId id="288" r:id="rId6"/>
    <p:sldId id="289" r:id="rId7"/>
    <p:sldId id="290" r:id="rId8"/>
    <p:sldId id="29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B806-8C59-4793-96EC-67B56DF721FE}" type="datetimeFigureOut">
              <a:rPr lang="en-US" smtClean="0"/>
              <a:pPr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0585-7982-4207-A594-D4B5038ABE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196554" y="1716912"/>
            <a:ext cx="680447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5" dirty="0" smtClean="0"/>
              <a:t>TOPIC- </a:t>
            </a:r>
            <a:r>
              <a:rPr lang="en-US" sz="3200" spc="5" dirty="0" smtClean="0"/>
              <a:t>PRINCIPLES OF INHERITANCE</a:t>
            </a:r>
            <a:r>
              <a:rPr lang="en-US" sz="3200" b="1" spc="5" dirty="0" smtClean="0"/>
              <a:t/>
            </a:r>
            <a:br>
              <a:rPr lang="en-US" sz="3200" b="1" spc="5" dirty="0" smtClean="0"/>
            </a:br>
            <a:r>
              <a:rPr lang="en-US" sz="3200" spc="5" dirty="0" smtClean="0"/>
              <a:t>PERIOD- </a:t>
            </a:r>
            <a:r>
              <a:rPr lang="en-US" sz="3200" spc="5" dirty="0" smtClean="0"/>
              <a:t>2</a:t>
            </a:r>
            <a:r>
              <a:rPr lang="en-US" sz="3200" b="1" spc="5" dirty="0" smtClean="0"/>
              <a:t> 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2375282" y="2938050"/>
            <a:ext cx="5778118" cy="120533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5">
                <a:latin typeface="+mj-lt"/>
                <a:cs typeface="Calibri"/>
              </a:rPr>
              <a:t>CHAPTER</a:t>
            </a:r>
            <a:r>
              <a:rPr sz="2400" spc="-90">
                <a:latin typeface="+mj-lt"/>
                <a:cs typeface="Calibri"/>
              </a:rPr>
              <a:t> </a:t>
            </a:r>
            <a:r>
              <a:rPr sz="2400" spc="-10" smtClean="0">
                <a:latin typeface="+mj-lt"/>
                <a:cs typeface="Calibri"/>
              </a:rPr>
              <a:t>N</a:t>
            </a:r>
            <a:r>
              <a:rPr lang="en-US" sz="2400" spc="-10" dirty="0" smtClean="0">
                <a:latin typeface="+mj-lt"/>
                <a:cs typeface="Calibri"/>
              </a:rPr>
              <a:t>UMBER- </a:t>
            </a:r>
            <a:r>
              <a:rPr lang="en-US" sz="2400" b="1" spc="-10" dirty="0" smtClean="0">
                <a:latin typeface="+mj-lt"/>
                <a:cs typeface="Calibri"/>
              </a:rPr>
              <a:t>10</a:t>
            </a:r>
            <a:endParaRPr lang="en-US" sz="2400" b="1" spc="-10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10" dirty="0" smtClean="0">
                <a:latin typeface="+mj-lt"/>
                <a:cs typeface="Calibri"/>
              </a:rPr>
              <a:t>CHAPTER: </a:t>
            </a:r>
            <a:r>
              <a:rPr lang="en-US" sz="2400" spc="-10" dirty="0" smtClean="0">
                <a:latin typeface="+mj-lt"/>
                <a:cs typeface="Calibri"/>
              </a:rPr>
              <a:t>HEREDITY AND EVOLUTION</a:t>
            </a:r>
            <a:endParaRPr lang="en-US" sz="2400" b="1" spc="-525" dirty="0" smtClean="0">
              <a:latin typeface="+mj-lt"/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endParaRPr sz="2000" b="1" dirty="0">
              <a:latin typeface="+mj-lt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00950" y="0"/>
            <a:ext cx="1442466" cy="11430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50758"/>
            <a:ext cx="9144000" cy="1607240"/>
          </a:xfrm>
          <a:prstGeom prst="rect">
            <a:avLst/>
          </a:prstGeom>
        </p:spPr>
      </p:pic>
      <p:sp>
        <p:nvSpPr>
          <p:cNvPr id="6" name="object 3"/>
          <p:cNvSpPr txBox="1"/>
          <p:nvPr/>
        </p:nvSpPr>
        <p:spPr>
          <a:xfrm>
            <a:off x="2536017" y="3857628"/>
            <a:ext cx="4293417" cy="847796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lang="en-US" sz="2400" spc="-5" dirty="0" smtClean="0">
                <a:cs typeface="Calibri"/>
              </a:rPr>
              <a:t>CLASS: </a:t>
            </a:r>
            <a:r>
              <a:rPr lang="en-US" sz="2400" b="1" spc="-5" dirty="0" smtClean="0">
                <a:cs typeface="Calibri"/>
              </a:rPr>
              <a:t>X</a:t>
            </a:r>
            <a:endParaRPr lang="en-US" sz="2400" spc="-525" dirty="0" smtClean="0">
              <a:cs typeface="Calibri"/>
            </a:endParaRPr>
          </a:p>
          <a:p>
            <a:pPr marL="12700" marR="5080" algn="ctr">
              <a:lnSpc>
                <a:spcPct val="112000"/>
              </a:lnSpc>
              <a:spcBef>
                <a:spcPts val="60"/>
              </a:spcBef>
            </a:pPr>
            <a:r>
              <a:rPr sz="2400" spc="-10" smtClean="0">
                <a:cs typeface="Calibri"/>
              </a:rPr>
              <a:t>SUB</a:t>
            </a:r>
            <a:r>
              <a:rPr lang="en-US" sz="2400" spc="-10" dirty="0" smtClean="0">
                <a:cs typeface="Calibri"/>
              </a:rPr>
              <a:t>JECT</a:t>
            </a:r>
            <a:r>
              <a:rPr sz="2400" spc="-10" smtClean="0">
                <a:cs typeface="Calibri"/>
              </a:rPr>
              <a:t>:</a:t>
            </a:r>
            <a:r>
              <a:rPr sz="2400" b="1" spc="-10" smtClean="0">
                <a:cs typeface="Calibri"/>
              </a:rPr>
              <a:t> </a:t>
            </a:r>
            <a:r>
              <a:rPr lang="en-IN" sz="2400" b="1" spc="-10" dirty="0" smtClean="0">
                <a:cs typeface="Calibri"/>
              </a:rPr>
              <a:t>BIOLOGY</a:t>
            </a:r>
            <a:r>
              <a:rPr sz="2400" b="1" spc="-10" smtClean="0">
                <a:cs typeface="Calibri"/>
              </a:rPr>
              <a:t> </a:t>
            </a:r>
            <a:r>
              <a:rPr sz="2400" b="1" spc="-5" smtClean="0">
                <a:cs typeface="Calibri"/>
              </a:rPr>
              <a:t> </a:t>
            </a:r>
            <a:endParaRPr sz="2000" b="1" dirty="0"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12837"/>
            <a:ext cx="8458200" cy="31543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/>
              <a:t>                                     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>
              <a:buNone/>
            </a:pPr>
            <a:r>
              <a:rPr lang="en-IN" sz="2200" dirty="0" smtClean="0"/>
              <a:t>Students will – 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Learn the basis of inheritance of characters from one generation to other.</a:t>
            </a:r>
          </a:p>
          <a:p>
            <a:pPr marL="457200" indent="-457200">
              <a:buAutoNum type="arabicPeriod"/>
            </a:pPr>
            <a:r>
              <a:rPr lang="en-IN" sz="2200" dirty="0" smtClean="0"/>
              <a:t>Understand the mechanism or pattern of inheritance and occurrence of  variation</a:t>
            </a:r>
            <a:r>
              <a:rPr lang="en-IN" sz="2200" dirty="0" smtClean="0"/>
              <a:t>.</a:t>
            </a:r>
            <a:endParaRPr lang="en-US" sz="2400" dirty="0" smtClean="0"/>
          </a:p>
          <a:p>
            <a:pPr marL="457200" indent="-457200">
              <a:buAutoNum type="arabicPeriod"/>
            </a:pPr>
            <a:r>
              <a:rPr lang="en-IN" sz="2400" dirty="0" smtClean="0"/>
              <a:t>Be sable to study the </a:t>
            </a:r>
            <a:r>
              <a:rPr lang="en-IN" sz="2400" dirty="0" err="1" smtClean="0"/>
              <a:t>inehritance</a:t>
            </a:r>
            <a:r>
              <a:rPr lang="en-IN" sz="2400" dirty="0" smtClean="0"/>
              <a:t> pattern of two traits in a </a:t>
            </a:r>
            <a:r>
              <a:rPr lang="en-IN" sz="2400" dirty="0" err="1" smtClean="0"/>
              <a:t>dihybrid</a:t>
            </a:r>
            <a:r>
              <a:rPr lang="en-IN" sz="2400" dirty="0" smtClean="0"/>
              <a:t> cross.</a:t>
            </a:r>
          </a:p>
          <a:p>
            <a:pPr marL="457200" indent="-457200">
              <a:buAutoNum type="arabicPeriod"/>
            </a:pPr>
            <a:r>
              <a:rPr lang="en-IN" sz="2400" dirty="0" smtClean="0"/>
              <a:t>Identify the  new characters formed in F2 generation.</a:t>
            </a:r>
          </a:p>
          <a:p>
            <a:pPr marL="457200" indent="-457200">
              <a:buAutoNum type="arabicPeriod"/>
            </a:pPr>
            <a:endParaRPr lang="en-IN" sz="2200" dirty="0" smtClean="0"/>
          </a:p>
        </p:txBody>
      </p:sp>
      <p:pic>
        <p:nvPicPr>
          <p:cNvPr id="5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45608" t="14844" r="23645" b="16797"/>
          <a:stretch>
            <a:fillRect/>
          </a:stretch>
        </p:blipFill>
        <p:spPr bwMode="auto">
          <a:xfrm>
            <a:off x="6248400" y="3962400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21083" t="48958" r="19180" b="27083"/>
          <a:stretch>
            <a:fillRect/>
          </a:stretch>
        </p:blipFill>
        <p:spPr bwMode="auto">
          <a:xfrm>
            <a:off x="2209800" y="3657600"/>
            <a:ext cx="4038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INHERITANCE OF TWO GENE- DIHYBRID CROSS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39047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It is a cross between two parents differing in </a:t>
            </a:r>
            <a:r>
              <a:rPr lang="en-US" b="1" dirty="0" smtClean="0">
                <a:solidFill>
                  <a:srgbClr val="002060"/>
                </a:solidFill>
              </a:rPr>
              <a:t>2 pairs of contrasting characters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Mendel made some Dihybrid crosses in Pea Plant.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E.g. Cross between pea plant with round shaped &amp; yellow colored seeds </a:t>
            </a:r>
            <a:r>
              <a:rPr lang="en-US" b="1" dirty="0" smtClean="0">
                <a:solidFill>
                  <a:srgbClr val="002060"/>
                </a:solidFill>
              </a:rPr>
              <a:t>(RRYY) </a:t>
            </a:r>
            <a:r>
              <a:rPr lang="en-US" dirty="0" smtClean="0"/>
              <a:t>and wrinkled shaped &amp; green colored seeds</a:t>
            </a:r>
            <a:r>
              <a:rPr lang="en-US" b="1" dirty="0" smtClean="0">
                <a:solidFill>
                  <a:srgbClr val="002060"/>
                </a:solidFill>
              </a:rPr>
              <a:t> (</a:t>
            </a:r>
            <a:r>
              <a:rPr lang="en-US" b="1" dirty="0" err="1" smtClean="0">
                <a:solidFill>
                  <a:srgbClr val="002060"/>
                </a:solidFill>
              </a:rPr>
              <a:t>rryy</a:t>
            </a:r>
            <a:r>
              <a:rPr lang="en-US" b="1" dirty="0" smtClean="0">
                <a:solidFill>
                  <a:srgbClr val="002060"/>
                </a:solidFill>
              </a:rPr>
              <a:t>).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9912" t="32292" r="41435" b="23958"/>
          <a:stretch>
            <a:fillRect/>
          </a:stretch>
        </p:blipFill>
        <p:spPr bwMode="auto">
          <a:xfrm>
            <a:off x="838200" y="2590800"/>
            <a:ext cx="7086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Dihybrid Cross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3716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 observing F2, Mendel found that:</a:t>
            </a:r>
          </a:p>
          <a:p>
            <a:pPr algn="ctr"/>
            <a:r>
              <a:rPr lang="en-US" dirty="0" smtClean="0"/>
              <a:t> Yellow &amp; Green color segregated in a 3:1 ratio. </a:t>
            </a:r>
          </a:p>
          <a:p>
            <a:pPr algn="ctr"/>
            <a:r>
              <a:rPr lang="en-US" dirty="0" smtClean="0"/>
              <a:t>Round &amp; Wrinkled seed segregated in  a 3:1 ratio.</a:t>
            </a:r>
            <a:endParaRPr lang="en-US" dirty="0"/>
          </a:p>
        </p:txBody>
      </p:sp>
      <p:pic>
        <p:nvPicPr>
          <p:cNvPr id="8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Dihybrid Cross: Phenotypic Ratio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9327" t="30208" r="19180" b="23958"/>
          <a:stretch>
            <a:fillRect/>
          </a:stretch>
        </p:blipFill>
        <p:spPr bwMode="auto">
          <a:xfrm>
            <a:off x="533400" y="1600200"/>
            <a:ext cx="8382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934200" y="3566279"/>
            <a:ext cx="19812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It is derived as a combination series of  </a:t>
            </a:r>
          </a:p>
          <a:p>
            <a:r>
              <a:rPr lang="en-US" b="1" dirty="0" smtClean="0"/>
              <a:t>3 yellow: 1 green, </a:t>
            </a:r>
            <a:r>
              <a:rPr lang="en-US" dirty="0" smtClean="0"/>
              <a:t>with </a:t>
            </a:r>
          </a:p>
          <a:p>
            <a:r>
              <a:rPr lang="en-US" b="1" dirty="0" smtClean="0"/>
              <a:t>3 round : 1 wrinkled.</a:t>
            </a:r>
          </a:p>
          <a:p>
            <a:endParaRPr lang="en-US" b="1" dirty="0" smtClean="0"/>
          </a:p>
          <a:p>
            <a:pPr algn="ctr"/>
            <a:r>
              <a:rPr lang="en-US" dirty="0" smtClean="0"/>
              <a:t>i.e.</a:t>
            </a:r>
          </a:p>
          <a:p>
            <a:pPr algn="ctr"/>
            <a:r>
              <a:rPr lang="en-US" dirty="0" smtClean="0"/>
              <a:t> (3:1), (3:1) = </a:t>
            </a:r>
            <a:r>
              <a:rPr lang="en-US" b="1" dirty="0" smtClean="0"/>
              <a:t>9:3:3:1</a:t>
            </a:r>
          </a:p>
        </p:txBody>
      </p:sp>
      <p:pic>
        <p:nvPicPr>
          <p:cNvPr id="8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Dihybrid Cross: Genotypic Ratio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19327" t="30208" r="20351" b="23958"/>
          <a:stretch>
            <a:fillRect/>
          </a:stretch>
        </p:blipFill>
        <p:spPr bwMode="auto">
          <a:xfrm>
            <a:off x="685800" y="21336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Nutrition Wave - 10 Steps Forward, 9 Steps Backward | RAW with Marty  Gallagh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762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Dihybrid Cross: Genotypic Ratio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lum bright="-10000" contrast="40000"/>
          </a:blip>
          <a:srcRect l="46266" t="32292" r="19180" b="23958"/>
          <a:stretch>
            <a:fillRect/>
          </a:stretch>
        </p:blipFill>
        <p:spPr bwMode="auto">
          <a:xfrm>
            <a:off x="1447800" y="2971800"/>
            <a:ext cx="5867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200" y="1342072"/>
            <a:ext cx="8458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Mendel’s Law of Independent Assortment states that When two pairs of traits combined in a hybrid, segregation of one pair  of characters is independent of the other pair of characters.</a:t>
            </a:r>
          </a:p>
          <a:p>
            <a:pPr algn="ctr"/>
            <a:r>
              <a:rPr lang="en-US" dirty="0" smtClean="0"/>
              <a:t>It is based on the results of Dihybrid crosses.</a:t>
            </a:r>
          </a:p>
        </p:txBody>
      </p:sp>
      <p:pic>
        <p:nvPicPr>
          <p:cNvPr id="9" name="Google Shape;63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HOME ASSIGNMENT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851" t="16601" r="67423" b="58008"/>
          <a:stretch>
            <a:fillRect/>
          </a:stretch>
        </p:blipFill>
        <p:spPr bwMode="auto">
          <a:xfrm flipH="1">
            <a:off x="7010400" y="4800600"/>
            <a:ext cx="1785910" cy="185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0713" y="228600"/>
            <a:ext cx="1923287" cy="1142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4478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dirty="0" smtClean="0"/>
              <a:t>What is a </a:t>
            </a:r>
            <a:r>
              <a:rPr lang="en-IN" dirty="0" err="1" smtClean="0"/>
              <a:t>dihybrid</a:t>
            </a:r>
            <a:r>
              <a:rPr lang="en-IN" dirty="0" smtClean="0"/>
              <a:t> cross?</a:t>
            </a:r>
          </a:p>
          <a:p>
            <a:pPr marL="342900" indent="-342900">
              <a:buAutoNum type="arabicPeriod"/>
            </a:pPr>
            <a:r>
              <a:rPr lang="en-IN" dirty="0" smtClean="0"/>
              <a:t>How is F1 generation different than F2 generation in a </a:t>
            </a:r>
            <a:r>
              <a:rPr lang="en-IN" dirty="0" err="1" smtClean="0"/>
              <a:t>dihybrid</a:t>
            </a:r>
            <a:r>
              <a:rPr lang="en-IN" dirty="0" smtClean="0"/>
              <a:t> cross?</a:t>
            </a:r>
          </a:p>
          <a:p>
            <a:pPr marL="342900" indent="-342900">
              <a:buAutoNum type="arabicPeriod"/>
            </a:pPr>
            <a:r>
              <a:rPr lang="en-IN" dirty="0" smtClean="0"/>
              <a:t>What is meant by </a:t>
            </a:r>
            <a:r>
              <a:rPr lang="en-IN" dirty="0" err="1" smtClean="0"/>
              <a:t>punett</a:t>
            </a:r>
            <a:r>
              <a:rPr lang="en-IN" dirty="0" smtClean="0"/>
              <a:t> square?</a:t>
            </a: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What will be the result of </a:t>
            </a:r>
            <a:r>
              <a:rPr lang="en-US" dirty="0" err="1" smtClean="0"/>
              <a:t>selfing</a:t>
            </a:r>
            <a:r>
              <a:rPr lang="en-US" dirty="0" smtClean="0"/>
              <a:t> the F</a:t>
            </a:r>
            <a:r>
              <a:rPr lang="en-US" baseline="-25000" dirty="0" smtClean="0"/>
              <a:t>1</a:t>
            </a:r>
            <a:r>
              <a:rPr lang="en-US" dirty="0" smtClean="0"/>
              <a:t> generation in a cross when round and yellow seeded pea plants (YYRR) are crossed with green and wrinkled (</a:t>
            </a:r>
            <a:r>
              <a:rPr lang="en-US" dirty="0" err="1" smtClean="0"/>
              <a:t>yyrr</a:t>
            </a:r>
            <a:r>
              <a:rPr lang="en-US" dirty="0" smtClean="0"/>
              <a:t>) seeded pea plant</a:t>
            </a:r>
            <a:r>
              <a:rPr lang="en-US" dirty="0" smtClean="0"/>
              <a:t>?</a:t>
            </a:r>
          </a:p>
          <a:p>
            <a:pPr marL="342900" indent="-342900">
              <a:buFontTx/>
              <a:buAutoNum type="arabicPeriod"/>
            </a:pPr>
            <a:r>
              <a:rPr lang="en-IN" dirty="0" smtClean="0"/>
              <a:t>A pure breeding pea plant producing violet and axial flowers was crossed with a pea plant producing white and terminal flowers.</a:t>
            </a:r>
          </a:p>
          <a:p>
            <a:pPr marL="342900" indent="-342900">
              <a:buAutoNum type="alphaLcParenR"/>
            </a:pPr>
            <a:r>
              <a:rPr lang="en-IN" dirty="0" smtClean="0"/>
              <a:t>Give the phenotype of F1 generation.</a:t>
            </a:r>
          </a:p>
          <a:p>
            <a:pPr marL="342900" indent="-342900">
              <a:buAutoNum type="alphaLcParenR"/>
            </a:pPr>
            <a:r>
              <a:rPr lang="en-IN" dirty="0" smtClean="0"/>
              <a:t>Mention the gametes formed by F1 plants in </a:t>
            </a:r>
            <a:r>
              <a:rPr lang="en-IN" dirty="0" err="1" smtClean="0"/>
              <a:t>selfing</a:t>
            </a:r>
            <a:r>
              <a:rPr lang="en-IN" dirty="0" smtClean="0"/>
              <a:t>.</a:t>
            </a:r>
          </a:p>
          <a:p>
            <a:pPr marL="342900" indent="-342900">
              <a:buAutoNum type="alphaLcParenR"/>
            </a:pPr>
            <a:r>
              <a:rPr lang="en-IN" dirty="0" smtClean="0"/>
              <a:t>Give the phenotypes of F2 generation. What will be the phenotype ratio of F2 generation.</a:t>
            </a:r>
          </a:p>
          <a:p>
            <a:pPr marL="342900" indent="-342900">
              <a:buAutoNum type="alphaLcParenR"/>
            </a:pPr>
            <a:r>
              <a:rPr lang="en-IN" dirty="0" smtClean="0"/>
              <a:t>Which law of inheritance is explained in </a:t>
            </a:r>
            <a:r>
              <a:rPr lang="en-IN" dirty="0" smtClean="0"/>
              <a:t>t</a:t>
            </a:r>
            <a:r>
              <a:rPr lang="en-IN" dirty="0" smtClean="0"/>
              <a:t>his cross. Explain.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en-US" b="1" dirty="0"/>
              <a:t>                          </a:t>
            </a:r>
          </a:p>
          <a:p>
            <a:pPr>
              <a:buFont typeface="Arial" charset="0"/>
              <a:buNone/>
            </a:pPr>
            <a:endParaRPr lang="en-US" b="1" dirty="0"/>
          </a:p>
          <a:p>
            <a:pPr>
              <a:buFont typeface="Arial" charset="0"/>
              <a:buNone/>
            </a:pPr>
            <a:r>
              <a:rPr lang="en-US" sz="4800" b="1" dirty="0"/>
              <a:t>                 </a:t>
            </a:r>
            <a:r>
              <a:rPr lang="en-US" sz="4000" b="1" dirty="0"/>
              <a:t>THANKING YOU</a:t>
            </a:r>
            <a:endParaRPr lang="en-US" sz="4000" dirty="0"/>
          </a:p>
          <a:p>
            <a:pPr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            </a:t>
            </a:r>
            <a:r>
              <a:rPr lang="en-US" sz="4000" b="1" dirty="0">
                <a:solidFill>
                  <a:srgbClr val="FF0000"/>
                </a:solidFill>
              </a:rPr>
              <a:t>ODM EDUCATIONAL GROUP</a:t>
            </a:r>
            <a:endParaRPr lang="en-US" sz="4000" dirty="0">
              <a:solidFill>
                <a:srgbClr val="FF0000"/>
              </a:solidFill>
            </a:endParaRPr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149474" y="0"/>
            <a:ext cx="1994526" cy="91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296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TOPIC- PRINCIPLES OF INHERITANCE PERIOD- 2 </vt:lpstr>
      <vt:lpstr>Slide 2</vt:lpstr>
      <vt:lpstr>Slide 3</vt:lpstr>
      <vt:lpstr>Dihybrid Cross</vt:lpstr>
      <vt:lpstr>Dihybrid Cross: Phenotypic Ratio</vt:lpstr>
      <vt:lpstr>Dihybrid Cross: Genotypic Ratio</vt:lpstr>
      <vt:lpstr>Dihybrid Cross: Genotypic Ratio</vt:lpstr>
      <vt:lpstr>HOME ASSIGNMENT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QUANTITIES AND MEASUREMENT</dc:title>
  <dc:creator>FNSCB</dc:creator>
  <cp:lastModifiedBy>Tapaswini Maharana</cp:lastModifiedBy>
  <cp:revision>57</cp:revision>
  <dcterms:created xsi:type="dcterms:W3CDTF">2021-03-22T06:08:03Z</dcterms:created>
  <dcterms:modified xsi:type="dcterms:W3CDTF">2022-04-01T06:56:50Z</dcterms:modified>
</cp:coreProperties>
</file>