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97" r:id="rId2"/>
    <p:sldId id="258" r:id="rId3"/>
    <p:sldId id="273" r:id="rId4"/>
    <p:sldId id="278" r:id="rId5"/>
    <p:sldId id="279" r:id="rId6"/>
    <p:sldId id="280" r:id="rId7"/>
    <p:sldId id="287" r:id="rId8"/>
    <p:sldId id="284" r:id="rId9"/>
    <p:sldId id="291" r:id="rId10"/>
    <p:sldId id="265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7" d="100"/>
          <a:sy n="67" d="100"/>
        </p:scale>
        <p:origin x="-147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92B806-8C59-4793-96EC-67B56DF721FE}" type="datetimeFigureOut">
              <a:rPr lang="en-US" smtClean="0"/>
              <a:pPr/>
              <a:t>4/1/2022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430585-7982-4207-A594-D4B5038ABEE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92B806-8C59-4793-96EC-67B56DF721FE}" type="datetimeFigureOut">
              <a:rPr lang="en-US" smtClean="0"/>
              <a:pPr/>
              <a:t>4/1/2022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430585-7982-4207-A594-D4B5038ABEE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92B806-8C59-4793-96EC-67B56DF721FE}" type="datetimeFigureOut">
              <a:rPr lang="en-US" smtClean="0"/>
              <a:pPr/>
              <a:t>4/1/2022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430585-7982-4207-A594-D4B5038ABEE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92B806-8C59-4793-96EC-67B56DF721FE}" type="datetimeFigureOut">
              <a:rPr lang="en-US" smtClean="0"/>
              <a:pPr/>
              <a:t>4/1/2022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430585-7982-4207-A594-D4B5038ABEE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92B806-8C59-4793-96EC-67B56DF721FE}" type="datetimeFigureOut">
              <a:rPr lang="en-US" smtClean="0"/>
              <a:pPr/>
              <a:t>4/1/2022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430585-7982-4207-A594-D4B5038ABEE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92B806-8C59-4793-96EC-67B56DF721FE}" type="datetimeFigureOut">
              <a:rPr lang="en-US" smtClean="0"/>
              <a:pPr/>
              <a:t>4/1/2022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430585-7982-4207-A594-D4B5038ABEE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92B806-8C59-4793-96EC-67B56DF721FE}" type="datetimeFigureOut">
              <a:rPr lang="en-US" smtClean="0"/>
              <a:pPr/>
              <a:t>4/1/2022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430585-7982-4207-A594-D4B5038ABEE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92B806-8C59-4793-96EC-67B56DF721FE}" type="datetimeFigureOut">
              <a:rPr lang="en-US" smtClean="0"/>
              <a:pPr/>
              <a:t>4/1/2022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430585-7982-4207-A594-D4B5038ABEE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92B806-8C59-4793-96EC-67B56DF721FE}" type="datetimeFigureOut">
              <a:rPr lang="en-US" smtClean="0"/>
              <a:pPr/>
              <a:t>4/1/2022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430585-7982-4207-A594-D4B5038ABEE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92B806-8C59-4793-96EC-67B56DF721FE}" type="datetimeFigureOut">
              <a:rPr lang="en-US" smtClean="0"/>
              <a:pPr/>
              <a:t>4/1/2022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430585-7982-4207-A594-D4B5038ABEE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92B806-8C59-4793-96EC-67B56DF721FE}" type="datetimeFigureOut">
              <a:rPr lang="en-US" smtClean="0"/>
              <a:pPr/>
              <a:t>4/1/2022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430585-7982-4207-A594-D4B5038ABEE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92B806-8C59-4793-96EC-67B56DF721FE}" type="datetimeFigureOut">
              <a:rPr lang="en-US" smtClean="0"/>
              <a:pPr/>
              <a:t>4/1/2022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430585-7982-4207-A594-D4B5038ABEE1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ctrTitle"/>
          </p:nvPr>
        </p:nvSpPr>
        <p:spPr>
          <a:xfrm>
            <a:off x="1196554" y="1716912"/>
            <a:ext cx="6804470" cy="99770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63830" algn="ctr">
              <a:lnSpc>
                <a:spcPct val="100000"/>
              </a:lnSpc>
              <a:spcBef>
                <a:spcPts val="100"/>
              </a:spcBef>
            </a:pPr>
            <a:r>
              <a:rPr lang="en-US" sz="3200" spc="5" dirty="0" smtClean="0"/>
              <a:t>TOPIC- PRINCIPLES OF INHERITANCE</a:t>
            </a:r>
            <a:r>
              <a:rPr lang="en-US" sz="3200" b="1" spc="5" dirty="0" smtClean="0"/>
              <a:t/>
            </a:r>
            <a:br>
              <a:rPr lang="en-US" sz="3200" b="1" spc="5" dirty="0" smtClean="0"/>
            </a:br>
            <a:r>
              <a:rPr lang="en-US" sz="3200" spc="5" dirty="0" smtClean="0"/>
              <a:t>PERIOD- 1</a:t>
            </a:r>
            <a:r>
              <a:rPr lang="en-US" sz="3200" b="1" spc="5" dirty="0" smtClean="0"/>
              <a:t> </a:t>
            </a:r>
            <a:endParaRPr sz="3200" b="1" dirty="0"/>
          </a:p>
        </p:txBody>
      </p:sp>
      <p:sp>
        <p:nvSpPr>
          <p:cNvPr id="3" name="object 3"/>
          <p:cNvSpPr txBox="1"/>
          <p:nvPr/>
        </p:nvSpPr>
        <p:spPr>
          <a:xfrm>
            <a:off x="2375282" y="2938050"/>
            <a:ext cx="5778118" cy="1205330"/>
          </a:xfrm>
          <a:prstGeom prst="rect">
            <a:avLst/>
          </a:prstGeom>
        </p:spPr>
        <p:txBody>
          <a:bodyPr vert="horz" wrap="square" lIns="0" tIns="7620" rIns="0" bIns="0" rtlCol="0">
            <a:spAutoFit/>
          </a:bodyPr>
          <a:lstStyle/>
          <a:p>
            <a:pPr marL="12700" marR="5080" algn="ctr">
              <a:lnSpc>
                <a:spcPct val="112000"/>
              </a:lnSpc>
              <a:spcBef>
                <a:spcPts val="60"/>
              </a:spcBef>
            </a:pPr>
            <a:r>
              <a:rPr sz="2400" spc="-5">
                <a:latin typeface="+mj-lt"/>
                <a:cs typeface="Calibri"/>
              </a:rPr>
              <a:t>CHAPTER</a:t>
            </a:r>
            <a:r>
              <a:rPr sz="2400" spc="-90">
                <a:latin typeface="+mj-lt"/>
                <a:cs typeface="Calibri"/>
              </a:rPr>
              <a:t> </a:t>
            </a:r>
            <a:r>
              <a:rPr sz="2400" spc="-10" smtClean="0">
                <a:latin typeface="+mj-lt"/>
                <a:cs typeface="Calibri"/>
              </a:rPr>
              <a:t>N</a:t>
            </a:r>
            <a:r>
              <a:rPr lang="en-US" sz="2400" spc="-10" dirty="0" smtClean="0">
                <a:latin typeface="+mj-lt"/>
                <a:cs typeface="Calibri"/>
              </a:rPr>
              <a:t>UMBER- </a:t>
            </a:r>
            <a:r>
              <a:rPr lang="en-US" sz="2400" b="1" spc="-10" dirty="0" smtClean="0">
                <a:latin typeface="+mj-lt"/>
                <a:cs typeface="Calibri"/>
              </a:rPr>
              <a:t>10</a:t>
            </a:r>
          </a:p>
          <a:p>
            <a:pPr marL="12700" marR="5080" algn="ctr">
              <a:lnSpc>
                <a:spcPct val="112000"/>
              </a:lnSpc>
              <a:spcBef>
                <a:spcPts val="60"/>
              </a:spcBef>
            </a:pPr>
            <a:r>
              <a:rPr lang="en-US" sz="2400" spc="-10" dirty="0" smtClean="0">
                <a:latin typeface="+mj-lt"/>
                <a:cs typeface="Calibri"/>
              </a:rPr>
              <a:t>CHAPTER: HEREDITY AND EVOLUTION</a:t>
            </a:r>
            <a:endParaRPr lang="en-US" sz="2400" b="1" spc="-525" dirty="0" smtClean="0">
              <a:latin typeface="+mj-lt"/>
              <a:cs typeface="Calibri"/>
            </a:endParaRPr>
          </a:p>
          <a:p>
            <a:pPr marL="12700" marR="5080" algn="ctr">
              <a:lnSpc>
                <a:spcPct val="112000"/>
              </a:lnSpc>
              <a:spcBef>
                <a:spcPts val="60"/>
              </a:spcBef>
            </a:pPr>
            <a:endParaRPr sz="2000" b="1" dirty="0">
              <a:latin typeface="+mj-lt"/>
              <a:cs typeface="Calibri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600950" y="0"/>
            <a:ext cx="1442466" cy="1143000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0" y="5250758"/>
            <a:ext cx="9144000" cy="1607240"/>
          </a:xfrm>
          <a:prstGeom prst="rect">
            <a:avLst/>
          </a:prstGeom>
        </p:spPr>
      </p:pic>
      <p:sp>
        <p:nvSpPr>
          <p:cNvPr id="6" name="object 3"/>
          <p:cNvSpPr txBox="1"/>
          <p:nvPr/>
        </p:nvSpPr>
        <p:spPr>
          <a:xfrm>
            <a:off x="2536017" y="3857628"/>
            <a:ext cx="4293417" cy="847796"/>
          </a:xfrm>
          <a:prstGeom prst="rect">
            <a:avLst/>
          </a:prstGeom>
        </p:spPr>
        <p:txBody>
          <a:bodyPr vert="horz" wrap="square" lIns="0" tIns="7620" rIns="0" bIns="0" rtlCol="0">
            <a:spAutoFit/>
          </a:bodyPr>
          <a:lstStyle/>
          <a:p>
            <a:pPr marL="12700" marR="5080" algn="ctr">
              <a:lnSpc>
                <a:spcPct val="112000"/>
              </a:lnSpc>
              <a:spcBef>
                <a:spcPts val="60"/>
              </a:spcBef>
            </a:pPr>
            <a:r>
              <a:rPr lang="en-US" sz="2400" spc="-5" dirty="0" smtClean="0">
                <a:cs typeface="Calibri"/>
              </a:rPr>
              <a:t>CLASS: </a:t>
            </a:r>
            <a:r>
              <a:rPr lang="en-US" sz="2400" b="1" spc="-5" dirty="0" smtClean="0">
                <a:cs typeface="Calibri"/>
              </a:rPr>
              <a:t>X</a:t>
            </a:r>
            <a:endParaRPr lang="en-US" sz="2400" spc="-525" dirty="0" smtClean="0">
              <a:cs typeface="Calibri"/>
            </a:endParaRPr>
          </a:p>
          <a:p>
            <a:pPr marL="12700" marR="5080" algn="ctr">
              <a:lnSpc>
                <a:spcPct val="112000"/>
              </a:lnSpc>
              <a:spcBef>
                <a:spcPts val="60"/>
              </a:spcBef>
            </a:pPr>
            <a:r>
              <a:rPr sz="2400" spc="-10" smtClean="0">
                <a:cs typeface="Calibri"/>
              </a:rPr>
              <a:t>SUB</a:t>
            </a:r>
            <a:r>
              <a:rPr lang="en-US" sz="2400" spc="-10" dirty="0" smtClean="0">
                <a:cs typeface="Calibri"/>
              </a:rPr>
              <a:t>JECT</a:t>
            </a:r>
            <a:r>
              <a:rPr sz="2400" spc="-10" smtClean="0">
                <a:cs typeface="Calibri"/>
              </a:rPr>
              <a:t>:</a:t>
            </a:r>
            <a:r>
              <a:rPr sz="2400" b="1" spc="-10" smtClean="0">
                <a:cs typeface="Calibri"/>
              </a:rPr>
              <a:t> </a:t>
            </a:r>
            <a:r>
              <a:rPr lang="en-IN" sz="2400" b="1" spc="-10" dirty="0" smtClean="0">
                <a:cs typeface="Calibri"/>
              </a:rPr>
              <a:t>BIOLOGY</a:t>
            </a:r>
            <a:r>
              <a:rPr sz="2400" b="1" spc="-10" smtClean="0">
                <a:cs typeface="Calibri"/>
              </a:rPr>
              <a:t> </a:t>
            </a:r>
            <a:r>
              <a:rPr sz="2400" b="1" spc="-5" smtClean="0">
                <a:cs typeface="Calibri"/>
              </a:rPr>
              <a:t> </a:t>
            </a:r>
            <a:endParaRPr sz="2000" b="1" dirty="0">
              <a:cs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5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Font typeface="Arial" charset="0"/>
              <a:buNone/>
            </a:pPr>
            <a:r>
              <a:rPr lang="en-US" b="1" dirty="0"/>
              <a:t>                          </a:t>
            </a:r>
          </a:p>
          <a:p>
            <a:pPr>
              <a:buFont typeface="Arial" charset="0"/>
              <a:buNone/>
            </a:pPr>
            <a:endParaRPr lang="en-US" b="1" dirty="0"/>
          </a:p>
          <a:p>
            <a:pPr>
              <a:buFont typeface="Arial" charset="0"/>
              <a:buNone/>
            </a:pPr>
            <a:r>
              <a:rPr lang="en-US" sz="4800" b="1" dirty="0"/>
              <a:t>                 </a:t>
            </a:r>
            <a:r>
              <a:rPr lang="en-US" sz="4000" b="1" dirty="0"/>
              <a:t>THANKING YOU</a:t>
            </a:r>
            <a:endParaRPr lang="en-US" sz="4000" dirty="0"/>
          </a:p>
          <a:p>
            <a:pPr>
              <a:buFont typeface="Arial" charset="0"/>
              <a:buNone/>
            </a:pPr>
            <a:r>
              <a:rPr lang="en-US" sz="4000" b="1">
                <a:solidFill>
                  <a:srgbClr val="FF0000"/>
                </a:solidFill>
              </a:rPr>
              <a:t>            </a:t>
            </a:r>
            <a:r>
              <a:rPr lang="en-US" sz="4000" b="1" dirty="0">
                <a:solidFill>
                  <a:srgbClr val="FF0000"/>
                </a:solidFill>
              </a:rPr>
              <a:t>ODM EDUCATIONAL GROUP</a:t>
            </a:r>
            <a:endParaRPr lang="en-US" sz="4000" dirty="0">
              <a:solidFill>
                <a:srgbClr val="FF0000"/>
              </a:solidFill>
            </a:endParaRPr>
          </a:p>
          <a:p>
            <a:pPr>
              <a:buFont typeface="Arial" charset="0"/>
              <a:buNone/>
            </a:pPr>
            <a:r>
              <a:rPr lang="en-US" dirty="0"/>
              <a:t/>
            </a:r>
            <a:br>
              <a:rPr lang="en-US" dirty="0"/>
            </a:br>
            <a:endParaRPr lang="en-US" dirty="0"/>
          </a:p>
          <a:p>
            <a:pPr>
              <a:buFont typeface="Arial" charset="0"/>
              <a:buNone/>
            </a:pP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pic>
        <p:nvPicPr>
          <p:cNvPr id="3" name="Google Shape;63;p14"/>
          <p:cNvPicPr preferRelativeResize="0"/>
          <p:nvPr/>
        </p:nvPicPr>
        <p:blipFill rotWithShape="1">
          <a:blip r:embed="rId2" cstate="print">
            <a:alphaModFix/>
          </a:blip>
          <a:srcRect/>
          <a:stretch/>
        </p:blipFill>
        <p:spPr>
          <a:xfrm>
            <a:off x="7149474" y="0"/>
            <a:ext cx="1994526" cy="9166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112837"/>
            <a:ext cx="8458200" cy="3154363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en-US" sz="2400" dirty="0"/>
              <a:t>                                      </a:t>
            </a:r>
            <a:r>
              <a:rPr lang="en-US" sz="2400" dirty="0">
                <a:solidFill>
                  <a:srgbClr val="FF0000"/>
                </a:solidFill>
              </a:rPr>
              <a:t>LEARNING  OBJECTIVE</a:t>
            </a:r>
          </a:p>
          <a:p>
            <a:pPr>
              <a:buNone/>
            </a:pPr>
            <a:r>
              <a:rPr lang="en-IN" sz="2200" dirty="0" smtClean="0"/>
              <a:t>Students will – </a:t>
            </a:r>
          </a:p>
          <a:p>
            <a:pPr marL="457200" indent="-457200">
              <a:buAutoNum type="arabicPeriod"/>
            </a:pPr>
            <a:r>
              <a:rPr lang="en-IN" sz="2200" dirty="0" smtClean="0"/>
              <a:t>Learn the basis of inheritance of characters from one generation to other</a:t>
            </a:r>
            <a:r>
              <a:rPr lang="en-IN" sz="2200" dirty="0" smtClean="0"/>
              <a:t>.</a:t>
            </a:r>
          </a:p>
          <a:p>
            <a:pPr marL="457200" indent="-457200">
              <a:buAutoNum type="arabicPeriod"/>
            </a:pPr>
            <a:r>
              <a:rPr lang="en-IN" sz="2200" dirty="0" smtClean="0"/>
              <a:t>Know the characters studied by Mendel in pea plant.</a:t>
            </a:r>
            <a:endParaRPr lang="en-IN" sz="2200" dirty="0" smtClean="0"/>
          </a:p>
          <a:p>
            <a:pPr marL="457200" indent="-457200">
              <a:buAutoNum type="arabicPeriod"/>
            </a:pPr>
            <a:r>
              <a:rPr lang="en-IN" sz="2200" dirty="0" smtClean="0"/>
              <a:t>Understand the </a:t>
            </a:r>
            <a:r>
              <a:rPr lang="en-IN" sz="2200" dirty="0" smtClean="0"/>
              <a:t>experiment conducted by Mendel to study pattern of inheritance.</a:t>
            </a:r>
            <a:endParaRPr lang="en-US" sz="2400" dirty="0" smtClean="0"/>
          </a:p>
          <a:p>
            <a:pPr marL="457200" indent="-457200">
              <a:buAutoNum type="arabicPeriod"/>
            </a:pPr>
            <a:r>
              <a:rPr lang="en-IN" sz="2400" dirty="0" smtClean="0"/>
              <a:t>Be able to solve monohybrid cross.</a:t>
            </a:r>
          </a:p>
          <a:p>
            <a:pPr marL="457200" indent="-457200">
              <a:buAutoNum type="arabicPeriod"/>
            </a:pPr>
            <a:r>
              <a:rPr lang="en-IN" sz="2400" dirty="0" smtClean="0"/>
              <a:t>Be able to find out the phenotype and genotype ratio of monohybrid cross.</a:t>
            </a:r>
          </a:p>
          <a:p>
            <a:pPr marL="457200" indent="-457200">
              <a:buAutoNum type="arabicPeriod"/>
            </a:pPr>
            <a:endParaRPr lang="en-IN" sz="2200" dirty="0" smtClean="0"/>
          </a:p>
        </p:txBody>
      </p:sp>
      <p:pic>
        <p:nvPicPr>
          <p:cNvPr id="5" name="Google Shape;63;p14"/>
          <p:cNvPicPr preferRelativeResize="0"/>
          <p:nvPr/>
        </p:nvPicPr>
        <p:blipFill rotWithShape="1">
          <a:blip r:embed="rId2" cstate="print">
            <a:alphaModFix/>
          </a:blip>
          <a:srcRect/>
          <a:stretch/>
        </p:blipFill>
        <p:spPr>
          <a:xfrm>
            <a:off x="7149474" y="0"/>
            <a:ext cx="1994526" cy="916675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>
            <a:lum bright="-20000" contrast="40000"/>
          </a:blip>
          <a:srcRect l="45608" t="14844" r="23645" b="16797"/>
          <a:stretch>
            <a:fillRect/>
          </a:stretch>
        </p:blipFill>
        <p:spPr bwMode="auto">
          <a:xfrm>
            <a:off x="6248400" y="3962400"/>
            <a:ext cx="2000264" cy="2500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457200"/>
            <a:ext cx="8229600" cy="1143000"/>
          </a:xfrm>
        </p:spPr>
        <p:txBody>
          <a:bodyPr>
            <a:norm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</a:rPr>
              <a:t>7 Contrasting Pairs of Traits In Pea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10242" name="AutoShape 2" descr="Nutrition Wave - 10 Steps Forward, 9 Steps Backward | RAW with Marty  Gallagher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244" name="AutoShape 4" descr="Nutrition Wave - 10 Steps Forward, 9 Steps Backward | RAW with Marty  Gallagher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>
            <a:lum bright="-10000" contrast="40000"/>
          </a:blip>
          <a:srcRect l="20132" t="25000" r="20132" b="25000"/>
          <a:stretch>
            <a:fillRect/>
          </a:stretch>
        </p:blipFill>
        <p:spPr bwMode="auto">
          <a:xfrm>
            <a:off x="304800" y="1371600"/>
            <a:ext cx="8458200" cy="541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Google Shape;63;p14"/>
          <p:cNvPicPr preferRelativeResize="0"/>
          <p:nvPr/>
        </p:nvPicPr>
        <p:blipFill rotWithShape="1">
          <a:blip r:embed="rId3" cstate="print">
            <a:alphaModFix/>
          </a:blip>
          <a:srcRect/>
          <a:stretch/>
        </p:blipFill>
        <p:spPr>
          <a:xfrm>
            <a:off x="7149474" y="0"/>
            <a:ext cx="1994526" cy="9166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81000" y="609600"/>
            <a:ext cx="8077200" cy="457200"/>
          </a:xfrm>
        </p:spPr>
        <p:txBody>
          <a:bodyPr>
            <a:norm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INHERITANCE OF ONE GENE-MONOHYBRID CROSS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10242" name="AutoShape 2" descr="Nutrition Wave - 10 Steps Forward, 9 Steps Backward | RAW with Marty  Gallagher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244" name="AutoShape 4" descr="Nutrition Wave - 10 Steps Forward, 9 Steps Backward | RAW with Marty  Gallagher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lum bright="-20000" contrast="40000"/>
          </a:blip>
          <a:srcRect l="9370" t="15625" r="56076" b="13542"/>
          <a:stretch>
            <a:fillRect/>
          </a:stretch>
        </p:blipFill>
        <p:spPr bwMode="auto">
          <a:xfrm>
            <a:off x="76200" y="990600"/>
            <a:ext cx="6400800" cy="586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TextBox 8"/>
          <p:cNvSpPr txBox="1"/>
          <p:nvPr/>
        </p:nvSpPr>
        <p:spPr>
          <a:xfrm>
            <a:off x="6553200" y="2946499"/>
            <a:ext cx="2286000" cy="2616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7030A0"/>
                </a:solidFill>
              </a:rPr>
              <a:t>Monohybrid Cross:</a:t>
            </a:r>
          </a:p>
          <a:p>
            <a:endParaRPr lang="en-US" dirty="0" smtClean="0"/>
          </a:p>
          <a:p>
            <a:r>
              <a:rPr lang="en-US" dirty="0" smtClean="0"/>
              <a:t>A cross between two plants differing in one character pair.</a:t>
            </a:r>
          </a:p>
          <a:p>
            <a:r>
              <a:rPr lang="en-US" b="1" dirty="0" smtClean="0">
                <a:solidFill>
                  <a:schemeClr val="tx2">
                    <a:lumMod val="50000"/>
                  </a:schemeClr>
                </a:solidFill>
              </a:rPr>
              <a:t>e.g.- Height of the Plant- Tall (TT) and Dwarf (</a:t>
            </a:r>
            <a:r>
              <a:rPr lang="en-US" b="1" dirty="0" err="1" smtClean="0">
                <a:solidFill>
                  <a:schemeClr val="tx2">
                    <a:lumMod val="50000"/>
                  </a:schemeClr>
                </a:solidFill>
              </a:rPr>
              <a:t>tt</a:t>
            </a:r>
            <a:r>
              <a:rPr lang="en-US" b="1" dirty="0" smtClean="0">
                <a:solidFill>
                  <a:schemeClr val="tx2">
                    <a:lumMod val="50000"/>
                  </a:schemeClr>
                </a:solidFill>
              </a:rPr>
              <a:t>).</a:t>
            </a:r>
          </a:p>
          <a:p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8" name="Google Shape;63;p14"/>
          <p:cNvPicPr preferRelativeResize="0"/>
          <p:nvPr/>
        </p:nvPicPr>
        <p:blipFill rotWithShape="1">
          <a:blip r:embed="rId3" cstate="print">
            <a:alphaModFix/>
          </a:blip>
          <a:srcRect/>
          <a:stretch/>
        </p:blipFill>
        <p:spPr>
          <a:xfrm>
            <a:off x="7149474" y="0"/>
            <a:ext cx="1994526" cy="9166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762000"/>
            <a:ext cx="6096000" cy="838200"/>
          </a:xfrm>
        </p:spPr>
        <p:txBody>
          <a:bodyPr>
            <a:normAutofit/>
          </a:bodyPr>
          <a:lstStyle/>
          <a:p>
            <a:pPr algn="l"/>
            <a:r>
              <a:rPr lang="en-US" sz="2400" b="1" dirty="0" smtClean="0">
                <a:solidFill>
                  <a:srgbClr val="FF0000"/>
                </a:solidFill>
              </a:rPr>
              <a:t>Mathematical Expression of Monohybrid Cross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10242" name="AutoShape 2" descr="Nutrition Wave - 10 Steps Forward, 9 Steps Backward | RAW with Marty  Gallagher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244" name="AutoShape 4" descr="Nutrition Wave - 10 Steps Forward, 9 Steps Backward | RAW with Marty  Gallagher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lum bright="-10000" contrast="40000"/>
          </a:blip>
          <a:srcRect l="20498" t="30208" r="19766" b="23958"/>
          <a:stretch>
            <a:fillRect/>
          </a:stretch>
        </p:blipFill>
        <p:spPr bwMode="auto">
          <a:xfrm>
            <a:off x="228600" y="1676400"/>
            <a:ext cx="8915400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TextBox 9"/>
          <p:cNvSpPr txBox="1"/>
          <p:nvPr/>
        </p:nvSpPr>
        <p:spPr>
          <a:xfrm>
            <a:off x="228600" y="1828800"/>
            <a:ext cx="4267200" cy="230832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b="1" dirty="0" smtClean="0"/>
              <a:t>The F1 (Tt) when self pollinated, produced gametes T and T in equal proportion.</a:t>
            </a:r>
          </a:p>
          <a:p>
            <a:endParaRPr lang="en-US" b="1" dirty="0" smtClean="0"/>
          </a:p>
          <a:p>
            <a:r>
              <a:rPr lang="en-US" b="1" dirty="0" smtClean="0"/>
              <a:t>During fertilization, pollen grains of T have 50% chance to pollinate eggs of the T &amp; t.</a:t>
            </a:r>
          </a:p>
          <a:p>
            <a:endParaRPr lang="en-US" b="1" dirty="0" smtClean="0"/>
          </a:p>
          <a:p>
            <a:r>
              <a:rPr lang="en-US" b="1" dirty="0" smtClean="0"/>
              <a:t>Also pollen grains of genotype t have a 50% chance to pollinate eggs of T and t.</a:t>
            </a:r>
            <a:endParaRPr lang="en-US" b="1" dirty="0"/>
          </a:p>
        </p:txBody>
      </p:sp>
      <p:pic>
        <p:nvPicPr>
          <p:cNvPr id="8" name="Google Shape;63;p14"/>
          <p:cNvPicPr preferRelativeResize="0"/>
          <p:nvPr/>
        </p:nvPicPr>
        <p:blipFill rotWithShape="1">
          <a:blip r:embed="rId3" cstate="print">
            <a:alphaModFix/>
          </a:blip>
          <a:srcRect/>
          <a:stretch/>
        </p:blipFill>
        <p:spPr>
          <a:xfrm>
            <a:off x="7149474" y="0"/>
            <a:ext cx="1994526" cy="9166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2">
            <a:lum bright="-20000" contrast="40000"/>
          </a:blip>
          <a:srcRect l="50366" t="14583" r="15666" b="25000"/>
          <a:stretch>
            <a:fillRect/>
          </a:stretch>
        </p:blipFill>
        <p:spPr bwMode="auto">
          <a:xfrm>
            <a:off x="533400" y="2133600"/>
            <a:ext cx="83058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242" name="AutoShape 2" descr="Nutrition Wave - 10 Steps Forward, 9 Steps Backward | RAW with Marty  Gallagher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244" name="AutoShape 4" descr="Nutrition Wave - 10 Steps Forward, 9 Steps Backward | RAW with Marty  Gallagher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0" y="609600"/>
            <a:ext cx="9144000" cy="1143000"/>
          </a:xfrm>
        </p:spPr>
        <p:txBody>
          <a:bodyPr>
            <a:norm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</a:rPr>
              <a:t>Monohybrid Cross- Phenotypic &amp; Genotypic Ratio</a:t>
            </a:r>
            <a:endParaRPr lang="en-US" sz="3200" b="1" dirty="0">
              <a:solidFill>
                <a:srgbClr val="FF0000"/>
              </a:solidFill>
            </a:endParaRPr>
          </a:p>
        </p:txBody>
      </p:sp>
      <p:pic>
        <p:nvPicPr>
          <p:cNvPr id="7" name="Google Shape;63;p14"/>
          <p:cNvPicPr preferRelativeResize="0"/>
          <p:nvPr/>
        </p:nvPicPr>
        <p:blipFill rotWithShape="1">
          <a:blip r:embed="rId3" cstate="print">
            <a:alphaModFix/>
          </a:blip>
          <a:srcRect/>
          <a:stretch/>
        </p:blipFill>
        <p:spPr>
          <a:xfrm>
            <a:off x="7149474" y="0"/>
            <a:ext cx="1994526" cy="9166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lum bright="-10000" contrast="40000"/>
          </a:blip>
          <a:srcRect l="49195" t="35417" r="20937" b="26042"/>
          <a:stretch>
            <a:fillRect/>
          </a:stretch>
        </p:blipFill>
        <p:spPr bwMode="auto">
          <a:xfrm>
            <a:off x="228600" y="2057400"/>
            <a:ext cx="3962400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4572000" y="3276600"/>
            <a:ext cx="4495800" cy="313932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en-US" b="1" dirty="0" smtClean="0">
                <a:solidFill>
                  <a:srgbClr val="00B0F0"/>
                </a:solidFill>
              </a:rPr>
              <a:t>During gamete formation</a:t>
            </a:r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, </a:t>
            </a:r>
            <a:r>
              <a:rPr lang="en-US" dirty="0" smtClean="0"/>
              <a:t>the factors (alleles) of a character pair present in parents segregate from each other such that a gamete receives </a:t>
            </a:r>
            <a:r>
              <a:rPr lang="en-US" b="1" dirty="0" smtClean="0"/>
              <a:t>only one of the 2 factors</a:t>
            </a:r>
            <a:r>
              <a:rPr lang="en-US" dirty="0" smtClean="0"/>
              <a:t>.</a:t>
            </a:r>
          </a:p>
          <a:p>
            <a:endParaRPr lang="en-US" dirty="0" smtClean="0"/>
          </a:p>
          <a:p>
            <a:pPr>
              <a:buFont typeface="Wingdings" pitchFamily="2" charset="2"/>
              <a:buChar char="§"/>
            </a:pPr>
            <a:r>
              <a:rPr lang="en-US" b="1" dirty="0" smtClean="0"/>
              <a:t>Homozygous</a:t>
            </a:r>
            <a:r>
              <a:rPr lang="en-US" dirty="0" smtClean="0"/>
              <a:t> parent produces </a:t>
            </a:r>
            <a:r>
              <a:rPr lang="en-US" b="1" dirty="0" smtClean="0"/>
              <a:t>similar</a:t>
            </a:r>
            <a:r>
              <a:rPr lang="en-US" dirty="0" smtClean="0"/>
              <a:t> gametes.</a:t>
            </a:r>
          </a:p>
          <a:p>
            <a:endParaRPr lang="en-US" dirty="0" smtClean="0"/>
          </a:p>
          <a:p>
            <a:pPr>
              <a:buFont typeface="Wingdings" pitchFamily="2" charset="2"/>
              <a:buChar char="§"/>
            </a:pPr>
            <a:r>
              <a:rPr lang="en-US" b="1" dirty="0" smtClean="0"/>
              <a:t>Heterozygous</a:t>
            </a:r>
            <a:r>
              <a:rPr lang="en-US" dirty="0" smtClean="0"/>
              <a:t> parent produces two kinds of gametes </a:t>
            </a:r>
            <a:r>
              <a:rPr lang="en-US" b="1" dirty="0" smtClean="0"/>
              <a:t>each having one allele </a:t>
            </a:r>
            <a:r>
              <a:rPr lang="en-US" dirty="0" smtClean="0"/>
              <a:t>with equal proportion.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52400" y="1210270"/>
            <a:ext cx="9220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i="1" dirty="0" smtClean="0">
                <a:solidFill>
                  <a:schemeClr val="accent2">
                    <a:lumMod val="50000"/>
                  </a:schemeClr>
                </a:solidFill>
              </a:rPr>
              <a:t>Mendel’s Law of Segregation states that a diploid organism passes</a:t>
            </a:r>
          </a:p>
          <a:p>
            <a:pPr algn="ctr"/>
            <a:r>
              <a:rPr lang="en-US" b="1" i="1" dirty="0" smtClean="0">
                <a:solidFill>
                  <a:schemeClr val="accent2">
                    <a:lumMod val="50000"/>
                  </a:schemeClr>
                </a:solidFill>
              </a:rPr>
              <a:t> a randomly selected allele for a trait during gamete production</a:t>
            </a:r>
          </a:p>
          <a:p>
            <a:pPr algn="ctr"/>
            <a:r>
              <a:rPr lang="en-US" b="1" i="1" dirty="0" smtClean="0">
                <a:solidFill>
                  <a:schemeClr val="accent2">
                    <a:lumMod val="50000"/>
                  </a:schemeClr>
                </a:solidFill>
              </a:rPr>
              <a:t> to its offspring, such that the offspring receives one allele from each parent.</a:t>
            </a:r>
            <a:endParaRPr lang="en-US" b="1" i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0" y="381000"/>
            <a:ext cx="9144000" cy="990600"/>
          </a:xfrm>
        </p:spPr>
        <p:txBody>
          <a:bodyPr>
            <a:norm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</a:rPr>
              <a:t>LAW OF SEGREGATION</a:t>
            </a:r>
            <a:endParaRPr lang="en-US" sz="3200" b="1" dirty="0">
              <a:solidFill>
                <a:srgbClr val="FF0000"/>
              </a:solidFill>
            </a:endParaRPr>
          </a:p>
        </p:txBody>
      </p:sp>
      <p:pic>
        <p:nvPicPr>
          <p:cNvPr id="8" name="Google Shape;63;p14"/>
          <p:cNvPicPr preferRelativeResize="0"/>
          <p:nvPr/>
        </p:nvPicPr>
        <p:blipFill rotWithShape="1">
          <a:blip r:embed="rId3" cstate="print">
            <a:alphaModFix/>
          </a:blip>
          <a:srcRect/>
          <a:stretch/>
        </p:blipFill>
        <p:spPr>
          <a:xfrm>
            <a:off x="7149474" y="0"/>
            <a:ext cx="1994526" cy="9166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AutoShape 2" descr="Nutrition Wave - 10 Steps Forward, 9 Steps Backward | RAW with Marty  Gallagher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244" name="AutoShape 4" descr="Nutrition Wave - 10 Steps Forward, 9 Steps Backward | RAW with Marty  Gallagher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0" y="381000"/>
            <a:ext cx="9144000" cy="762000"/>
          </a:xfrm>
        </p:spPr>
        <p:txBody>
          <a:bodyPr>
            <a:norm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</a:rPr>
              <a:t>LAW OF DOMINANCE</a:t>
            </a:r>
            <a:endParaRPr lang="en-US" sz="3200" b="1" dirty="0">
              <a:solidFill>
                <a:srgbClr val="FF0000"/>
              </a:solidFill>
            </a:endParaRPr>
          </a:p>
        </p:txBody>
      </p:sp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2">
            <a:lum bright="-10000" contrast="40000"/>
          </a:blip>
          <a:srcRect l="48828" t="37847" r="18961" b="23958"/>
          <a:stretch>
            <a:fillRect/>
          </a:stretch>
        </p:blipFill>
        <p:spPr bwMode="auto">
          <a:xfrm>
            <a:off x="76200" y="1828800"/>
            <a:ext cx="5562600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TextBox 8"/>
          <p:cNvSpPr txBox="1"/>
          <p:nvPr/>
        </p:nvSpPr>
        <p:spPr>
          <a:xfrm>
            <a:off x="0" y="5638800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en-US" dirty="0" smtClean="0"/>
              <a:t>Characters are controlled by discrete units called </a:t>
            </a:r>
            <a:r>
              <a:rPr lang="en-US" b="1" dirty="0" smtClean="0"/>
              <a:t>Factors.</a:t>
            </a:r>
          </a:p>
          <a:p>
            <a:pPr>
              <a:buFont typeface="Wingdings" pitchFamily="2" charset="2"/>
              <a:buChar char="§"/>
            </a:pPr>
            <a:r>
              <a:rPr lang="en-US" dirty="0" smtClean="0"/>
              <a:t>Factors occur in </a:t>
            </a:r>
            <a:r>
              <a:rPr lang="en-US" b="1" dirty="0" smtClean="0"/>
              <a:t>pairs.</a:t>
            </a:r>
          </a:p>
          <a:p>
            <a:pPr>
              <a:buFont typeface="Wingdings" pitchFamily="2" charset="2"/>
              <a:buChar char="§"/>
            </a:pPr>
            <a:r>
              <a:rPr lang="en-US" dirty="0" smtClean="0"/>
              <a:t>In a dissimilar pair of factors one member of the pair</a:t>
            </a:r>
            <a:r>
              <a:rPr lang="en-US" b="1" dirty="0" smtClean="0">
                <a:solidFill>
                  <a:srgbClr val="00B050"/>
                </a:solidFill>
              </a:rPr>
              <a:t> </a:t>
            </a:r>
            <a:r>
              <a:rPr lang="en-US" b="1" dirty="0" smtClean="0"/>
              <a:t>dominates (dominant)</a:t>
            </a:r>
            <a:r>
              <a:rPr lang="en-US" dirty="0" smtClean="0"/>
              <a:t> the </a:t>
            </a:r>
            <a:r>
              <a:rPr lang="en-US" b="1" dirty="0" smtClean="0"/>
              <a:t>other (recessive).</a:t>
            </a:r>
            <a:endParaRPr lang="en-US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381000" y="1120914"/>
            <a:ext cx="8534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i="1" dirty="0" smtClean="0">
                <a:solidFill>
                  <a:schemeClr val="accent2">
                    <a:lumMod val="50000"/>
                  </a:schemeClr>
                </a:solidFill>
              </a:rPr>
              <a:t>Mendel’s law of dominance states that one of the pairs of inherited traits will be dominant and the others recessive unless both the factors are recessive.</a:t>
            </a:r>
            <a:endParaRPr lang="en-US" sz="2000" b="1" i="1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12292" name="Picture 4"/>
          <p:cNvPicPr>
            <a:picLocks noChangeAspect="1" noChangeArrowheads="1"/>
          </p:cNvPicPr>
          <p:nvPr/>
        </p:nvPicPr>
        <p:blipFill>
          <a:blip r:embed="rId3">
            <a:lum bright="-20000" contrast="30000"/>
          </a:blip>
          <a:srcRect l="31259" t="22917" r="55857" b="55208"/>
          <a:stretch>
            <a:fillRect/>
          </a:stretch>
        </p:blipFill>
        <p:spPr bwMode="auto">
          <a:xfrm>
            <a:off x="5562600" y="1905000"/>
            <a:ext cx="3352800" cy="33528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2" name="Google Shape;63;p14"/>
          <p:cNvPicPr preferRelativeResize="0"/>
          <p:nvPr/>
        </p:nvPicPr>
        <p:blipFill rotWithShape="1">
          <a:blip r:embed="rId4" cstate="print">
            <a:alphaModFix/>
          </a:blip>
          <a:srcRect/>
          <a:stretch/>
        </p:blipFill>
        <p:spPr>
          <a:xfrm>
            <a:off x="7149474" y="0"/>
            <a:ext cx="1994526" cy="9166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HOME ASSIGNMENT</a:t>
            </a:r>
          </a:p>
        </p:txBody>
      </p:sp>
      <p:pic>
        <p:nvPicPr>
          <p:cNvPr id="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18851" t="16601" r="67423" b="58008"/>
          <a:stretch>
            <a:fillRect/>
          </a:stretch>
        </p:blipFill>
        <p:spPr bwMode="auto">
          <a:xfrm flipH="1">
            <a:off x="6934200" y="4800600"/>
            <a:ext cx="1785910" cy="185740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220713" y="228600"/>
            <a:ext cx="1923287" cy="1142999"/>
          </a:xfrm>
          <a:prstGeom prst="rect">
            <a:avLst/>
          </a:prstGeom>
        </p:spPr>
      </p:pic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304800" y="1295400"/>
            <a:ext cx="8458200" cy="40318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en-US" sz="1600" dirty="0" smtClean="0"/>
              <a:t>Q.1. What will be the appearance of (a) F</a:t>
            </a:r>
            <a:r>
              <a:rPr lang="en-US" sz="1600" baseline="-25000" dirty="0" smtClean="0"/>
              <a:t>1</a:t>
            </a:r>
            <a:r>
              <a:rPr lang="en-US" sz="1600" dirty="0" smtClean="0"/>
              <a:t> and (b) F</a:t>
            </a:r>
            <a:r>
              <a:rPr lang="en-US" sz="1600" baseline="-25000" dirty="0" smtClean="0"/>
              <a:t>2</a:t>
            </a:r>
            <a:r>
              <a:rPr lang="en-US" sz="1600" dirty="0" smtClean="0"/>
              <a:t> progenies when a pure (homozygous) tall pea plant is crossed with a pure (homozygous) dwarf pea plant</a:t>
            </a:r>
            <a:r>
              <a:rPr lang="en-US" sz="1600" dirty="0" smtClean="0"/>
              <a:t>?</a:t>
            </a:r>
          </a:p>
          <a:p>
            <a:endParaRPr lang="en-US" sz="1600" dirty="0" smtClean="0"/>
          </a:p>
          <a:p>
            <a:r>
              <a:rPr lang="en-US" sz="1600" dirty="0" smtClean="0"/>
              <a:t>Q.2. When a plant homozygous for tall is crossed with a plant homozygous for dwarf, what will be the appearance of the </a:t>
            </a:r>
            <a:r>
              <a:rPr lang="en-US" sz="1600" dirty="0" err="1" smtClean="0"/>
              <a:t>offsprings</a:t>
            </a:r>
            <a:r>
              <a:rPr lang="en-US" sz="1600" dirty="0" smtClean="0"/>
              <a:t> of a cross of F</a:t>
            </a:r>
            <a:r>
              <a:rPr lang="en-US" sz="1600" baseline="-25000" dirty="0" smtClean="0"/>
              <a:t>1</a:t>
            </a:r>
            <a:r>
              <a:rPr lang="en-US" sz="1600" dirty="0" smtClean="0"/>
              <a:t> with its tall parent</a:t>
            </a:r>
            <a:r>
              <a:rPr lang="en-US" sz="1600" dirty="0" smtClean="0"/>
              <a:t>.</a:t>
            </a:r>
          </a:p>
          <a:p>
            <a:endParaRPr lang="en-US" sz="1600" dirty="0" smtClean="0"/>
          </a:p>
          <a:p>
            <a:r>
              <a:rPr lang="en-US" sz="1600" dirty="0" smtClean="0"/>
              <a:t>Q.3. When a plant homozygous for tall is crossed with a plant homozygous for dwarf, what will be the appearance of the off-springs of a cross of F</a:t>
            </a:r>
            <a:r>
              <a:rPr lang="en-US" sz="1600" baseline="-25000" dirty="0" smtClean="0"/>
              <a:t>1</a:t>
            </a:r>
            <a:r>
              <a:rPr lang="en-US" sz="1600" dirty="0" smtClean="0"/>
              <a:t> with its dwarf parent</a:t>
            </a:r>
            <a:r>
              <a:rPr lang="en-US" sz="1600" dirty="0" smtClean="0"/>
              <a:t>?</a:t>
            </a:r>
          </a:p>
          <a:p>
            <a:endParaRPr lang="en-US" sz="1600" dirty="0" smtClean="0"/>
          </a:p>
          <a:p>
            <a:r>
              <a:rPr lang="en-US" sz="1600" dirty="0" smtClean="0"/>
              <a:t>Q.4. Work out for the genotypes of the parents of the cross between a tall and a dwarf pea plant which result into about one half of the tall and one half of dwarf off-springs</a:t>
            </a:r>
            <a:r>
              <a:rPr lang="en-US" sz="1600" dirty="0" smtClean="0"/>
              <a:t>.</a:t>
            </a:r>
          </a:p>
          <a:p>
            <a:endParaRPr lang="en-US" sz="1600" dirty="0" smtClean="0"/>
          </a:p>
          <a:p>
            <a:r>
              <a:rPr lang="en-US" sz="1600" dirty="0" smtClean="0"/>
              <a:t>Q.5. Work out the probabilities of the off-springs in a case when heterozygous tall hybrids of F</a:t>
            </a:r>
            <a:r>
              <a:rPr lang="en-US" sz="1600" baseline="-25000" dirty="0" smtClean="0"/>
              <a:t>1 </a:t>
            </a:r>
            <a:r>
              <a:rPr lang="en-US" sz="1600" dirty="0" smtClean="0"/>
              <a:t>generation are self-fertilized</a:t>
            </a:r>
            <a:r>
              <a:rPr lang="en-US" sz="1600" dirty="0" smtClean="0"/>
              <a:t>.</a:t>
            </a:r>
          </a:p>
          <a:p>
            <a:endParaRPr lang="en-US" sz="1600" dirty="0" smtClean="0"/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US" sz="1600" dirty="0" smtClean="0"/>
              <a:t>Q.6. How </a:t>
            </a:r>
            <a:r>
              <a:rPr lang="en-US" sz="1600" dirty="0" smtClean="0"/>
              <a:t>do Mendel’s experiments show that traits may be dominant or recessive </a:t>
            </a:r>
            <a:r>
              <a:rPr lang="en-US" sz="1600" dirty="0" smtClean="0"/>
              <a:t>?</a:t>
            </a:r>
            <a:endParaRPr kumimoji="0" lang="en-US" sz="1600" i="0" u="none" strike="noStrike" cap="none" normalizeH="0" baseline="0" dirty="0" smtClean="0">
              <a:ln>
                <a:noFill/>
              </a:ln>
              <a:solidFill>
                <a:srgbClr val="212529"/>
              </a:solidFill>
              <a:effectLst/>
              <a:latin typeface="Calibri" pitchFamily="34" charset="0"/>
              <a:ea typeface="Times New Roman" pitchFamily="18" charset="0"/>
              <a:cs typeface="Calibri" pitchFamily="34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537</TotalTime>
  <Words>350</Words>
  <Application>Microsoft Office PowerPoint</Application>
  <PresentationFormat>On-screen Show (4:3)</PresentationFormat>
  <Paragraphs>58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Office Theme</vt:lpstr>
      <vt:lpstr>TOPIC- PRINCIPLES OF INHERITANCE PERIOD- 1 </vt:lpstr>
      <vt:lpstr>Slide 2</vt:lpstr>
      <vt:lpstr>7 Contrasting Pairs of Traits In Pea</vt:lpstr>
      <vt:lpstr>INHERITANCE OF ONE GENE-MONOHYBRID CROSS</vt:lpstr>
      <vt:lpstr>Mathematical Expression of Monohybrid Cross</vt:lpstr>
      <vt:lpstr>Monohybrid Cross- Phenotypic &amp; Genotypic Ratio</vt:lpstr>
      <vt:lpstr>LAW OF SEGREGATION</vt:lpstr>
      <vt:lpstr>LAW OF DOMINANCE</vt:lpstr>
      <vt:lpstr>HOME ASSIGNMENT</vt:lpstr>
      <vt:lpstr>Slide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PHYSICAL QUANTITIES AND MEASUREMENT</dc:title>
  <dc:creator>FNSCB</dc:creator>
  <cp:lastModifiedBy>Tapaswini Maharana</cp:lastModifiedBy>
  <cp:revision>56</cp:revision>
  <dcterms:created xsi:type="dcterms:W3CDTF">2021-03-22T06:08:03Z</dcterms:created>
  <dcterms:modified xsi:type="dcterms:W3CDTF">2022-04-01T06:50:39Z</dcterms:modified>
</cp:coreProperties>
</file>