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77" r:id="rId4"/>
    <p:sldId id="278" r:id="rId5"/>
    <p:sldId id="276" r:id="rId6"/>
    <p:sldId id="262"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 Target="slides/slide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E"/>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6553696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9926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8260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77066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14063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61556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01716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2054872" y="1204111"/>
            <a:ext cx="5803536" cy="15390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SESSION : 9</a:t>
            </a:r>
            <a:endParaRPr sz="1600" dirty="0"/>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CLASS : </a:t>
            </a:r>
            <a:r>
              <a:rPr lang="en" sz="1600" b="1" dirty="0"/>
              <a:t>V</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SUBJECT : ENGLISH GRAMMAR</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CHAPTER NUMBER: 5</a:t>
            </a:r>
            <a:endParaRPr sz="16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CHAPTER NAME : TRANSITIVE AND INTRANSITIVE</a:t>
            </a:r>
            <a:endParaRPr sz="1600" dirty="0"/>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Arial"/>
                <a:ea typeface="Arial"/>
                <a:cs typeface="Arial"/>
                <a:sym typeface="Arial"/>
              </a:rPr>
              <a:t>SUBTOPIC : Q. 6, Extra Questions</a:t>
            </a:r>
            <a:endParaRPr sz="1600" b="1"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262164" y="1027795"/>
            <a:ext cx="8477799" cy="318269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400" dirty="0">
                <a:latin typeface="Calibri"/>
                <a:ea typeface="Calibri"/>
                <a:cs typeface="Calibri"/>
                <a:sym typeface="Calibri"/>
              </a:rPr>
              <a:t>Enable the students to </a:t>
            </a:r>
          </a:p>
          <a:p>
            <a:pPr marL="0" marR="0" lvl="0" indent="0" algn="l" rtl="0">
              <a:lnSpc>
                <a:spcPct val="100000"/>
              </a:lnSpc>
              <a:spcBef>
                <a:spcPts val="0"/>
              </a:spcBef>
              <a:spcAft>
                <a:spcPts val="0"/>
              </a:spcAft>
              <a:buClr>
                <a:srgbClr val="000000"/>
              </a:buClr>
              <a:buSzPts val="1400"/>
              <a:buFont typeface="Arial"/>
              <a:buNone/>
            </a:pPr>
            <a:endParaRPr lang="en" sz="2400" dirty="0">
              <a:latin typeface="Calibri"/>
              <a:ea typeface="Calibri"/>
              <a:cs typeface="Calibri"/>
              <a:sym typeface="Calibri"/>
            </a:endParaRPr>
          </a:p>
          <a:p>
            <a:pPr algn="l">
              <a:buFont typeface="Arial" panose="020B0604020202020204" pitchFamily="34" charset="0"/>
              <a:buChar char="•"/>
            </a:pPr>
            <a:r>
              <a:rPr lang="en-US" sz="2000" i="0" dirty="0">
                <a:solidFill>
                  <a:srgbClr val="202124"/>
                </a:solidFill>
                <a:effectLst/>
                <a:latin typeface="Comic Sans MS" panose="030F0702030302020204" pitchFamily="66" charset="0"/>
              </a:rPr>
              <a:t>To be able to recognize whether a verb is used transitively or intransitively in a sentence.</a:t>
            </a:r>
          </a:p>
          <a:p>
            <a:pPr algn="l">
              <a:buFont typeface="Arial" panose="020B0604020202020204" pitchFamily="34" charset="0"/>
              <a:buChar char="•"/>
            </a:pPr>
            <a:endParaRPr lang="en-US" sz="2000" i="0" dirty="0">
              <a:solidFill>
                <a:srgbClr val="202124"/>
              </a:solidFill>
              <a:effectLst/>
              <a:latin typeface="Comic Sans MS" panose="030F0702030302020204" pitchFamily="66" charset="0"/>
            </a:endParaRPr>
          </a:p>
          <a:p>
            <a:pPr algn="l">
              <a:buFont typeface="Arial" panose="020B0604020202020204" pitchFamily="34" charset="0"/>
              <a:buChar char="•"/>
            </a:pPr>
            <a:r>
              <a:rPr lang="en-US" sz="2000" i="0" dirty="0">
                <a:solidFill>
                  <a:srgbClr val="202124"/>
                </a:solidFill>
                <a:effectLst/>
                <a:latin typeface="Comic Sans MS" panose="030F0702030302020204" pitchFamily="66" charset="0"/>
              </a:rPr>
              <a:t>To identify the direct object of the transitive verb in a sentence</a:t>
            </a:r>
          </a:p>
          <a:p>
            <a:pPr algn="l">
              <a:buFont typeface="Arial" panose="020B0604020202020204" pitchFamily="34" charset="0"/>
              <a:buChar char="•"/>
            </a:pPr>
            <a:endParaRPr lang="en-US" sz="2000" i="0" dirty="0">
              <a:solidFill>
                <a:srgbClr val="202124"/>
              </a:solidFill>
              <a:effectLst/>
              <a:latin typeface="Comic Sans MS" panose="030F0702030302020204" pitchFamily="66" charset="0"/>
            </a:endParaRPr>
          </a:p>
          <a:p>
            <a:pPr algn="l">
              <a:buFont typeface="Arial" panose="020B0604020202020204" pitchFamily="34" charset="0"/>
              <a:buChar char="•"/>
            </a:pPr>
            <a:r>
              <a:rPr lang="en-US" sz="2000" i="0" dirty="0">
                <a:solidFill>
                  <a:schemeClr val="tx1"/>
                </a:solidFill>
                <a:effectLst/>
                <a:latin typeface="Comic Sans MS" panose="030F0702030302020204" pitchFamily="66" charset="0"/>
              </a:rPr>
              <a:t>Correctly differentiate between transitive and intransitive verbs. Know about different rules of transitive </a:t>
            </a:r>
          </a:p>
          <a:p>
            <a:pPr marL="457200" marR="0" lvl="0" indent="-457200" algn="l" rtl="0">
              <a:lnSpc>
                <a:spcPct val="100000"/>
              </a:lnSpc>
              <a:spcBef>
                <a:spcPts val="0"/>
              </a:spcBef>
              <a:spcAft>
                <a:spcPts val="0"/>
              </a:spcAft>
              <a:buClr>
                <a:srgbClr val="000000"/>
              </a:buClr>
              <a:buSzPts val="1400"/>
              <a:buFont typeface="Arial"/>
              <a:buAutoNum type="arabicParenR"/>
            </a:pPr>
            <a:endParaRPr lang="en-US" sz="2000" dirty="0">
              <a:solidFill>
                <a:srgbClr val="002060"/>
              </a:solidFill>
              <a:latin typeface="Calibri"/>
              <a:ea typeface="Calibri"/>
              <a:cs typeface="Calibri"/>
              <a:sym typeface="Calibri"/>
            </a:endParaRPr>
          </a:p>
          <a:p>
            <a:pPr marL="457200" marR="0" lvl="0" indent="-457200" algn="l" rtl="0">
              <a:lnSpc>
                <a:spcPct val="100000"/>
              </a:lnSpc>
              <a:spcBef>
                <a:spcPts val="0"/>
              </a:spcBef>
              <a:spcAft>
                <a:spcPts val="0"/>
              </a:spcAft>
              <a:buClr>
                <a:srgbClr val="000000"/>
              </a:buClr>
              <a:buSzPts val="1400"/>
              <a:buFont typeface="Arial"/>
              <a:buAutoNum type="arabicParenR"/>
            </a:pPr>
            <a:endParaRPr lang="en" sz="2000" b="0" i="0" u="none" strike="noStrike" cap="none" dirty="0">
              <a:solidFill>
                <a:srgbClr val="002060"/>
              </a:solidFill>
              <a:latin typeface="Calibri"/>
              <a:ea typeface="Calibri"/>
              <a:cs typeface="Calibri"/>
              <a:sym typeface="Calibri"/>
            </a:endParaRPr>
          </a:p>
          <a:p>
            <a:pPr marR="0" lvl="0" algn="l" rtl="0">
              <a:lnSpc>
                <a:spcPct val="100000"/>
              </a:lnSpc>
              <a:spcBef>
                <a:spcPts val="0"/>
              </a:spcBef>
              <a:spcAft>
                <a:spcPts val="0"/>
              </a:spcAft>
              <a:buClr>
                <a:srgbClr val="000000"/>
              </a:buClr>
              <a:buSzPts val="1400"/>
            </a:pPr>
            <a:endParaRPr sz="2000" b="0" i="0" u="none" strike="noStrike" cap="none" dirty="0">
              <a:solidFill>
                <a:srgbClr val="00206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82"/>
        <p:cNvGrpSpPr/>
        <p:nvPr/>
      </p:nvGrpSpPr>
      <p:grpSpPr>
        <a:xfrm>
          <a:off x="0" y="0"/>
          <a:ext cx="0" cy="0"/>
          <a:chOff x="0" y="0"/>
          <a:chExt cx="0" cy="0"/>
        </a:xfrm>
      </p:grpSpPr>
      <p:pic>
        <p:nvPicPr>
          <p:cNvPr id="83" name="Google Shape;83;p5"/>
          <p:cNvPicPr preferRelativeResize="0"/>
          <p:nvPr/>
        </p:nvPicPr>
        <p:blipFill rotWithShape="1">
          <a:blip r:embed="rId3">
            <a:alphaModFix/>
          </a:blip>
          <a:srcRect/>
          <a:stretch/>
        </p:blipFill>
        <p:spPr>
          <a:xfrm>
            <a:off x="7911474" y="4531625"/>
            <a:ext cx="1232526" cy="611875"/>
          </a:xfrm>
          <a:prstGeom prst="rect">
            <a:avLst/>
          </a:prstGeom>
          <a:noFill/>
          <a:ln>
            <a:noFill/>
          </a:ln>
        </p:spPr>
      </p:pic>
      <p:sp>
        <p:nvSpPr>
          <p:cNvPr id="8" name="Rectangle 7"/>
          <p:cNvSpPr/>
          <p:nvPr/>
        </p:nvSpPr>
        <p:spPr>
          <a:xfrm>
            <a:off x="859882" y="1824028"/>
            <a:ext cx="242374" cy="400110"/>
          </a:xfrm>
          <a:prstGeom prst="rect">
            <a:avLst/>
          </a:prstGeom>
        </p:spPr>
        <p:txBody>
          <a:bodyPr wrap="none">
            <a:spAutoFit/>
          </a:bodyPr>
          <a:lstStyle/>
          <a:p>
            <a:r>
              <a:rPr lang="en-US" sz="2000" dirty="0">
                <a:latin typeface="Calibri" pitchFamily="34" charset="0"/>
              </a:rPr>
              <a:t> </a:t>
            </a:r>
          </a:p>
        </p:txBody>
      </p:sp>
      <p:sp>
        <p:nvSpPr>
          <p:cNvPr id="9" name="Rectangle 8"/>
          <p:cNvSpPr/>
          <p:nvPr/>
        </p:nvSpPr>
        <p:spPr>
          <a:xfrm>
            <a:off x="3713442" y="1860814"/>
            <a:ext cx="242374" cy="400110"/>
          </a:xfrm>
          <a:prstGeom prst="rect">
            <a:avLst/>
          </a:prstGeom>
        </p:spPr>
        <p:txBody>
          <a:bodyPr wrap="none">
            <a:spAutoFit/>
          </a:bodyPr>
          <a:lstStyle/>
          <a:p>
            <a:r>
              <a:rPr lang="en-US" sz="2000" dirty="0">
                <a:latin typeface="Calibri" pitchFamily="34" charset="0"/>
              </a:rPr>
              <a:t> </a:t>
            </a:r>
          </a:p>
        </p:txBody>
      </p:sp>
      <p:sp>
        <p:nvSpPr>
          <p:cNvPr id="11" name="Rectangle 10"/>
          <p:cNvSpPr/>
          <p:nvPr/>
        </p:nvSpPr>
        <p:spPr>
          <a:xfrm>
            <a:off x="1721731" y="2759448"/>
            <a:ext cx="242374" cy="400110"/>
          </a:xfrm>
          <a:prstGeom prst="rect">
            <a:avLst/>
          </a:prstGeom>
        </p:spPr>
        <p:txBody>
          <a:bodyPr wrap="none">
            <a:spAutoFit/>
          </a:bodyPr>
          <a:lstStyle/>
          <a:p>
            <a:r>
              <a:rPr lang="en-US" sz="2000" dirty="0">
                <a:latin typeface="Calibri" pitchFamily="34" charset="0"/>
              </a:rPr>
              <a:t> </a:t>
            </a:r>
          </a:p>
        </p:txBody>
      </p:sp>
      <p:sp>
        <p:nvSpPr>
          <p:cNvPr id="2" name="Title 1"/>
          <p:cNvSpPr>
            <a:spLocks noGrp="1"/>
          </p:cNvSpPr>
          <p:nvPr>
            <p:ph type="title"/>
          </p:nvPr>
        </p:nvSpPr>
        <p:spPr>
          <a:xfrm>
            <a:off x="95693" y="0"/>
            <a:ext cx="8941982" cy="5143500"/>
          </a:xfrm>
        </p:spPr>
        <p:txBody>
          <a:bodyPr/>
          <a:lstStyle/>
          <a:p>
            <a:r>
              <a:rPr lang="en-US" sz="2000" dirty="0"/>
              <a:t>6. </a:t>
            </a:r>
            <a:r>
              <a:rPr lang="en-US" sz="1800" b="1" dirty="0"/>
              <a:t>The sentences given below are examples of the conditions given in the table. Indicate the right example against the appropriate condition in the table.</a:t>
            </a:r>
            <a:br>
              <a:rPr lang="en-US" sz="1800" b="1" dirty="0"/>
            </a:br>
            <a:r>
              <a:rPr lang="en-US" sz="2000" dirty="0">
                <a:latin typeface="Comic Sans MS" panose="030F0702030302020204" pitchFamily="66" charset="0"/>
              </a:rPr>
              <a:t>a. The coconut fell on the ground.</a:t>
            </a:r>
            <a:br>
              <a:rPr lang="en-US" sz="2000" dirty="0">
                <a:latin typeface="Comic Sans MS" panose="030F0702030302020204" pitchFamily="66" charset="0"/>
              </a:rPr>
            </a:br>
            <a:r>
              <a:rPr lang="en-US" sz="2000" dirty="0">
                <a:latin typeface="Comic Sans MS" panose="030F0702030302020204" pitchFamily="66" charset="0"/>
              </a:rPr>
              <a:t>A sentence with a transitive verb .  </a:t>
            </a:r>
            <a:br>
              <a:rPr lang="en-US" sz="2000" dirty="0">
                <a:latin typeface="Comic Sans MS" panose="030F0702030302020204" pitchFamily="66" charset="0"/>
              </a:rPr>
            </a:br>
            <a:br>
              <a:rPr lang="en-US" sz="2000" dirty="0">
                <a:latin typeface="Comic Sans MS" panose="030F0702030302020204" pitchFamily="66" charset="0"/>
              </a:rPr>
            </a:br>
            <a:r>
              <a:rPr lang="en-US" sz="2000" dirty="0">
                <a:latin typeface="Comic Sans MS" panose="030F0702030302020204" pitchFamily="66" charset="0"/>
              </a:rPr>
              <a:t>b. the sun shone and the birds chirped.</a:t>
            </a:r>
            <a:br>
              <a:rPr lang="en-US" sz="2000" dirty="0">
                <a:latin typeface="Comic Sans MS" panose="030F0702030302020204" pitchFamily="66" charset="0"/>
              </a:rPr>
            </a:br>
            <a:r>
              <a:rPr lang="en-US" sz="2000" dirty="0">
                <a:latin typeface="Comic Sans MS" panose="030F0702030302020204" pitchFamily="66" charset="0"/>
              </a:rPr>
              <a:t>A sentence with an intransitive verb.</a:t>
            </a:r>
            <a:br>
              <a:rPr lang="en-US" sz="2000" dirty="0">
                <a:latin typeface="Comic Sans MS" panose="030F0702030302020204" pitchFamily="66" charset="0"/>
              </a:rPr>
            </a:br>
            <a:br>
              <a:rPr lang="en-US" sz="2000" dirty="0">
                <a:latin typeface="Comic Sans MS" panose="030F0702030302020204" pitchFamily="66" charset="0"/>
              </a:rPr>
            </a:br>
            <a:r>
              <a:rPr lang="en-US" sz="2000" dirty="0">
                <a:latin typeface="Comic Sans MS" panose="030F0702030302020204" pitchFamily="66" charset="0"/>
              </a:rPr>
              <a:t>c. The bus hit the lamp post. </a:t>
            </a:r>
            <a:br>
              <a:rPr lang="en-US" sz="2000" dirty="0">
                <a:latin typeface="Comic Sans MS" panose="030F0702030302020204" pitchFamily="66" charset="0"/>
              </a:rPr>
            </a:br>
            <a:r>
              <a:rPr lang="en-US" sz="2000" dirty="0">
                <a:latin typeface="Comic Sans MS" panose="030F0702030302020204" pitchFamily="66" charset="0"/>
              </a:rPr>
              <a:t>A sentence with two transitive verbs.</a:t>
            </a:r>
            <a:br>
              <a:rPr lang="en-US" sz="2000" dirty="0">
                <a:latin typeface="Comic Sans MS" panose="030F0702030302020204" pitchFamily="66" charset="0"/>
              </a:rPr>
            </a:br>
            <a:br>
              <a:rPr lang="en-US" sz="2000" dirty="0">
                <a:latin typeface="Comic Sans MS" panose="030F0702030302020204" pitchFamily="66" charset="0"/>
              </a:rPr>
            </a:br>
            <a:r>
              <a:rPr lang="en-US" sz="2000" dirty="0">
                <a:latin typeface="Comic Sans MS" panose="030F0702030302020204" pitchFamily="66" charset="0"/>
              </a:rPr>
              <a:t>d. He pushed the lamp so hard that it broke. </a:t>
            </a:r>
            <a:br>
              <a:rPr lang="en-US" sz="2000" dirty="0">
                <a:latin typeface="Comic Sans MS" panose="030F0702030302020204" pitchFamily="66" charset="0"/>
              </a:rPr>
            </a:br>
            <a:r>
              <a:rPr lang="en-US" sz="2000" dirty="0">
                <a:latin typeface="Comic Sans MS" panose="030F0702030302020204" pitchFamily="66" charset="0"/>
              </a:rPr>
              <a:t>A sentence with a transitive verb and intransitive verb.</a:t>
            </a:r>
            <a:br>
              <a:rPr lang="en-US" sz="2000" dirty="0">
                <a:latin typeface="Comic Sans MS" panose="030F0702030302020204" pitchFamily="66" charset="0"/>
              </a:rPr>
            </a:br>
            <a:br>
              <a:rPr lang="en-US" sz="2000" dirty="0">
                <a:latin typeface="Comic Sans MS" panose="030F0702030302020204" pitchFamily="66" charset="0"/>
              </a:rPr>
            </a:br>
            <a:r>
              <a:rPr lang="en-US" sz="2000" dirty="0">
                <a:latin typeface="Comic Sans MS" panose="030F0702030302020204" pitchFamily="66" charset="0"/>
              </a:rPr>
              <a:t>e. We read storybooks while the other children played football.</a:t>
            </a:r>
            <a:br>
              <a:rPr lang="en-US" sz="2000" dirty="0">
                <a:latin typeface="Comic Sans MS" panose="030F0702030302020204" pitchFamily="66" charset="0"/>
              </a:rPr>
            </a:br>
            <a:r>
              <a:rPr lang="en-US" sz="2000" dirty="0">
                <a:latin typeface="Comic Sans MS" panose="030F0702030302020204" pitchFamily="66" charset="0"/>
              </a:rPr>
              <a:t>A sentence with two intransitive verbs.</a:t>
            </a:r>
          </a:p>
        </p:txBody>
      </p:sp>
      <p:sp>
        <p:nvSpPr>
          <p:cNvPr id="4" name="TextBox 3">
            <a:extLst>
              <a:ext uri="{FF2B5EF4-FFF2-40B4-BE49-F238E27FC236}">
                <a16:creationId xmlns:a16="http://schemas.microsoft.com/office/drawing/2014/main" id="{F067A8B6-53BF-4209-B473-404521F51CD3}"/>
              </a:ext>
            </a:extLst>
          </p:cNvPr>
          <p:cNvSpPr txBox="1"/>
          <p:nvPr/>
        </p:nvSpPr>
        <p:spPr>
          <a:xfrm>
            <a:off x="5667469" y="90535"/>
            <a:ext cx="184731" cy="307777"/>
          </a:xfrm>
          <a:prstGeom prst="rect">
            <a:avLst/>
          </a:prstGeom>
          <a:noFill/>
        </p:spPr>
        <p:txBody>
          <a:bodyPr wrap="none" rtlCol="0">
            <a:spAutoFit/>
          </a:bodyPr>
          <a:lstStyle/>
          <a:p>
            <a:endParaRPr lang="en-IN" dirty="0"/>
          </a:p>
        </p:txBody>
      </p:sp>
      <p:sp>
        <p:nvSpPr>
          <p:cNvPr id="3" name="Rectangle: Rounded Corners 2">
            <a:extLst>
              <a:ext uri="{FF2B5EF4-FFF2-40B4-BE49-F238E27FC236}">
                <a16:creationId xmlns:a16="http://schemas.microsoft.com/office/drawing/2014/main" id="{33F0D8F8-F35B-4ED0-A95A-54416F87AD43}"/>
              </a:ext>
            </a:extLst>
          </p:cNvPr>
          <p:cNvSpPr/>
          <p:nvPr/>
        </p:nvSpPr>
        <p:spPr>
          <a:xfrm>
            <a:off x="4857621" y="922411"/>
            <a:ext cx="712381" cy="3934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800" b="1" dirty="0"/>
              <a:t>C</a:t>
            </a:r>
          </a:p>
        </p:txBody>
      </p:sp>
      <p:sp>
        <p:nvSpPr>
          <p:cNvPr id="10" name="Rectangle: Rounded Corners 9">
            <a:extLst>
              <a:ext uri="{FF2B5EF4-FFF2-40B4-BE49-F238E27FC236}">
                <a16:creationId xmlns:a16="http://schemas.microsoft.com/office/drawing/2014/main" id="{A752C536-FCA6-4716-8067-A160B4D6E917}"/>
              </a:ext>
            </a:extLst>
          </p:cNvPr>
          <p:cNvSpPr/>
          <p:nvPr/>
        </p:nvSpPr>
        <p:spPr>
          <a:xfrm>
            <a:off x="4955088" y="2738044"/>
            <a:ext cx="712381" cy="3934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a:t>X</a:t>
            </a:r>
          </a:p>
        </p:txBody>
      </p:sp>
      <p:sp>
        <p:nvSpPr>
          <p:cNvPr id="12" name="Rectangle: Rounded Corners 11">
            <a:extLst>
              <a:ext uri="{FF2B5EF4-FFF2-40B4-BE49-F238E27FC236}">
                <a16:creationId xmlns:a16="http://schemas.microsoft.com/office/drawing/2014/main" id="{034A8126-21A9-449F-82AB-E3F5A7A36EA0}"/>
              </a:ext>
            </a:extLst>
          </p:cNvPr>
          <p:cNvSpPr/>
          <p:nvPr/>
        </p:nvSpPr>
        <p:spPr>
          <a:xfrm>
            <a:off x="7029892" y="3611526"/>
            <a:ext cx="712381" cy="3934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a:t>C</a:t>
            </a:r>
          </a:p>
        </p:txBody>
      </p:sp>
      <p:sp>
        <p:nvSpPr>
          <p:cNvPr id="13" name="Rectangle: Rounded Corners 12">
            <a:extLst>
              <a:ext uri="{FF2B5EF4-FFF2-40B4-BE49-F238E27FC236}">
                <a16:creationId xmlns:a16="http://schemas.microsoft.com/office/drawing/2014/main" id="{D172F899-A953-4EDD-B605-EBAF402BB191}"/>
              </a:ext>
            </a:extLst>
          </p:cNvPr>
          <p:cNvSpPr/>
          <p:nvPr/>
        </p:nvSpPr>
        <p:spPr>
          <a:xfrm>
            <a:off x="5205577" y="4633548"/>
            <a:ext cx="712381" cy="3934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a:t>C</a:t>
            </a:r>
          </a:p>
        </p:txBody>
      </p:sp>
      <p:sp>
        <p:nvSpPr>
          <p:cNvPr id="14" name="Rectangle: Rounded Corners 13">
            <a:extLst>
              <a:ext uri="{FF2B5EF4-FFF2-40B4-BE49-F238E27FC236}">
                <a16:creationId xmlns:a16="http://schemas.microsoft.com/office/drawing/2014/main" id="{53DB70F3-0A14-4281-9A51-E85CA44351ED}"/>
              </a:ext>
            </a:extLst>
          </p:cNvPr>
          <p:cNvSpPr/>
          <p:nvPr/>
        </p:nvSpPr>
        <p:spPr>
          <a:xfrm>
            <a:off x="4914641" y="1858134"/>
            <a:ext cx="712381" cy="39340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1400" b="1" dirty="0"/>
          </a:p>
          <a:p>
            <a:pPr algn="ctr"/>
            <a:r>
              <a:rPr lang="en-IN" sz="2000" b="1" dirty="0"/>
              <a:t>C</a:t>
            </a:r>
          </a:p>
          <a:p>
            <a:pPr algn="ctr"/>
            <a:endParaRPr lang="en-IN" dirty="0"/>
          </a:p>
        </p:txBody>
      </p:sp>
    </p:spTree>
    <p:extLst>
      <p:ext uri="{BB962C8B-B14F-4D97-AF65-F5344CB8AC3E}">
        <p14:creationId xmlns:p14="http://schemas.microsoft.com/office/powerpoint/2010/main" val="3644319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2"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Shape 82"/>
        <p:cNvGrpSpPr/>
        <p:nvPr/>
      </p:nvGrpSpPr>
      <p:grpSpPr>
        <a:xfrm>
          <a:off x="0" y="0"/>
          <a:ext cx="0" cy="0"/>
          <a:chOff x="0" y="0"/>
          <a:chExt cx="0" cy="0"/>
        </a:xfrm>
      </p:grpSpPr>
      <p:pic>
        <p:nvPicPr>
          <p:cNvPr id="83" name="Google Shape;83;p5"/>
          <p:cNvPicPr preferRelativeResize="0"/>
          <p:nvPr/>
        </p:nvPicPr>
        <p:blipFill rotWithShape="1">
          <a:blip r:embed="rId3">
            <a:alphaModFix/>
          </a:blip>
          <a:srcRect/>
          <a:stretch/>
        </p:blipFill>
        <p:spPr>
          <a:xfrm>
            <a:off x="7831180" y="4502037"/>
            <a:ext cx="1232526" cy="611875"/>
          </a:xfrm>
          <a:prstGeom prst="rect">
            <a:avLst/>
          </a:prstGeom>
          <a:noFill/>
          <a:ln>
            <a:noFill/>
          </a:ln>
        </p:spPr>
      </p:pic>
      <p:sp>
        <p:nvSpPr>
          <p:cNvPr id="8" name="Rectangle 7"/>
          <p:cNvSpPr/>
          <p:nvPr/>
        </p:nvSpPr>
        <p:spPr>
          <a:xfrm>
            <a:off x="859882" y="1824028"/>
            <a:ext cx="242374" cy="400110"/>
          </a:xfrm>
          <a:prstGeom prst="rect">
            <a:avLst/>
          </a:prstGeom>
        </p:spPr>
        <p:txBody>
          <a:bodyPr wrap="none">
            <a:spAutoFit/>
          </a:bodyPr>
          <a:lstStyle/>
          <a:p>
            <a:r>
              <a:rPr lang="en-US" sz="2000" dirty="0">
                <a:latin typeface="Calibri" pitchFamily="34" charset="0"/>
              </a:rPr>
              <a:t> </a:t>
            </a:r>
          </a:p>
        </p:txBody>
      </p:sp>
      <p:sp>
        <p:nvSpPr>
          <p:cNvPr id="9" name="Rectangle 8"/>
          <p:cNvSpPr/>
          <p:nvPr/>
        </p:nvSpPr>
        <p:spPr>
          <a:xfrm>
            <a:off x="3713442" y="1860814"/>
            <a:ext cx="242374" cy="400110"/>
          </a:xfrm>
          <a:prstGeom prst="rect">
            <a:avLst/>
          </a:prstGeom>
        </p:spPr>
        <p:txBody>
          <a:bodyPr wrap="none">
            <a:spAutoFit/>
          </a:bodyPr>
          <a:lstStyle/>
          <a:p>
            <a:r>
              <a:rPr lang="en-US" sz="2000" dirty="0">
                <a:latin typeface="Calibri" pitchFamily="34" charset="0"/>
              </a:rPr>
              <a:t> </a:t>
            </a:r>
          </a:p>
        </p:txBody>
      </p:sp>
      <p:sp>
        <p:nvSpPr>
          <p:cNvPr id="11" name="Rectangle 10"/>
          <p:cNvSpPr/>
          <p:nvPr/>
        </p:nvSpPr>
        <p:spPr>
          <a:xfrm>
            <a:off x="1721731" y="2759448"/>
            <a:ext cx="242374" cy="400110"/>
          </a:xfrm>
          <a:prstGeom prst="rect">
            <a:avLst/>
          </a:prstGeom>
        </p:spPr>
        <p:txBody>
          <a:bodyPr wrap="none">
            <a:spAutoFit/>
          </a:bodyPr>
          <a:lstStyle/>
          <a:p>
            <a:r>
              <a:rPr lang="en-US" sz="2000" dirty="0">
                <a:latin typeface="Calibri" pitchFamily="34" charset="0"/>
              </a:rPr>
              <a:t> </a:t>
            </a:r>
          </a:p>
        </p:txBody>
      </p:sp>
      <p:sp>
        <p:nvSpPr>
          <p:cNvPr id="2" name="Title 1"/>
          <p:cNvSpPr>
            <a:spLocks noGrp="1"/>
          </p:cNvSpPr>
          <p:nvPr>
            <p:ph type="title"/>
          </p:nvPr>
        </p:nvSpPr>
        <p:spPr>
          <a:xfrm>
            <a:off x="311700" y="29588"/>
            <a:ext cx="8520600" cy="611875"/>
          </a:xfrm>
        </p:spPr>
        <p:txBody>
          <a:bodyPr/>
          <a:lstStyle/>
          <a:p>
            <a:r>
              <a:rPr lang="en-US" sz="2000" dirty="0"/>
              <a:t>  </a:t>
            </a:r>
          </a:p>
        </p:txBody>
      </p:sp>
      <p:sp>
        <p:nvSpPr>
          <p:cNvPr id="4" name="TextBox 3">
            <a:extLst>
              <a:ext uri="{FF2B5EF4-FFF2-40B4-BE49-F238E27FC236}">
                <a16:creationId xmlns:a16="http://schemas.microsoft.com/office/drawing/2014/main" id="{F067A8B6-53BF-4209-B473-404521F51CD3}"/>
              </a:ext>
            </a:extLst>
          </p:cNvPr>
          <p:cNvSpPr txBox="1"/>
          <p:nvPr/>
        </p:nvSpPr>
        <p:spPr>
          <a:xfrm>
            <a:off x="5667469" y="90535"/>
            <a:ext cx="184731" cy="307777"/>
          </a:xfrm>
          <a:prstGeom prst="rect">
            <a:avLst/>
          </a:prstGeom>
          <a:noFill/>
        </p:spPr>
        <p:txBody>
          <a:bodyPr wrap="none" rtlCol="0">
            <a:spAutoFit/>
          </a:bodyPr>
          <a:lstStyle/>
          <a:p>
            <a:endParaRPr lang="en-IN" dirty="0"/>
          </a:p>
        </p:txBody>
      </p:sp>
      <p:sp>
        <p:nvSpPr>
          <p:cNvPr id="5" name="TextBox 4">
            <a:extLst>
              <a:ext uri="{FF2B5EF4-FFF2-40B4-BE49-F238E27FC236}">
                <a16:creationId xmlns:a16="http://schemas.microsoft.com/office/drawing/2014/main" id="{FCAFAD52-0262-481F-829A-2D77482F5735}"/>
              </a:ext>
            </a:extLst>
          </p:cNvPr>
          <p:cNvSpPr txBox="1"/>
          <p:nvPr/>
        </p:nvSpPr>
        <p:spPr>
          <a:xfrm>
            <a:off x="80294" y="223284"/>
            <a:ext cx="8983412" cy="4708981"/>
          </a:xfrm>
          <a:prstGeom prst="rect">
            <a:avLst/>
          </a:prstGeom>
          <a:noFill/>
        </p:spPr>
        <p:txBody>
          <a:bodyPr wrap="square" rtlCol="0">
            <a:spAutoFit/>
          </a:bodyPr>
          <a:lstStyle/>
          <a:p>
            <a:r>
              <a:rPr lang="en-IN" sz="2000" b="1" dirty="0">
                <a:latin typeface="Comic Sans MS" panose="030F0702030302020204" pitchFamily="66" charset="0"/>
              </a:rPr>
              <a:t>                     EXTRA QUESTIONS</a:t>
            </a:r>
          </a:p>
          <a:p>
            <a:endParaRPr lang="en-IN" sz="2000" b="1" dirty="0">
              <a:latin typeface="Comic Sans MS" panose="030F0702030302020204" pitchFamily="66" charset="0"/>
            </a:endParaRPr>
          </a:p>
          <a:p>
            <a:r>
              <a:rPr lang="en-IN" sz="2000" b="1" dirty="0">
                <a:latin typeface="Comic Sans MS" panose="030F0702030302020204" pitchFamily="66" charset="0"/>
              </a:rPr>
              <a:t>Underline the verbs. State whether they are transitive or intransitive.</a:t>
            </a:r>
          </a:p>
          <a:p>
            <a:endParaRPr lang="en-IN" sz="2000" b="1" dirty="0">
              <a:latin typeface="Comic Sans MS" panose="030F0702030302020204" pitchFamily="66" charset="0"/>
            </a:endParaRPr>
          </a:p>
          <a:p>
            <a:pPr marL="457200" indent="-457200">
              <a:buAutoNum type="arabicPeriod"/>
            </a:pPr>
            <a:r>
              <a:rPr lang="en-IN" sz="2000" b="1" dirty="0">
                <a:latin typeface="Comic Sans MS" panose="030F0702030302020204" pitchFamily="66" charset="0"/>
              </a:rPr>
              <a:t>Gita wrote a letter. </a:t>
            </a:r>
          </a:p>
          <a:p>
            <a:pPr marL="457200" indent="-457200">
              <a:buAutoNum type="arabicPeriod"/>
            </a:pPr>
            <a:r>
              <a:rPr lang="en-IN" sz="2000" b="1" dirty="0">
                <a:latin typeface="Comic Sans MS" panose="030F0702030302020204" pitchFamily="66" charset="0"/>
              </a:rPr>
              <a:t>Water boils at 100 degree Celsius.</a:t>
            </a:r>
          </a:p>
          <a:p>
            <a:pPr marL="457200" indent="-457200">
              <a:buAutoNum type="arabicPeriod"/>
            </a:pPr>
            <a:r>
              <a:rPr lang="en-IN" sz="2000" b="1" dirty="0">
                <a:latin typeface="Comic Sans MS" panose="030F0702030302020204" pitchFamily="66" charset="0"/>
              </a:rPr>
              <a:t>Lila drinks milk.</a:t>
            </a:r>
          </a:p>
          <a:p>
            <a:pPr marL="457200" indent="-457200">
              <a:buAutoNum type="arabicPeriod"/>
            </a:pPr>
            <a:r>
              <a:rPr lang="en-IN" sz="2000" b="1" dirty="0">
                <a:latin typeface="Comic Sans MS" panose="030F0702030302020204" pitchFamily="66" charset="0"/>
              </a:rPr>
              <a:t>The sun is rising.</a:t>
            </a:r>
          </a:p>
          <a:p>
            <a:pPr marL="457200" indent="-457200">
              <a:buAutoNum type="arabicPeriod"/>
            </a:pPr>
            <a:r>
              <a:rPr lang="en-IN" sz="2000" b="1" dirty="0">
                <a:latin typeface="Comic Sans MS" panose="030F0702030302020204" pitchFamily="66" charset="0"/>
              </a:rPr>
              <a:t>The dog chased him.</a:t>
            </a:r>
          </a:p>
          <a:p>
            <a:pPr marL="457200" indent="-457200">
              <a:buAutoNum type="arabicPeriod"/>
            </a:pPr>
            <a:r>
              <a:rPr lang="en-IN" sz="2000" b="1" dirty="0">
                <a:latin typeface="Comic Sans MS" panose="030F0702030302020204" pitchFamily="66" charset="0"/>
              </a:rPr>
              <a:t>They will come in the evening.</a:t>
            </a:r>
          </a:p>
          <a:p>
            <a:pPr marL="457200" indent="-457200">
              <a:buAutoNum type="arabicPeriod"/>
            </a:pPr>
            <a:r>
              <a:rPr lang="en-IN" sz="2000" b="1" dirty="0">
                <a:latin typeface="Comic Sans MS" panose="030F0702030302020204" pitchFamily="66" charset="0"/>
              </a:rPr>
              <a:t>He learnt the lesson.</a:t>
            </a:r>
          </a:p>
          <a:p>
            <a:pPr marL="457200" indent="-457200">
              <a:buAutoNum type="arabicPeriod"/>
            </a:pPr>
            <a:r>
              <a:rPr lang="en-IN" sz="2000" b="1" dirty="0">
                <a:latin typeface="Comic Sans MS" panose="030F0702030302020204" pitchFamily="66" charset="0"/>
              </a:rPr>
              <a:t>The horse runs very fast.</a:t>
            </a:r>
          </a:p>
          <a:p>
            <a:pPr marL="457200" indent="-457200">
              <a:buAutoNum type="arabicPeriod"/>
            </a:pPr>
            <a:r>
              <a:rPr lang="en-IN" sz="2000" b="1" dirty="0">
                <a:latin typeface="Comic Sans MS" panose="030F0702030302020204" pitchFamily="66" charset="0"/>
              </a:rPr>
              <a:t>The children bought toys.</a:t>
            </a:r>
          </a:p>
          <a:p>
            <a:pPr marL="457200" indent="-457200">
              <a:buAutoNum type="arabicPeriod"/>
            </a:pPr>
            <a:r>
              <a:rPr lang="en-IN" sz="2000" b="1" dirty="0">
                <a:latin typeface="Comic Sans MS" panose="030F0702030302020204" pitchFamily="66" charset="0"/>
              </a:rPr>
              <a:t>The boys stood in the playground. </a:t>
            </a:r>
          </a:p>
        </p:txBody>
      </p:sp>
      <p:sp>
        <p:nvSpPr>
          <p:cNvPr id="6" name="Hexagon 5">
            <a:extLst>
              <a:ext uri="{FF2B5EF4-FFF2-40B4-BE49-F238E27FC236}">
                <a16:creationId xmlns:a16="http://schemas.microsoft.com/office/drawing/2014/main" id="{D55E0A91-D6CB-4E19-AD06-3A96D8920E8A}"/>
              </a:ext>
            </a:extLst>
          </p:cNvPr>
          <p:cNvSpPr/>
          <p:nvPr/>
        </p:nvSpPr>
        <p:spPr>
          <a:xfrm>
            <a:off x="3238965" y="1852730"/>
            <a:ext cx="465153" cy="29335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T</a:t>
            </a:r>
            <a:endParaRPr lang="en-IN" dirty="0"/>
          </a:p>
        </p:txBody>
      </p:sp>
      <p:sp>
        <p:nvSpPr>
          <p:cNvPr id="12" name="Hexagon 11">
            <a:extLst>
              <a:ext uri="{FF2B5EF4-FFF2-40B4-BE49-F238E27FC236}">
                <a16:creationId xmlns:a16="http://schemas.microsoft.com/office/drawing/2014/main" id="{8004C428-8827-4387-8011-D7DCB77535D7}"/>
              </a:ext>
            </a:extLst>
          </p:cNvPr>
          <p:cNvSpPr/>
          <p:nvPr/>
        </p:nvSpPr>
        <p:spPr>
          <a:xfrm>
            <a:off x="5132381" y="2117384"/>
            <a:ext cx="535088" cy="287079"/>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IN</a:t>
            </a:r>
          </a:p>
        </p:txBody>
      </p:sp>
      <p:sp>
        <p:nvSpPr>
          <p:cNvPr id="13" name="Hexagon 12">
            <a:extLst>
              <a:ext uri="{FF2B5EF4-FFF2-40B4-BE49-F238E27FC236}">
                <a16:creationId xmlns:a16="http://schemas.microsoft.com/office/drawing/2014/main" id="{5F494E14-DAAF-420E-8584-C2C01CAFE4D1}"/>
              </a:ext>
            </a:extLst>
          </p:cNvPr>
          <p:cNvSpPr/>
          <p:nvPr/>
        </p:nvSpPr>
        <p:spPr>
          <a:xfrm>
            <a:off x="2811013" y="2403761"/>
            <a:ext cx="465153" cy="287079"/>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T</a:t>
            </a:r>
            <a:endParaRPr lang="en-IN" dirty="0"/>
          </a:p>
        </p:txBody>
      </p:sp>
      <p:sp>
        <p:nvSpPr>
          <p:cNvPr id="14" name="Hexagon 13">
            <a:extLst>
              <a:ext uri="{FF2B5EF4-FFF2-40B4-BE49-F238E27FC236}">
                <a16:creationId xmlns:a16="http://schemas.microsoft.com/office/drawing/2014/main" id="{16465EB0-DD3A-4A16-AB93-0AF2676C714B}"/>
              </a:ext>
            </a:extLst>
          </p:cNvPr>
          <p:cNvSpPr/>
          <p:nvPr/>
        </p:nvSpPr>
        <p:spPr>
          <a:xfrm>
            <a:off x="3104348" y="2754163"/>
            <a:ext cx="532461" cy="261867"/>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IN</a:t>
            </a:r>
          </a:p>
        </p:txBody>
      </p:sp>
      <p:sp>
        <p:nvSpPr>
          <p:cNvPr id="15" name="Hexagon 14">
            <a:extLst>
              <a:ext uri="{FF2B5EF4-FFF2-40B4-BE49-F238E27FC236}">
                <a16:creationId xmlns:a16="http://schemas.microsoft.com/office/drawing/2014/main" id="{A1EDEABF-AE05-41E2-9438-7D5D55A222AB}"/>
              </a:ext>
            </a:extLst>
          </p:cNvPr>
          <p:cNvSpPr/>
          <p:nvPr/>
        </p:nvSpPr>
        <p:spPr>
          <a:xfrm>
            <a:off x="3404233" y="3069631"/>
            <a:ext cx="465153" cy="261867"/>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T</a:t>
            </a:r>
          </a:p>
        </p:txBody>
      </p:sp>
      <p:sp>
        <p:nvSpPr>
          <p:cNvPr id="16" name="Hexagon 15">
            <a:extLst>
              <a:ext uri="{FF2B5EF4-FFF2-40B4-BE49-F238E27FC236}">
                <a16:creationId xmlns:a16="http://schemas.microsoft.com/office/drawing/2014/main" id="{502F83DD-B5BE-43EC-ACE5-9076CAF50C80}"/>
              </a:ext>
            </a:extLst>
          </p:cNvPr>
          <p:cNvSpPr/>
          <p:nvPr/>
        </p:nvSpPr>
        <p:spPr>
          <a:xfrm>
            <a:off x="4533014" y="3331498"/>
            <a:ext cx="599367" cy="31546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IN</a:t>
            </a:r>
            <a:endParaRPr lang="en-IN" dirty="0"/>
          </a:p>
        </p:txBody>
      </p:sp>
      <p:sp>
        <p:nvSpPr>
          <p:cNvPr id="17" name="Hexagon 16">
            <a:extLst>
              <a:ext uri="{FF2B5EF4-FFF2-40B4-BE49-F238E27FC236}">
                <a16:creationId xmlns:a16="http://schemas.microsoft.com/office/drawing/2014/main" id="{63C8A0E3-23F6-427C-A90F-5CF9E29CA5D6}"/>
              </a:ext>
            </a:extLst>
          </p:cNvPr>
          <p:cNvSpPr/>
          <p:nvPr/>
        </p:nvSpPr>
        <p:spPr>
          <a:xfrm>
            <a:off x="3955816" y="3889249"/>
            <a:ext cx="616184" cy="32306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IN</a:t>
            </a:r>
          </a:p>
        </p:txBody>
      </p:sp>
      <p:sp>
        <p:nvSpPr>
          <p:cNvPr id="18" name="Hexagon 17">
            <a:extLst>
              <a:ext uri="{FF2B5EF4-FFF2-40B4-BE49-F238E27FC236}">
                <a16:creationId xmlns:a16="http://schemas.microsoft.com/office/drawing/2014/main" id="{15B75C07-FD15-458F-874E-2C16798E588F}"/>
              </a:ext>
            </a:extLst>
          </p:cNvPr>
          <p:cNvSpPr/>
          <p:nvPr/>
        </p:nvSpPr>
        <p:spPr>
          <a:xfrm>
            <a:off x="3471541" y="3646966"/>
            <a:ext cx="465153" cy="287079"/>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T</a:t>
            </a:r>
          </a:p>
        </p:txBody>
      </p:sp>
      <p:sp>
        <p:nvSpPr>
          <p:cNvPr id="19" name="Hexagon 18">
            <a:extLst>
              <a:ext uri="{FF2B5EF4-FFF2-40B4-BE49-F238E27FC236}">
                <a16:creationId xmlns:a16="http://schemas.microsoft.com/office/drawing/2014/main" id="{43D9E939-C32F-46E6-9118-5BA4CB620828}"/>
              </a:ext>
            </a:extLst>
          </p:cNvPr>
          <p:cNvSpPr/>
          <p:nvPr/>
        </p:nvSpPr>
        <p:spPr>
          <a:xfrm>
            <a:off x="4256820" y="4256823"/>
            <a:ext cx="505477" cy="315468"/>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T</a:t>
            </a:r>
          </a:p>
        </p:txBody>
      </p:sp>
      <p:sp>
        <p:nvSpPr>
          <p:cNvPr id="20" name="Hexagon 19">
            <a:extLst>
              <a:ext uri="{FF2B5EF4-FFF2-40B4-BE49-F238E27FC236}">
                <a16:creationId xmlns:a16="http://schemas.microsoft.com/office/drawing/2014/main" id="{6636A953-B827-4C32-AB41-DDEA0AB43C7F}"/>
              </a:ext>
            </a:extLst>
          </p:cNvPr>
          <p:cNvSpPr/>
          <p:nvPr/>
        </p:nvSpPr>
        <p:spPr>
          <a:xfrm>
            <a:off x="5059208" y="4509804"/>
            <a:ext cx="608261" cy="36377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tx1"/>
                </a:solidFill>
                <a:effectLst>
                  <a:outerShdw blurRad="38100" dist="19050" dir="2700000" algn="tl" rotWithShape="0">
                    <a:schemeClr val="dk1">
                      <a:alpha val="40000"/>
                    </a:schemeClr>
                  </a:outerShdw>
                </a:effectLst>
              </a:rPr>
              <a:t>IN</a:t>
            </a:r>
          </a:p>
        </p:txBody>
      </p:sp>
    </p:spTree>
    <p:extLst>
      <p:ext uri="{BB962C8B-B14F-4D97-AF65-F5344CB8AC3E}">
        <p14:creationId xmlns:p14="http://schemas.microsoft.com/office/powerpoint/2010/main" val="2206262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circle(in)">
                                      <p:cBhvr>
                                        <p:cTn id="37" dur="20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circle(in)">
                                      <p:cBhvr>
                                        <p:cTn id="42" dur="20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circle(in)">
                                      <p:cBhvr>
                                        <p:cTn id="47"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Shape 82"/>
        <p:cNvGrpSpPr/>
        <p:nvPr/>
      </p:nvGrpSpPr>
      <p:grpSpPr>
        <a:xfrm>
          <a:off x="0" y="0"/>
          <a:ext cx="0" cy="0"/>
          <a:chOff x="0" y="0"/>
          <a:chExt cx="0" cy="0"/>
        </a:xfrm>
      </p:grpSpPr>
      <p:pic>
        <p:nvPicPr>
          <p:cNvPr id="83" name="Google Shape;83;p5"/>
          <p:cNvPicPr preferRelativeResize="0"/>
          <p:nvPr/>
        </p:nvPicPr>
        <p:blipFill rotWithShape="1">
          <a:blip r:embed="rId3">
            <a:alphaModFix/>
          </a:blip>
          <a:srcRect/>
          <a:stretch/>
        </p:blipFill>
        <p:spPr>
          <a:xfrm>
            <a:off x="7635028" y="4441089"/>
            <a:ext cx="1232526" cy="611875"/>
          </a:xfrm>
          <a:prstGeom prst="rect">
            <a:avLst/>
          </a:prstGeom>
          <a:noFill/>
          <a:ln>
            <a:noFill/>
          </a:ln>
        </p:spPr>
      </p:pic>
      <p:sp>
        <p:nvSpPr>
          <p:cNvPr id="8" name="Rectangle 7"/>
          <p:cNvSpPr/>
          <p:nvPr/>
        </p:nvSpPr>
        <p:spPr>
          <a:xfrm>
            <a:off x="859882" y="1824028"/>
            <a:ext cx="242374" cy="400110"/>
          </a:xfrm>
          <a:prstGeom prst="rect">
            <a:avLst/>
          </a:prstGeom>
        </p:spPr>
        <p:txBody>
          <a:bodyPr wrap="none">
            <a:spAutoFit/>
          </a:bodyPr>
          <a:lstStyle/>
          <a:p>
            <a:r>
              <a:rPr lang="en-US" sz="2000" dirty="0">
                <a:latin typeface="Calibri" pitchFamily="34" charset="0"/>
              </a:rPr>
              <a:t> </a:t>
            </a:r>
          </a:p>
        </p:txBody>
      </p:sp>
      <p:sp>
        <p:nvSpPr>
          <p:cNvPr id="9" name="Rectangle 8"/>
          <p:cNvSpPr/>
          <p:nvPr/>
        </p:nvSpPr>
        <p:spPr>
          <a:xfrm>
            <a:off x="3713442" y="1860814"/>
            <a:ext cx="242374" cy="400110"/>
          </a:xfrm>
          <a:prstGeom prst="rect">
            <a:avLst/>
          </a:prstGeom>
        </p:spPr>
        <p:txBody>
          <a:bodyPr wrap="none">
            <a:spAutoFit/>
          </a:bodyPr>
          <a:lstStyle/>
          <a:p>
            <a:r>
              <a:rPr lang="en-US" sz="2000" dirty="0">
                <a:latin typeface="Calibri" pitchFamily="34" charset="0"/>
              </a:rPr>
              <a:t> </a:t>
            </a:r>
          </a:p>
        </p:txBody>
      </p:sp>
      <p:sp>
        <p:nvSpPr>
          <p:cNvPr id="11" name="Rectangle 10"/>
          <p:cNvSpPr/>
          <p:nvPr/>
        </p:nvSpPr>
        <p:spPr>
          <a:xfrm>
            <a:off x="1721731" y="2759448"/>
            <a:ext cx="242374" cy="400110"/>
          </a:xfrm>
          <a:prstGeom prst="rect">
            <a:avLst/>
          </a:prstGeom>
        </p:spPr>
        <p:txBody>
          <a:bodyPr wrap="none">
            <a:spAutoFit/>
          </a:bodyPr>
          <a:lstStyle/>
          <a:p>
            <a:r>
              <a:rPr lang="en-US" sz="2000" dirty="0">
                <a:latin typeface="Calibri" pitchFamily="34" charset="0"/>
              </a:rPr>
              <a:t> </a:t>
            </a:r>
          </a:p>
        </p:txBody>
      </p:sp>
      <p:sp>
        <p:nvSpPr>
          <p:cNvPr id="2" name="Title 1"/>
          <p:cNvSpPr>
            <a:spLocks noGrp="1"/>
          </p:cNvSpPr>
          <p:nvPr>
            <p:ph type="title"/>
          </p:nvPr>
        </p:nvSpPr>
        <p:spPr>
          <a:xfrm>
            <a:off x="1864666" y="540068"/>
            <a:ext cx="2632026" cy="2589905"/>
          </a:xfrm>
        </p:spPr>
        <p:txBody>
          <a:bodyPr/>
          <a:lstStyle/>
          <a:p>
            <a:br>
              <a:rPr lang="en-US" sz="1800" dirty="0">
                <a:solidFill>
                  <a:schemeClr val="tx1"/>
                </a:solidFill>
              </a:rPr>
            </a:br>
            <a:br>
              <a:rPr lang="en-US" sz="1800" dirty="0">
                <a:solidFill>
                  <a:schemeClr val="tx1"/>
                </a:solidFill>
              </a:rPr>
            </a:br>
            <a:endParaRPr lang="en-US" sz="1800" dirty="0">
              <a:solidFill>
                <a:schemeClr val="tx1"/>
              </a:solidFill>
            </a:endParaRPr>
          </a:p>
        </p:txBody>
      </p:sp>
      <p:sp>
        <p:nvSpPr>
          <p:cNvPr id="3" name="Text Placeholder 2"/>
          <p:cNvSpPr>
            <a:spLocks noGrp="1"/>
          </p:cNvSpPr>
          <p:nvPr>
            <p:ph type="body" idx="1"/>
          </p:nvPr>
        </p:nvSpPr>
        <p:spPr>
          <a:xfrm>
            <a:off x="447869" y="3188112"/>
            <a:ext cx="5506325" cy="1764032"/>
          </a:xfrm>
        </p:spPr>
        <p:txBody>
          <a:bodyPr/>
          <a:lstStyle/>
          <a:p>
            <a:pPr marL="114300" indent="0">
              <a:buNone/>
            </a:pPr>
            <a:endParaRPr lang="en-US" dirty="0"/>
          </a:p>
          <a:p>
            <a:endParaRPr lang="en-US" dirty="0"/>
          </a:p>
        </p:txBody>
      </p:sp>
      <p:sp>
        <p:nvSpPr>
          <p:cNvPr id="4" name="TextBox 3">
            <a:extLst>
              <a:ext uri="{FF2B5EF4-FFF2-40B4-BE49-F238E27FC236}">
                <a16:creationId xmlns:a16="http://schemas.microsoft.com/office/drawing/2014/main" id="{F067A8B6-53BF-4209-B473-404521F51CD3}"/>
              </a:ext>
            </a:extLst>
          </p:cNvPr>
          <p:cNvSpPr txBox="1"/>
          <p:nvPr/>
        </p:nvSpPr>
        <p:spPr>
          <a:xfrm>
            <a:off x="5667469" y="90535"/>
            <a:ext cx="184731" cy="307777"/>
          </a:xfrm>
          <a:prstGeom prst="rect">
            <a:avLst/>
          </a:prstGeom>
          <a:noFill/>
        </p:spPr>
        <p:txBody>
          <a:bodyPr wrap="none" rtlCol="0">
            <a:spAutoFit/>
          </a:bodyPr>
          <a:lstStyle/>
          <a:p>
            <a:endParaRPr lang="en-IN" dirty="0"/>
          </a:p>
        </p:txBody>
      </p:sp>
      <p:sp>
        <p:nvSpPr>
          <p:cNvPr id="15" name="TextBox 14">
            <a:extLst>
              <a:ext uri="{FF2B5EF4-FFF2-40B4-BE49-F238E27FC236}">
                <a16:creationId xmlns:a16="http://schemas.microsoft.com/office/drawing/2014/main" id="{5652CBA3-FCAF-40FC-A3BA-270C3981178D}"/>
              </a:ext>
            </a:extLst>
          </p:cNvPr>
          <p:cNvSpPr txBox="1"/>
          <p:nvPr/>
        </p:nvSpPr>
        <p:spPr>
          <a:xfrm>
            <a:off x="276446" y="90536"/>
            <a:ext cx="8761227" cy="4370427"/>
          </a:xfrm>
          <a:prstGeom prst="rect">
            <a:avLst/>
          </a:prstGeom>
          <a:noFill/>
        </p:spPr>
        <p:txBody>
          <a:bodyPr wrap="square">
            <a:spAutoFit/>
          </a:bodyPr>
          <a:lstStyle/>
          <a:p>
            <a:pPr algn="l"/>
            <a:r>
              <a:rPr lang="en-US" sz="2400" b="1" dirty="0">
                <a:solidFill>
                  <a:srgbClr val="FF0000"/>
                </a:solidFill>
                <a:latin typeface="Comic Sans MS" panose="030F0702030302020204" pitchFamily="66" charset="0"/>
              </a:rPr>
              <a:t>Learning Outcome</a:t>
            </a:r>
          </a:p>
          <a:p>
            <a:pPr algn="l"/>
            <a:endParaRPr lang="en-US" sz="2400" dirty="0">
              <a:solidFill>
                <a:srgbClr val="FF0000"/>
              </a:solidFill>
              <a:latin typeface="Comic Sans MS" panose="030F0702030302020204" pitchFamily="66" charset="0"/>
            </a:endParaRPr>
          </a:p>
          <a:p>
            <a:pPr algn="l"/>
            <a:endParaRPr lang="en-US" sz="2400" dirty="0">
              <a:solidFill>
                <a:srgbClr val="FF0000"/>
              </a:solidFill>
              <a:latin typeface="Comic Sans MS" panose="030F0702030302020204" pitchFamily="66" charset="0"/>
            </a:endParaRPr>
          </a:p>
          <a:p>
            <a:pPr algn="l"/>
            <a:r>
              <a:rPr lang="en-US" sz="2400" dirty="0">
                <a:solidFill>
                  <a:srgbClr val="FF0000"/>
                </a:solidFill>
                <a:latin typeface="Comic Sans MS" panose="030F0702030302020204" pitchFamily="66" charset="0"/>
              </a:rPr>
              <a:t>Students can now recognize that </a:t>
            </a:r>
          </a:p>
          <a:p>
            <a:pPr algn="l"/>
            <a:endParaRPr lang="en-US" sz="2400" dirty="0">
              <a:solidFill>
                <a:srgbClr val="FF0000"/>
              </a:solidFill>
              <a:latin typeface="Comic Sans MS" panose="030F0702030302020204" pitchFamily="66" charset="0"/>
            </a:endParaRPr>
          </a:p>
          <a:p>
            <a:pPr algn="l"/>
            <a:endParaRPr lang="en-US" sz="2400" dirty="0">
              <a:latin typeface="Comic Sans MS" panose="030F0702030302020204" pitchFamily="66" charset="0"/>
            </a:endParaRPr>
          </a:p>
          <a:p>
            <a:pPr marL="342900" indent="-342900" algn="l">
              <a:buFont typeface="Arial" panose="020B0604020202020204" pitchFamily="34" charset="0"/>
              <a:buChar char="•"/>
            </a:pPr>
            <a:r>
              <a:rPr lang="en-US" sz="2400" b="0" i="0" dirty="0">
                <a:solidFill>
                  <a:srgbClr val="000000"/>
                </a:solidFill>
                <a:effectLst/>
                <a:latin typeface="Comic Sans MS" panose="030F0702030302020204" pitchFamily="66" charset="0"/>
              </a:rPr>
              <a:t>A transitive verb, used with a direct object, transmits action to an object and may also have an indirect object, which indicates to or for whom the action is done. </a:t>
            </a:r>
          </a:p>
          <a:p>
            <a:pPr marL="342900" indent="-342900" algn="l">
              <a:buFont typeface="Arial" panose="020B0604020202020204" pitchFamily="34" charset="0"/>
              <a:buChar char="•"/>
            </a:pPr>
            <a:r>
              <a:rPr lang="en-US" sz="2400" b="0" i="0" dirty="0">
                <a:solidFill>
                  <a:srgbClr val="000000"/>
                </a:solidFill>
                <a:effectLst/>
                <a:latin typeface="Comic Sans MS" panose="030F0702030302020204" pitchFamily="66" charset="0"/>
              </a:rPr>
              <a:t>In contrast, an intransitive verb never takes an object.</a:t>
            </a:r>
            <a:r>
              <a:rPr lang="en-US" sz="2400" b="1" i="0" dirty="0">
                <a:solidFill>
                  <a:srgbClr val="FF0000"/>
                </a:solidFill>
                <a:effectLst/>
                <a:latin typeface="Comic Sans MS" panose="030F0702030302020204" pitchFamily="66" charset="0"/>
              </a:rPr>
              <a:t> </a:t>
            </a:r>
          </a:p>
          <a:p>
            <a:pPr algn="l"/>
            <a:endParaRPr lang="en-US" sz="2400" dirty="0">
              <a:solidFill>
                <a:srgbClr val="202124"/>
              </a:solidFill>
              <a:latin typeface="Comic Sans MS" panose="030F0702030302020204" pitchFamily="66" charset="0"/>
            </a:endParaRPr>
          </a:p>
          <a:p>
            <a:pPr algn="l"/>
            <a:endParaRPr lang="en-US" b="0" i="0" dirty="0">
              <a:solidFill>
                <a:srgbClr val="222222"/>
              </a:solidFill>
              <a:effectLst/>
              <a:latin typeface="Libre Baskerville"/>
            </a:endParaRPr>
          </a:p>
        </p:txBody>
      </p:sp>
    </p:spTree>
    <p:extLst>
      <p:ext uri="{BB962C8B-B14F-4D97-AF65-F5344CB8AC3E}">
        <p14:creationId xmlns:p14="http://schemas.microsoft.com/office/powerpoint/2010/main" val="322033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970</TotalTime>
  <Words>365</Words>
  <Application>Microsoft Office PowerPoint</Application>
  <PresentationFormat>On-screen Show (16:9)</PresentationFormat>
  <Paragraphs>67</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Comic Sans MS</vt:lpstr>
      <vt:lpstr>Libre Baskerville</vt:lpstr>
      <vt:lpstr>Simple Light</vt:lpstr>
      <vt:lpstr>PowerPoint Presentation</vt:lpstr>
      <vt:lpstr>PowerPoint Presentation</vt:lpstr>
      <vt:lpstr>6. The sentences given below are examples of the conditions given in the table. Indicate the right example against the appropriate condition in the table. a. The coconut fell on the ground. A sentence with a transitive verb .    b. the sun shone and the birds chirped. A sentence with an intransitive verb.  c. The bus hit the lamp post.  A sentence with two transitive verbs.  d. He pushed the lamp so hard that it broke.  A sentence with a transitive verb and intransitive verb.  e. We read storybooks while the other children played football. A sentence with two intransitive verbs.</vt:lpstr>
      <vt:lpstr>  </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Maa</dc:creator>
  <cp:lastModifiedBy>91768</cp:lastModifiedBy>
  <cp:revision>73</cp:revision>
  <dcterms:modified xsi:type="dcterms:W3CDTF">2021-09-09T03:56:38Z</dcterms:modified>
</cp:coreProperties>
</file>