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9"/>
  </p:notesMasterIdLst>
  <p:sldIdLst>
    <p:sldId id="256" r:id="rId2"/>
    <p:sldId id="257" r:id="rId3"/>
    <p:sldId id="271" r:id="rId4"/>
    <p:sldId id="270" r:id="rId5"/>
    <p:sldId id="272" r:id="rId6"/>
    <p:sldId id="273" r:id="rId7"/>
    <p:sldId id="262" r:id="rId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iBRxx7YsQbpVBoiKa3rwiHaZUD2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291" autoAdjust="0"/>
  </p:normalViewPr>
  <p:slideViewPr>
    <p:cSldViewPr snapToGrid="0">
      <p:cViewPr varScale="1">
        <p:scale>
          <a:sx n="96" d="100"/>
          <a:sy n="96" d="100"/>
        </p:scale>
        <p:origin x="534"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23" Type="http://schemas.openxmlformats.org/officeDocument/2006/relationships/tableStyles" Target="tableStyles.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1">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IDaGs1E"/>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0-06-17T16:35:54.682" idx="4">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6553696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09926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58260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1170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88876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656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44190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01716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5142161"/>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3778247"/>
            <a:ext cx="673100" cy="209550"/>
          </a:xfrm>
        </p:spPr>
        <p:txBody>
          <a:bodyPr/>
          <a:lstStyle/>
          <a:p>
            <a:fld id="{B61BEF0D-F0BB-DE4B-95CE-6DB70DBA9567}" type="datetimeFigureOut">
              <a:rPr lang="en-US" dirty="0"/>
              <a:pPr/>
              <a:t>9/8/2021</a:t>
            </a:fld>
            <a:endParaRPr lang="en-US" dirty="0"/>
          </a:p>
        </p:txBody>
      </p:sp>
      <p:sp>
        <p:nvSpPr>
          <p:cNvPr id="5" name="Footer Placeholder 4"/>
          <p:cNvSpPr>
            <a:spLocks noGrp="1"/>
          </p:cNvSpPr>
          <p:nvPr>
            <p:ph type="ftr" sz="quarter" idx="11"/>
          </p:nvPr>
        </p:nvSpPr>
        <p:spPr>
          <a:xfrm>
            <a:off x="2019298" y="3778247"/>
            <a:ext cx="3910976" cy="209550"/>
          </a:xfrm>
        </p:spPr>
        <p:txBody>
          <a:bodyPr/>
          <a:lstStyle/>
          <a:p>
            <a:endParaRPr lang="en-US" dirty="0"/>
          </a:p>
        </p:txBody>
      </p:sp>
      <p:sp>
        <p:nvSpPr>
          <p:cNvPr id="6" name="Slide Number Placeholder 5"/>
          <p:cNvSpPr>
            <a:spLocks noGrp="1"/>
          </p:cNvSpPr>
          <p:nvPr>
            <p:ph type="sldNum" sz="quarter" idx="12"/>
          </p:nvPr>
        </p:nvSpPr>
        <p:spPr>
          <a:xfrm>
            <a:off x="6717676" y="3778247"/>
            <a:ext cx="413375" cy="209550"/>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cxnSp>
        <p:nvCxnSpPr>
          <p:cNvPr id="15" name="Straight Connector 14"/>
          <p:cNvCxnSpPr/>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222786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193776878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cxnSp>
        <p:nvCxnSpPr>
          <p:cNvPr id="15" name="Straight Connector 14"/>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865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625602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390319167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990591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cxnSp>
        <p:nvCxnSpPr>
          <p:cNvPr id="15" name="Straight Connector 14"/>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47164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140601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cxnSp>
        <p:nvCxnSpPr>
          <p:cNvPr id="14" name="Straight Connector 13"/>
          <p:cNvCxnSpPr/>
          <p:nvPr/>
        </p:nvCxnSpPr>
        <p:spPr>
          <a:xfrm>
            <a:off x="6647918" y="742950"/>
            <a:ext cx="0" cy="36576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4263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4046407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1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168414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100175561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cxnSp>
        <p:nvCxnSpPr>
          <p:cNvPr id="16" name="Straight Connector 15"/>
          <p:cNvCxnSpPr/>
          <p:nvPr/>
        </p:nvCxnSpPr>
        <p:spPr>
          <a:xfrm>
            <a:off x="1509542" y="2782939"/>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656919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1920240"/>
            <a:ext cx="3538728" cy="24825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1920240"/>
            <a:ext cx="3538728" cy="24825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407200625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cxnSp>
        <p:nvCxnSpPr>
          <p:cNvPr id="18" name="Straight Connector 1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975205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703142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1580461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cxnSp>
        <p:nvCxnSpPr>
          <p:cNvPr id="16" name="Straight Connector 15"/>
          <p:cNvCxnSpPr/>
          <p:nvPr/>
        </p:nvCxnSpPr>
        <p:spPr>
          <a:xfrm>
            <a:off x="1047127" y="2184400"/>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959559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218102066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5142161"/>
            <a:chOff x="-15736" y="0"/>
            <a:chExt cx="12229962" cy="6856214"/>
          </a:xfrm>
        </p:grpSpPr>
        <p:pic>
          <p:nvPicPr>
            <p:cNvPr id="8" name="Picture 7" descr="H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dirty="0"/>
              <a:pPr/>
              <a:t>9/8/2021</a:t>
            </a:fld>
            <a:endParaRPr lang="en-US" dirty="0"/>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2638204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dt="0"/>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
          <p:cNvPicPr preferRelativeResize="0"/>
          <p:nvPr/>
        </p:nvPicPr>
        <p:blipFill rotWithShape="1">
          <a:blip r:embed="rId4">
            <a:alphaModFix/>
          </a:blip>
          <a:srcRect/>
          <a:stretch/>
        </p:blipFill>
        <p:spPr>
          <a:xfrm>
            <a:off x="222675" y="214225"/>
            <a:ext cx="1578401" cy="783575"/>
          </a:xfrm>
          <a:prstGeom prst="rect">
            <a:avLst/>
          </a:prstGeom>
          <a:noFill/>
          <a:ln>
            <a:noFill/>
          </a:ln>
        </p:spPr>
      </p:pic>
      <p:sp>
        <p:nvSpPr>
          <p:cNvPr id="56" name="Google Shape;56;p1"/>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
          <p:cNvSpPr txBox="1"/>
          <p:nvPr/>
        </p:nvSpPr>
        <p:spPr>
          <a:xfrm>
            <a:off x="1938130" y="1365860"/>
            <a:ext cx="5506279" cy="13773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600" b="1" i="0" u="none" strike="noStrike" cap="none" dirty="0">
                <a:solidFill>
                  <a:srgbClr val="000000"/>
                </a:solidFill>
                <a:latin typeface="Arial"/>
                <a:ea typeface="Arial"/>
                <a:cs typeface="Arial"/>
                <a:sym typeface="Arial"/>
              </a:rPr>
              <a:t>SESSION : 8</a:t>
            </a:r>
          </a:p>
          <a:p>
            <a:pPr marL="0" marR="0" lvl="0" indent="0" algn="l" rtl="0">
              <a:lnSpc>
                <a:spcPct val="100000"/>
              </a:lnSpc>
              <a:spcBef>
                <a:spcPts val="0"/>
              </a:spcBef>
              <a:spcAft>
                <a:spcPts val="0"/>
              </a:spcAft>
              <a:buClr>
                <a:srgbClr val="000000"/>
              </a:buClr>
              <a:buSzPts val="1400"/>
              <a:buFont typeface="Arial"/>
              <a:buNone/>
            </a:pPr>
            <a:r>
              <a:rPr lang="en" sz="1600" b="1" i="0" u="none" strike="noStrike" cap="none" dirty="0">
                <a:solidFill>
                  <a:srgbClr val="000000"/>
                </a:solidFill>
                <a:latin typeface="Arial"/>
                <a:ea typeface="Arial"/>
                <a:cs typeface="Arial"/>
                <a:sym typeface="Arial"/>
              </a:rPr>
              <a:t>CLASS : </a:t>
            </a:r>
            <a:r>
              <a:rPr lang="en" sz="1600" b="1" dirty="0">
                <a:solidFill>
                  <a:srgbClr val="000000"/>
                </a:solidFill>
                <a:latin typeface="Arial"/>
                <a:ea typeface="Arial"/>
                <a:cs typeface="Arial"/>
                <a:sym typeface="Arial"/>
              </a:rPr>
              <a:t>V</a:t>
            </a:r>
            <a:endParaRPr sz="16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600" b="1" i="0" u="none" strike="noStrike" cap="none" dirty="0">
                <a:solidFill>
                  <a:srgbClr val="000000"/>
                </a:solidFill>
                <a:latin typeface="Arial"/>
                <a:ea typeface="Arial"/>
                <a:cs typeface="Arial"/>
                <a:sym typeface="Arial"/>
              </a:rPr>
              <a:t>SUBJECT : ENGLISH GRAMMAR</a:t>
            </a:r>
            <a:endParaRPr sz="16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600" b="1" i="0" u="none" strike="noStrike" cap="none" dirty="0">
                <a:solidFill>
                  <a:srgbClr val="000000"/>
                </a:solidFill>
                <a:latin typeface="Arial"/>
                <a:ea typeface="Arial"/>
                <a:cs typeface="Arial"/>
                <a:sym typeface="Arial"/>
              </a:rPr>
              <a:t>CHAPTER NUMBER: 5</a:t>
            </a:r>
            <a:endParaRPr sz="16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600" b="1" i="0" u="none" strike="noStrike" cap="none" dirty="0">
                <a:solidFill>
                  <a:srgbClr val="000000"/>
                </a:solidFill>
                <a:latin typeface="Arial"/>
                <a:ea typeface="Arial"/>
                <a:cs typeface="Arial"/>
                <a:sym typeface="Arial"/>
              </a:rPr>
              <a:t>CHAPTER NAME : </a:t>
            </a:r>
            <a:r>
              <a:rPr lang="en" sz="1600" b="1" dirty="0">
                <a:solidFill>
                  <a:srgbClr val="000000"/>
                </a:solidFill>
                <a:latin typeface="Arial"/>
                <a:ea typeface="Arial"/>
                <a:cs typeface="Arial"/>
                <a:sym typeface="Arial"/>
              </a:rPr>
              <a:t>TRANSITIVE AND INSTRANSITIVE VERBS</a:t>
            </a:r>
            <a:endParaRPr sz="1600" dirty="0"/>
          </a:p>
          <a:p>
            <a:pPr marL="0" marR="0" lvl="0" indent="0" algn="l" rtl="0">
              <a:lnSpc>
                <a:spcPct val="100000"/>
              </a:lnSpc>
              <a:spcBef>
                <a:spcPts val="0"/>
              </a:spcBef>
              <a:spcAft>
                <a:spcPts val="0"/>
              </a:spcAft>
              <a:buClr>
                <a:srgbClr val="000000"/>
              </a:buClr>
              <a:buSzPts val="1400"/>
              <a:buFont typeface="Arial"/>
              <a:buNone/>
            </a:pPr>
            <a:r>
              <a:rPr lang="en" sz="1600" b="1" i="0" u="none" strike="noStrike" cap="none" dirty="0">
                <a:solidFill>
                  <a:srgbClr val="000000"/>
                </a:solidFill>
                <a:latin typeface="Arial"/>
                <a:ea typeface="Arial"/>
                <a:cs typeface="Arial"/>
                <a:sym typeface="Arial"/>
              </a:rPr>
              <a:t>SUBTOPIC : </a:t>
            </a:r>
            <a:r>
              <a:rPr lang="en" sz="1600" b="1" dirty="0">
                <a:solidFill>
                  <a:srgbClr val="000000"/>
                </a:solidFill>
                <a:latin typeface="Arial"/>
                <a:ea typeface="Arial"/>
                <a:cs typeface="Arial"/>
                <a:sym typeface="Arial"/>
              </a:rPr>
              <a:t>Q.4, 5</a:t>
            </a:r>
            <a:endParaRPr sz="1600" b="1"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2"/>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63" name="Google Shape;63;p2"/>
          <p:cNvSpPr txBox="1"/>
          <p:nvPr/>
        </p:nvSpPr>
        <p:spPr>
          <a:xfrm>
            <a:off x="576469" y="566316"/>
            <a:ext cx="8384505" cy="49963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1" i="0" u="none" strike="noStrike" cap="none" dirty="0">
                <a:solidFill>
                  <a:srgbClr val="FF0000"/>
                </a:solidFill>
                <a:latin typeface="Arial"/>
                <a:ea typeface="Arial"/>
                <a:cs typeface="Arial"/>
                <a:sym typeface="Arial"/>
              </a:rPr>
              <a:t>LEARNING OBJECTIVE :</a:t>
            </a:r>
            <a:endParaRPr sz="2200" b="1" i="0" u="none" strike="noStrike" cap="none" dirty="0">
              <a:solidFill>
                <a:srgbClr val="FF0000"/>
              </a:solidFill>
              <a:latin typeface="Arial"/>
              <a:ea typeface="Arial"/>
              <a:cs typeface="Arial"/>
              <a:sym typeface="Arial"/>
            </a:endParaRPr>
          </a:p>
        </p:txBody>
      </p:sp>
      <p:sp>
        <p:nvSpPr>
          <p:cNvPr id="64" name="Google Shape;64;p2"/>
          <p:cNvSpPr txBox="1"/>
          <p:nvPr/>
        </p:nvSpPr>
        <p:spPr>
          <a:xfrm>
            <a:off x="655983" y="983974"/>
            <a:ext cx="7484165" cy="293342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2400" dirty="0">
                <a:latin typeface="Calibri"/>
                <a:ea typeface="Calibri"/>
                <a:cs typeface="Calibri"/>
                <a:sym typeface="Calibri"/>
              </a:rPr>
              <a:t>Enable the students to</a:t>
            </a:r>
          </a:p>
          <a:p>
            <a:pPr marL="0" marR="0" lvl="0" indent="0" algn="l" rtl="0">
              <a:lnSpc>
                <a:spcPct val="100000"/>
              </a:lnSpc>
              <a:spcBef>
                <a:spcPts val="0"/>
              </a:spcBef>
              <a:spcAft>
                <a:spcPts val="0"/>
              </a:spcAft>
              <a:buClr>
                <a:srgbClr val="000000"/>
              </a:buClr>
              <a:buSzPts val="1400"/>
              <a:buFont typeface="Arial"/>
              <a:buNone/>
            </a:pPr>
            <a:endParaRPr lang="en" sz="2800" dirty="0">
              <a:latin typeface="Calibri"/>
              <a:ea typeface="Calibri"/>
              <a:cs typeface="Calibri"/>
              <a:sym typeface="Calibri"/>
            </a:endParaRPr>
          </a:p>
          <a:p>
            <a:pPr algn="l">
              <a:buFont typeface="Arial" panose="020B0604020202020204" pitchFamily="34" charset="0"/>
              <a:buChar char="•"/>
            </a:pPr>
            <a:r>
              <a:rPr lang="en-US" sz="2000" i="0" dirty="0">
                <a:solidFill>
                  <a:srgbClr val="202124"/>
                </a:solidFill>
                <a:effectLst/>
                <a:latin typeface="Comic Sans MS" panose="030F0702030302020204" pitchFamily="66" charset="0"/>
              </a:rPr>
              <a:t>To be able to recognize whether a verb is used transitively or intransitively in a sentence.</a:t>
            </a:r>
          </a:p>
          <a:p>
            <a:pPr algn="l">
              <a:buFont typeface="Arial" panose="020B0604020202020204" pitchFamily="34" charset="0"/>
              <a:buChar char="•"/>
            </a:pPr>
            <a:endParaRPr lang="en-US" sz="2000" i="0" dirty="0">
              <a:solidFill>
                <a:srgbClr val="202124"/>
              </a:solidFill>
              <a:effectLst/>
              <a:latin typeface="Comic Sans MS" panose="030F0702030302020204" pitchFamily="66" charset="0"/>
            </a:endParaRPr>
          </a:p>
          <a:p>
            <a:pPr algn="l">
              <a:buFont typeface="Arial" panose="020B0604020202020204" pitchFamily="34" charset="0"/>
              <a:buChar char="•"/>
            </a:pPr>
            <a:r>
              <a:rPr lang="en-US" sz="2000" i="0" dirty="0">
                <a:solidFill>
                  <a:srgbClr val="202124"/>
                </a:solidFill>
                <a:effectLst/>
                <a:latin typeface="Comic Sans MS" panose="030F0702030302020204" pitchFamily="66" charset="0"/>
              </a:rPr>
              <a:t>To identify the direct object of the transitive verb in a sentence</a:t>
            </a:r>
          </a:p>
          <a:p>
            <a:pPr algn="l">
              <a:buFont typeface="Arial" panose="020B0604020202020204" pitchFamily="34" charset="0"/>
              <a:buChar char="•"/>
            </a:pPr>
            <a:endParaRPr lang="en-US" sz="2000" i="0" dirty="0">
              <a:solidFill>
                <a:srgbClr val="202124"/>
              </a:solidFill>
              <a:effectLst/>
              <a:latin typeface="Comic Sans MS" panose="030F0702030302020204" pitchFamily="66" charset="0"/>
            </a:endParaRPr>
          </a:p>
          <a:p>
            <a:pPr algn="l">
              <a:buFont typeface="Arial" panose="020B0604020202020204" pitchFamily="34" charset="0"/>
              <a:buChar char="•"/>
            </a:pPr>
            <a:r>
              <a:rPr lang="en-US" sz="2000" i="0" dirty="0">
                <a:solidFill>
                  <a:schemeClr val="tx1"/>
                </a:solidFill>
                <a:effectLst/>
                <a:latin typeface="Comic Sans MS" panose="030F0702030302020204" pitchFamily="66" charset="0"/>
              </a:rPr>
              <a:t>Correctly differentiate between transitive and intransitive verbs. Know about different rules of transitive </a:t>
            </a:r>
            <a:r>
              <a:rPr lang="en-US" sz="2000" i="0">
                <a:solidFill>
                  <a:schemeClr val="tx1"/>
                </a:solidFill>
                <a:effectLst/>
                <a:latin typeface="Comic Sans MS" panose="030F0702030302020204" pitchFamily="66" charset="0"/>
              </a:rPr>
              <a:t>and intransitive</a:t>
            </a:r>
            <a:endParaRPr lang="en-US" sz="2000" i="0" dirty="0">
              <a:solidFill>
                <a:schemeClr val="tx1"/>
              </a:solidFill>
              <a:effectLst/>
              <a:latin typeface="Comic Sans MS" panose="030F0702030302020204" pitchFamily="66" charset="0"/>
            </a:endParaRPr>
          </a:p>
          <a:p>
            <a:pPr marL="0" marR="0" lvl="0" indent="0" algn="l" rtl="0">
              <a:lnSpc>
                <a:spcPct val="100000"/>
              </a:lnSpc>
              <a:spcBef>
                <a:spcPts val="0"/>
              </a:spcBef>
              <a:spcAft>
                <a:spcPts val="0"/>
              </a:spcAft>
              <a:buClr>
                <a:srgbClr val="000000"/>
              </a:buClr>
              <a:buSzPts val="1400"/>
              <a:buFont typeface="Arial"/>
              <a:buNone/>
            </a:pPr>
            <a:endParaRPr lang="en" sz="24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en" sz="2400" dirty="0">
              <a:latin typeface="Calibri"/>
              <a:ea typeface="Calibri"/>
              <a:cs typeface="Calibri"/>
              <a:sym typeface="Calibri"/>
            </a:endParaRPr>
          </a:p>
          <a:p>
            <a:pPr marR="0" lvl="0" algn="l" rtl="0">
              <a:lnSpc>
                <a:spcPct val="100000"/>
              </a:lnSpc>
              <a:spcBef>
                <a:spcPts val="0"/>
              </a:spcBef>
              <a:spcAft>
                <a:spcPts val="0"/>
              </a:spcAft>
              <a:buClr>
                <a:srgbClr val="000000"/>
              </a:buClr>
              <a:buSzPts val="1400"/>
            </a:pPr>
            <a:endParaRPr lang="en" sz="2000" b="1" dirty="0">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1400"/>
              <a:buFont typeface="Arial"/>
              <a:buAutoNum type="arabicParenR"/>
            </a:pPr>
            <a:endParaRPr lang="en-US" sz="2000" dirty="0">
              <a:solidFill>
                <a:srgbClr val="00206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1400"/>
              <a:buFont typeface="Arial"/>
              <a:buAutoNum type="arabicParenR"/>
            </a:pPr>
            <a:endParaRPr lang="en" sz="2000" b="0" i="0" u="none" strike="noStrike" cap="none" dirty="0">
              <a:solidFill>
                <a:srgbClr val="002060"/>
              </a:solidFill>
              <a:latin typeface="Calibri"/>
              <a:ea typeface="Calibri"/>
              <a:cs typeface="Calibri"/>
              <a:sym typeface="Calibri"/>
            </a:endParaRPr>
          </a:p>
          <a:p>
            <a:pPr marR="0" lvl="0" algn="l" rtl="0">
              <a:lnSpc>
                <a:spcPct val="100000"/>
              </a:lnSpc>
              <a:spcBef>
                <a:spcPts val="0"/>
              </a:spcBef>
              <a:spcAft>
                <a:spcPts val="0"/>
              </a:spcAft>
              <a:buClr>
                <a:srgbClr val="000000"/>
              </a:buClr>
              <a:buSzPts val="1400"/>
            </a:pPr>
            <a:endParaRPr sz="2000" b="0" i="0" u="none" strike="noStrike" cap="none" dirty="0">
              <a:solidFill>
                <a:srgbClr val="00206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4"/>
          <p:cNvPicPr preferRelativeResize="0"/>
          <p:nvPr/>
        </p:nvPicPr>
        <p:blipFill rotWithShape="1">
          <a:blip r:embed="rId3">
            <a:alphaModFix/>
          </a:blip>
          <a:srcRect/>
          <a:stretch/>
        </p:blipFill>
        <p:spPr>
          <a:xfrm>
            <a:off x="7787574" y="4415742"/>
            <a:ext cx="1232526" cy="611875"/>
          </a:xfrm>
          <a:prstGeom prst="rect">
            <a:avLst/>
          </a:prstGeom>
          <a:noFill/>
          <a:ln>
            <a:noFill/>
          </a:ln>
        </p:spPr>
      </p:pic>
      <p:sp>
        <p:nvSpPr>
          <p:cNvPr id="2" name="Title 1"/>
          <p:cNvSpPr>
            <a:spLocks noGrp="1"/>
          </p:cNvSpPr>
          <p:nvPr>
            <p:ph type="title"/>
          </p:nvPr>
        </p:nvSpPr>
        <p:spPr>
          <a:xfrm>
            <a:off x="5124892" y="120852"/>
            <a:ext cx="3707407" cy="864975"/>
          </a:xfrm>
        </p:spPr>
        <p:txBody>
          <a:bodyPr/>
          <a:lstStyle/>
          <a:p>
            <a:br>
              <a:rPr lang="en-US" sz="1800" dirty="0">
                <a:solidFill>
                  <a:srgbClr val="222222"/>
                </a:solidFill>
                <a:latin typeface="Roboto" panose="02000000000000000000" pitchFamily="2" charset="0"/>
              </a:rPr>
            </a:br>
            <a:r>
              <a:rPr lang="en-US" sz="1800" b="0" i="0" dirty="0">
                <a:solidFill>
                  <a:srgbClr val="222222"/>
                </a:solidFill>
                <a:effectLst/>
                <a:latin typeface="Roboto" panose="02000000000000000000" pitchFamily="2" charset="0"/>
              </a:rPr>
              <a:t> </a:t>
            </a:r>
            <a:endParaRPr lang="en-US" sz="1800" dirty="0"/>
          </a:p>
        </p:txBody>
      </p:sp>
      <p:sp>
        <p:nvSpPr>
          <p:cNvPr id="3" name="Text Placeholder 2"/>
          <p:cNvSpPr>
            <a:spLocks noGrp="1"/>
          </p:cNvSpPr>
          <p:nvPr>
            <p:ph type="body" idx="1"/>
          </p:nvPr>
        </p:nvSpPr>
        <p:spPr>
          <a:xfrm>
            <a:off x="457201" y="437322"/>
            <a:ext cx="8562900" cy="4075043"/>
          </a:xfrm>
        </p:spPr>
        <p:txBody>
          <a:bodyPr/>
          <a:lstStyle/>
          <a:p>
            <a:pPr marL="139700" indent="0">
              <a:buNone/>
            </a:pPr>
            <a:r>
              <a:rPr lang="en-US" sz="2400" dirty="0">
                <a:solidFill>
                  <a:schemeClr val="tx1"/>
                </a:solidFill>
                <a:latin typeface="Comic Sans MS" panose="030F0702030302020204" pitchFamily="66" charset="0"/>
              </a:rPr>
              <a:t>4. Circle the verbs in the box that can be used as both transitive and intransitives.</a:t>
            </a:r>
          </a:p>
          <a:p>
            <a:pPr marL="139700" indent="0">
              <a:buNone/>
            </a:pPr>
            <a:r>
              <a:rPr lang="en-US" sz="2400" dirty="0">
                <a:solidFill>
                  <a:schemeClr val="tx1"/>
                </a:solidFill>
                <a:latin typeface="Comic Sans MS" panose="030F0702030302020204" pitchFamily="66" charset="0"/>
              </a:rPr>
              <a:t>            Wash  laugh  smile  cry    dress</a:t>
            </a:r>
          </a:p>
          <a:p>
            <a:pPr marL="139700" indent="0">
              <a:buNone/>
            </a:pPr>
            <a:r>
              <a:rPr lang="en-US" sz="2400" dirty="0">
                <a:solidFill>
                  <a:schemeClr val="tx1"/>
                </a:solidFill>
                <a:latin typeface="Comic Sans MS" panose="030F0702030302020204" pitchFamily="66" charset="0"/>
              </a:rPr>
              <a:t>            Kick   want  throw  arrive   go</a:t>
            </a:r>
          </a:p>
          <a:p>
            <a:pPr marL="139700" indent="0">
              <a:buNone/>
            </a:pPr>
            <a:r>
              <a:rPr lang="en-US" sz="2400" dirty="0">
                <a:solidFill>
                  <a:schemeClr val="tx1"/>
                </a:solidFill>
                <a:latin typeface="Comic Sans MS" panose="030F0702030302020204" pitchFamily="66" charset="0"/>
              </a:rPr>
              <a:t>             Walk  carry  drop  call     follow</a:t>
            </a:r>
          </a:p>
          <a:p>
            <a:pPr marL="139700" indent="0">
              <a:buNone/>
            </a:pPr>
            <a:endParaRPr lang="en-US" sz="2400" dirty="0">
              <a:solidFill>
                <a:schemeClr val="tx1"/>
              </a:solidFill>
              <a:latin typeface="Comic Sans MS" panose="030F0702030302020204" pitchFamily="66" charset="0"/>
            </a:endParaRPr>
          </a:p>
          <a:p>
            <a:pPr marL="139700" indent="0">
              <a:buNone/>
            </a:pPr>
            <a:endParaRPr lang="en-US" sz="2400" dirty="0">
              <a:solidFill>
                <a:schemeClr val="tx1"/>
              </a:solidFill>
              <a:latin typeface="Comic Sans MS" panose="030F0702030302020204" pitchFamily="66" charset="0"/>
            </a:endParaRPr>
          </a:p>
          <a:p>
            <a:pPr marL="139700" indent="0">
              <a:buNone/>
            </a:pPr>
            <a:r>
              <a:rPr lang="en-US" sz="2400" dirty="0">
                <a:solidFill>
                  <a:schemeClr val="tx1"/>
                </a:solidFill>
                <a:latin typeface="Comic Sans MS" panose="030F0702030302020204" pitchFamily="66" charset="0"/>
              </a:rPr>
              <a:t>Both - </a:t>
            </a:r>
          </a:p>
        </p:txBody>
      </p:sp>
      <p:sp>
        <p:nvSpPr>
          <p:cNvPr id="6" name="Rectangle 5">
            <a:extLst>
              <a:ext uri="{FF2B5EF4-FFF2-40B4-BE49-F238E27FC236}">
                <a16:creationId xmlns:a16="http://schemas.microsoft.com/office/drawing/2014/main" id="{EDF603AF-85BD-4F99-821F-DC42C7C68D67}"/>
              </a:ext>
            </a:extLst>
          </p:cNvPr>
          <p:cNvSpPr/>
          <p:nvPr/>
        </p:nvSpPr>
        <p:spPr>
          <a:xfrm>
            <a:off x="1411356" y="1381539"/>
            <a:ext cx="5178287" cy="158032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N"/>
          </a:p>
        </p:txBody>
      </p:sp>
      <p:sp>
        <p:nvSpPr>
          <p:cNvPr id="7" name="Oval 6">
            <a:extLst>
              <a:ext uri="{FF2B5EF4-FFF2-40B4-BE49-F238E27FC236}">
                <a16:creationId xmlns:a16="http://schemas.microsoft.com/office/drawing/2014/main" id="{D97BBE5C-013F-41FD-AF65-4C3C6E9128B2}"/>
              </a:ext>
            </a:extLst>
          </p:cNvPr>
          <p:cNvSpPr/>
          <p:nvPr/>
        </p:nvSpPr>
        <p:spPr>
          <a:xfrm>
            <a:off x="2037522" y="3207246"/>
            <a:ext cx="1105228" cy="5369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Wash</a:t>
            </a:r>
            <a:endParaRPr lang="en-IN" dirty="0"/>
          </a:p>
        </p:txBody>
      </p:sp>
      <p:sp>
        <p:nvSpPr>
          <p:cNvPr id="9" name="Oval 8">
            <a:extLst>
              <a:ext uri="{FF2B5EF4-FFF2-40B4-BE49-F238E27FC236}">
                <a16:creationId xmlns:a16="http://schemas.microsoft.com/office/drawing/2014/main" id="{2850BC3C-050C-4E50-A886-253EEBC2BD14}"/>
              </a:ext>
            </a:extLst>
          </p:cNvPr>
          <p:cNvSpPr/>
          <p:nvPr/>
        </p:nvSpPr>
        <p:spPr>
          <a:xfrm>
            <a:off x="2581843" y="3956994"/>
            <a:ext cx="874644" cy="5369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cry</a:t>
            </a:r>
            <a:endParaRPr lang="en-IN" dirty="0"/>
          </a:p>
        </p:txBody>
      </p:sp>
      <p:sp>
        <p:nvSpPr>
          <p:cNvPr id="10" name="Oval 9">
            <a:extLst>
              <a:ext uri="{FF2B5EF4-FFF2-40B4-BE49-F238E27FC236}">
                <a16:creationId xmlns:a16="http://schemas.microsoft.com/office/drawing/2014/main" id="{7EF32CB6-B022-4A5F-A7BF-1C37040162C6}"/>
              </a:ext>
            </a:extLst>
          </p:cNvPr>
          <p:cNvSpPr/>
          <p:nvPr/>
        </p:nvSpPr>
        <p:spPr>
          <a:xfrm>
            <a:off x="1148322" y="3964515"/>
            <a:ext cx="1105228" cy="5369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carry</a:t>
            </a:r>
            <a:endParaRPr lang="en-IN" dirty="0"/>
          </a:p>
        </p:txBody>
      </p:sp>
      <p:sp>
        <p:nvSpPr>
          <p:cNvPr id="11" name="Oval 10">
            <a:extLst>
              <a:ext uri="{FF2B5EF4-FFF2-40B4-BE49-F238E27FC236}">
                <a16:creationId xmlns:a16="http://schemas.microsoft.com/office/drawing/2014/main" id="{03358148-035E-4DBE-B1D8-8C037A22EF29}"/>
              </a:ext>
            </a:extLst>
          </p:cNvPr>
          <p:cNvSpPr/>
          <p:nvPr/>
        </p:nvSpPr>
        <p:spPr>
          <a:xfrm>
            <a:off x="3340212" y="3250587"/>
            <a:ext cx="1105228" cy="5369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laugh</a:t>
            </a:r>
            <a:endParaRPr lang="en-IN" dirty="0"/>
          </a:p>
        </p:txBody>
      </p:sp>
      <p:sp>
        <p:nvSpPr>
          <p:cNvPr id="12" name="Oval 11">
            <a:extLst>
              <a:ext uri="{FF2B5EF4-FFF2-40B4-BE49-F238E27FC236}">
                <a16:creationId xmlns:a16="http://schemas.microsoft.com/office/drawing/2014/main" id="{D4D0B559-FD91-4A69-858D-159B87E35BD8}"/>
              </a:ext>
            </a:extLst>
          </p:cNvPr>
          <p:cNvSpPr/>
          <p:nvPr/>
        </p:nvSpPr>
        <p:spPr>
          <a:xfrm>
            <a:off x="3697356" y="3956994"/>
            <a:ext cx="874644" cy="5369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go</a:t>
            </a:r>
            <a:endParaRPr lang="en-IN" dirty="0"/>
          </a:p>
        </p:txBody>
      </p:sp>
      <p:sp>
        <p:nvSpPr>
          <p:cNvPr id="13" name="Oval 12">
            <a:extLst>
              <a:ext uri="{FF2B5EF4-FFF2-40B4-BE49-F238E27FC236}">
                <a16:creationId xmlns:a16="http://schemas.microsoft.com/office/drawing/2014/main" id="{D7B6C4DB-BD4F-46C5-B5D6-36D55149D8C4}"/>
              </a:ext>
            </a:extLst>
          </p:cNvPr>
          <p:cNvSpPr/>
          <p:nvPr/>
        </p:nvSpPr>
        <p:spPr>
          <a:xfrm>
            <a:off x="4698562" y="3207246"/>
            <a:ext cx="1105228" cy="5369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smile</a:t>
            </a:r>
            <a:endParaRPr lang="en-IN" dirty="0"/>
          </a:p>
        </p:txBody>
      </p:sp>
      <p:sp>
        <p:nvSpPr>
          <p:cNvPr id="14" name="Oval 13">
            <a:extLst>
              <a:ext uri="{FF2B5EF4-FFF2-40B4-BE49-F238E27FC236}">
                <a16:creationId xmlns:a16="http://schemas.microsoft.com/office/drawing/2014/main" id="{6AE5BE2A-11A6-4D64-A8B0-0D9EEC9D6806}"/>
              </a:ext>
            </a:extLst>
          </p:cNvPr>
          <p:cNvSpPr/>
          <p:nvPr/>
        </p:nvSpPr>
        <p:spPr>
          <a:xfrm>
            <a:off x="5031802" y="3956994"/>
            <a:ext cx="1232526" cy="5369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latin typeface="Comic Sans MS" panose="030F0702030302020204" pitchFamily="66" charset="0"/>
              </a:rPr>
              <a:t>Walk</a:t>
            </a:r>
            <a:endParaRPr lang="en-IN"/>
          </a:p>
        </p:txBody>
      </p:sp>
      <p:sp>
        <p:nvSpPr>
          <p:cNvPr id="15" name="Oval 14">
            <a:extLst>
              <a:ext uri="{FF2B5EF4-FFF2-40B4-BE49-F238E27FC236}">
                <a16:creationId xmlns:a16="http://schemas.microsoft.com/office/drawing/2014/main" id="{7AF59726-7A03-4CC1-888E-71A65581EAA7}"/>
              </a:ext>
            </a:extLst>
          </p:cNvPr>
          <p:cNvSpPr/>
          <p:nvPr/>
        </p:nvSpPr>
        <p:spPr>
          <a:xfrm>
            <a:off x="6043658" y="3171426"/>
            <a:ext cx="953490" cy="5369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drop</a:t>
            </a:r>
            <a:endParaRPr lang="en-IN" dirty="0"/>
          </a:p>
        </p:txBody>
      </p:sp>
    </p:spTree>
    <p:extLst>
      <p:ext uri="{BB962C8B-B14F-4D97-AF65-F5344CB8AC3E}">
        <p14:creationId xmlns:p14="http://schemas.microsoft.com/office/powerpoint/2010/main" val="136268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4"/>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2" name="Title 1"/>
          <p:cNvSpPr>
            <a:spLocks noGrp="1"/>
          </p:cNvSpPr>
          <p:nvPr>
            <p:ph type="title"/>
          </p:nvPr>
        </p:nvSpPr>
        <p:spPr>
          <a:xfrm>
            <a:off x="311700" y="152750"/>
            <a:ext cx="8520600" cy="864975"/>
          </a:xfrm>
        </p:spPr>
        <p:txBody>
          <a:bodyPr/>
          <a:lstStyle/>
          <a:p>
            <a:br>
              <a:rPr lang="en-US" sz="1800" dirty="0">
                <a:solidFill>
                  <a:srgbClr val="222222"/>
                </a:solidFill>
                <a:latin typeface="Roboto" panose="02000000000000000000" pitchFamily="2" charset="0"/>
              </a:rPr>
            </a:br>
            <a:r>
              <a:rPr lang="en-US" sz="1800" b="0" i="0" dirty="0">
                <a:solidFill>
                  <a:srgbClr val="222222"/>
                </a:solidFill>
                <a:effectLst/>
                <a:latin typeface="Roboto" panose="02000000000000000000" pitchFamily="2" charset="0"/>
              </a:rPr>
              <a:t> </a:t>
            </a:r>
            <a:endParaRPr lang="en-US" sz="1800" dirty="0"/>
          </a:p>
        </p:txBody>
      </p:sp>
      <p:sp>
        <p:nvSpPr>
          <p:cNvPr id="3" name="Text Placeholder 2"/>
          <p:cNvSpPr>
            <a:spLocks noGrp="1"/>
          </p:cNvSpPr>
          <p:nvPr>
            <p:ph type="body" idx="1"/>
          </p:nvPr>
        </p:nvSpPr>
        <p:spPr>
          <a:xfrm>
            <a:off x="646043" y="725557"/>
            <a:ext cx="7874557" cy="3843318"/>
          </a:xfrm>
        </p:spPr>
        <p:txBody>
          <a:bodyPr/>
          <a:lstStyle/>
          <a:p>
            <a:pPr marL="139700" indent="0">
              <a:buNone/>
            </a:pPr>
            <a:endParaRPr lang="en-US" dirty="0"/>
          </a:p>
          <a:p>
            <a:pPr marL="139700" indent="0">
              <a:buNone/>
            </a:pPr>
            <a:endParaRPr lang="en-US" dirty="0"/>
          </a:p>
        </p:txBody>
      </p:sp>
      <p:sp>
        <p:nvSpPr>
          <p:cNvPr id="4" name="TextBox 3">
            <a:extLst>
              <a:ext uri="{FF2B5EF4-FFF2-40B4-BE49-F238E27FC236}">
                <a16:creationId xmlns:a16="http://schemas.microsoft.com/office/drawing/2014/main" id="{6B5B1A37-0BDB-4A64-8DA2-8AFE6C2E5799}"/>
              </a:ext>
            </a:extLst>
          </p:cNvPr>
          <p:cNvSpPr txBox="1"/>
          <p:nvPr/>
        </p:nvSpPr>
        <p:spPr>
          <a:xfrm>
            <a:off x="437322" y="447261"/>
            <a:ext cx="8520600" cy="4524315"/>
          </a:xfrm>
          <a:prstGeom prst="rect">
            <a:avLst/>
          </a:prstGeom>
          <a:noFill/>
        </p:spPr>
        <p:txBody>
          <a:bodyPr wrap="square" rtlCol="0">
            <a:spAutoFit/>
          </a:bodyPr>
          <a:lstStyle/>
          <a:p>
            <a:r>
              <a:rPr lang="en-IN" dirty="0">
                <a:latin typeface="Comic Sans MS" panose="030F0702030302020204" pitchFamily="66" charset="0"/>
              </a:rPr>
              <a:t>5. Rewrite the sentences by changing the intransitive verbs into transitive verbs.</a:t>
            </a:r>
          </a:p>
          <a:p>
            <a:r>
              <a:rPr lang="en-IN" dirty="0">
                <a:latin typeface="Comic Sans MS" panose="030F0702030302020204" pitchFamily="66" charset="0"/>
              </a:rPr>
              <a:t>a. The girl is playing.</a:t>
            </a:r>
          </a:p>
          <a:p>
            <a:endParaRPr lang="en-IN" dirty="0">
              <a:latin typeface="Comic Sans MS" panose="030F0702030302020204" pitchFamily="66" charset="0"/>
            </a:endParaRPr>
          </a:p>
          <a:p>
            <a:r>
              <a:rPr lang="en-IN" dirty="0">
                <a:latin typeface="Comic Sans MS" panose="030F0702030302020204" pitchFamily="66" charset="0"/>
              </a:rPr>
              <a:t>b. I parked outside the garden..</a:t>
            </a:r>
          </a:p>
          <a:p>
            <a:endParaRPr lang="en-IN" dirty="0">
              <a:latin typeface="Comic Sans MS" panose="030F0702030302020204" pitchFamily="66" charset="0"/>
            </a:endParaRPr>
          </a:p>
          <a:p>
            <a:r>
              <a:rPr lang="en-IN" dirty="0">
                <a:latin typeface="Comic Sans MS" panose="030F0702030302020204" pitchFamily="66" charset="0"/>
              </a:rPr>
              <a:t>c. Aruna nodded in agreement. </a:t>
            </a:r>
          </a:p>
          <a:p>
            <a:endParaRPr lang="en-IN" dirty="0">
              <a:latin typeface="Comic Sans MS" panose="030F0702030302020204" pitchFamily="66" charset="0"/>
            </a:endParaRPr>
          </a:p>
          <a:p>
            <a:r>
              <a:rPr lang="en-IN" dirty="0">
                <a:latin typeface="Comic Sans MS" panose="030F0702030302020204" pitchFamily="66" charset="0"/>
              </a:rPr>
              <a:t>d. Don’t eat so fast. </a:t>
            </a:r>
          </a:p>
          <a:p>
            <a:endParaRPr lang="en-IN" dirty="0">
              <a:latin typeface="Comic Sans MS" panose="030F0702030302020204" pitchFamily="66" charset="0"/>
            </a:endParaRPr>
          </a:p>
          <a:p>
            <a:r>
              <a:rPr lang="en-IN" dirty="0">
                <a:latin typeface="Comic Sans MS" panose="030F0702030302020204" pitchFamily="66" charset="0"/>
              </a:rPr>
              <a:t>e. He likes to read every day. </a:t>
            </a:r>
          </a:p>
          <a:p>
            <a:endParaRPr lang="en-IN" dirty="0">
              <a:latin typeface="Comic Sans MS" panose="030F0702030302020204" pitchFamily="66" charset="0"/>
            </a:endParaRPr>
          </a:p>
          <a:p>
            <a:r>
              <a:rPr lang="en-IN" dirty="0">
                <a:latin typeface="Comic Sans MS" panose="030F0702030302020204" pitchFamily="66" charset="0"/>
              </a:rPr>
              <a:t>f. Which team won? </a:t>
            </a:r>
          </a:p>
          <a:p>
            <a:endParaRPr lang="en-IN" dirty="0">
              <a:latin typeface="Comic Sans MS" panose="030F0702030302020204" pitchFamily="66" charset="0"/>
            </a:endParaRPr>
          </a:p>
          <a:p>
            <a:r>
              <a:rPr lang="en-IN" dirty="0">
                <a:latin typeface="Comic Sans MS" panose="030F0702030302020204" pitchFamily="66" charset="0"/>
              </a:rPr>
              <a:t>g. Do not enter. </a:t>
            </a:r>
          </a:p>
          <a:p>
            <a:r>
              <a:rPr lang="en-IN" dirty="0">
                <a:latin typeface="Comic Sans MS" panose="030F0702030302020204" pitchFamily="66" charset="0"/>
              </a:rPr>
              <a:t>  </a:t>
            </a:r>
          </a:p>
        </p:txBody>
      </p:sp>
      <p:sp>
        <p:nvSpPr>
          <p:cNvPr id="5" name="Rectangle 4">
            <a:extLst>
              <a:ext uri="{FF2B5EF4-FFF2-40B4-BE49-F238E27FC236}">
                <a16:creationId xmlns:a16="http://schemas.microsoft.com/office/drawing/2014/main" id="{C2C38206-68E2-48BA-B6A3-3CBC4FA8D666}"/>
              </a:ext>
            </a:extLst>
          </p:cNvPr>
          <p:cNvSpPr/>
          <p:nvPr/>
        </p:nvSpPr>
        <p:spPr>
          <a:xfrm>
            <a:off x="2724978" y="1036936"/>
            <a:ext cx="3389243" cy="35387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N">
              <a:ln w="0"/>
              <a:solidFill>
                <a:schemeClr val="tx1"/>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EA103269-01FA-49AC-A12B-6511C97F84CB}"/>
              </a:ext>
            </a:extLst>
          </p:cNvPr>
          <p:cNvSpPr/>
          <p:nvPr/>
        </p:nvSpPr>
        <p:spPr>
          <a:xfrm>
            <a:off x="3910116" y="1517411"/>
            <a:ext cx="4140580" cy="35387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N"/>
          </a:p>
        </p:txBody>
      </p:sp>
      <p:sp>
        <p:nvSpPr>
          <p:cNvPr id="8" name="Rectangle 7">
            <a:extLst>
              <a:ext uri="{FF2B5EF4-FFF2-40B4-BE49-F238E27FC236}">
                <a16:creationId xmlns:a16="http://schemas.microsoft.com/office/drawing/2014/main" id="{82DECD7E-7580-4BF1-82B6-A0967009AED5}"/>
              </a:ext>
            </a:extLst>
          </p:cNvPr>
          <p:cNvSpPr/>
          <p:nvPr/>
        </p:nvSpPr>
        <p:spPr>
          <a:xfrm>
            <a:off x="3783497" y="2048594"/>
            <a:ext cx="5048804" cy="35387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N"/>
          </a:p>
        </p:txBody>
      </p:sp>
      <p:sp>
        <p:nvSpPr>
          <p:cNvPr id="9" name="Rectangle 8">
            <a:extLst>
              <a:ext uri="{FF2B5EF4-FFF2-40B4-BE49-F238E27FC236}">
                <a16:creationId xmlns:a16="http://schemas.microsoft.com/office/drawing/2014/main" id="{197F8228-8871-409F-953A-A387FB7C96FA}"/>
              </a:ext>
            </a:extLst>
          </p:cNvPr>
          <p:cNvSpPr/>
          <p:nvPr/>
        </p:nvSpPr>
        <p:spPr>
          <a:xfrm>
            <a:off x="2724978" y="2613191"/>
            <a:ext cx="3389243" cy="35387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N"/>
          </a:p>
        </p:txBody>
      </p:sp>
      <p:sp>
        <p:nvSpPr>
          <p:cNvPr id="10" name="Rectangle 9">
            <a:extLst>
              <a:ext uri="{FF2B5EF4-FFF2-40B4-BE49-F238E27FC236}">
                <a16:creationId xmlns:a16="http://schemas.microsoft.com/office/drawing/2014/main" id="{A1327CF0-E34A-4CBC-9806-FDC78201FB43}"/>
              </a:ext>
            </a:extLst>
          </p:cNvPr>
          <p:cNvSpPr/>
          <p:nvPr/>
        </p:nvSpPr>
        <p:spPr>
          <a:xfrm>
            <a:off x="3687417" y="3220266"/>
            <a:ext cx="4704523" cy="35387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N"/>
          </a:p>
        </p:txBody>
      </p:sp>
      <p:sp>
        <p:nvSpPr>
          <p:cNvPr id="11" name="Rectangle 10">
            <a:extLst>
              <a:ext uri="{FF2B5EF4-FFF2-40B4-BE49-F238E27FC236}">
                <a16:creationId xmlns:a16="http://schemas.microsoft.com/office/drawing/2014/main" id="{E05CA426-D2C1-412A-9159-B2EB1FBC2174}"/>
              </a:ext>
            </a:extLst>
          </p:cNvPr>
          <p:cNvSpPr/>
          <p:nvPr/>
        </p:nvSpPr>
        <p:spPr>
          <a:xfrm>
            <a:off x="2700131" y="3687023"/>
            <a:ext cx="3624469" cy="35387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N"/>
          </a:p>
        </p:txBody>
      </p:sp>
      <p:sp>
        <p:nvSpPr>
          <p:cNvPr id="12" name="Rectangle 11">
            <a:extLst>
              <a:ext uri="{FF2B5EF4-FFF2-40B4-BE49-F238E27FC236}">
                <a16:creationId xmlns:a16="http://schemas.microsoft.com/office/drawing/2014/main" id="{DDA3E63B-1E4F-4D3F-85B3-A725A9A569D4}"/>
              </a:ext>
            </a:extLst>
          </p:cNvPr>
          <p:cNvSpPr/>
          <p:nvPr/>
        </p:nvSpPr>
        <p:spPr>
          <a:xfrm>
            <a:off x="2206488" y="4266662"/>
            <a:ext cx="2554356" cy="35387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1642348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4"/>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2" name="Title 1"/>
          <p:cNvSpPr>
            <a:spLocks noGrp="1"/>
          </p:cNvSpPr>
          <p:nvPr>
            <p:ph type="title"/>
          </p:nvPr>
        </p:nvSpPr>
        <p:spPr>
          <a:xfrm>
            <a:off x="311700" y="152750"/>
            <a:ext cx="8520600" cy="864975"/>
          </a:xfrm>
        </p:spPr>
        <p:txBody>
          <a:bodyPr/>
          <a:lstStyle/>
          <a:p>
            <a:br>
              <a:rPr lang="en-US" sz="1800" dirty="0">
                <a:solidFill>
                  <a:srgbClr val="222222"/>
                </a:solidFill>
                <a:latin typeface="Roboto" panose="02000000000000000000" pitchFamily="2" charset="0"/>
              </a:rPr>
            </a:br>
            <a:r>
              <a:rPr lang="en-US" sz="1800" b="0" i="0" dirty="0">
                <a:solidFill>
                  <a:srgbClr val="222222"/>
                </a:solidFill>
                <a:effectLst/>
                <a:latin typeface="Roboto" panose="02000000000000000000" pitchFamily="2" charset="0"/>
              </a:rPr>
              <a:t> </a:t>
            </a:r>
            <a:endParaRPr lang="en-US" sz="1800" dirty="0"/>
          </a:p>
        </p:txBody>
      </p:sp>
      <p:sp>
        <p:nvSpPr>
          <p:cNvPr id="3" name="Text Placeholder 2"/>
          <p:cNvSpPr>
            <a:spLocks noGrp="1"/>
          </p:cNvSpPr>
          <p:nvPr>
            <p:ph type="body" idx="1"/>
          </p:nvPr>
        </p:nvSpPr>
        <p:spPr>
          <a:xfrm>
            <a:off x="646043" y="725557"/>
            <a:ext cx="7874557" cy="3843318"/>
          </a:xfrm>
        </p:spPr>
        <p:txBody>
          <a:bodyPr/>
          <a:lstStyle/>
          <a:p>
            <a:pPr marL="139700" indent="0">
              <a:buNone/>
            </a:pPr>
            <a:endParaRPr lang="en-US" dirty="0"/>
          </a:p>
          <a:p>
            <a:pPr marL="139700" indent="0">
              <a:buNone/>
            </a:pPr>
            <a:endParaRPr lang="en-US" dirty="0"/>
          </a:p>
        </p:txBody>
      </p:sp>
      <p:sp>
        <p:nvSpPr>
          <p:cNvPr id="4" name="TextBox 3">
            <a:extLst>
              <a:ext uri="{FF2B5EF4-FFF2-40B4-BE49-F238E27FC236}">
                <a16:creationId xmlns:a16="http://schemas.microsoft.com/office/drawing/2014/main" id="{6B5B1A37-0BDB-4A64-8DA2-8AFE6C2E5799}"/>
              </a:ext>
            </a:extLst>
          </p:cNvPr>
          <p:cNvSpPr txBox="1"/>
          <p:nvPr/>
        </p:nvSpPr>
        <p:spPr>
          <a:xfrm>
            <a:off x="437322" y="447261"/>
            <a:ext cx="8520600" cy="4524315"/>
          </a:xfrm>
          <a:prstGeom prst="rect">
            <a:avLst/>
          </a:prstGeom>
          <a:noFill/>
        </p:spPr>
        <p:txBody>
          <a:bodyPr wrap="square" rtlCol="0">
            <a:spAutoFit/>
          </a:bodyPr>
          <a:lstStyle/>
          <a:p>
            <a:r>
              <a:rPr lang="en-IN" dirty="0">
                <a:latin typeface="Comic Sans MS" panose="030F0702030302020204" pitchFamily="66" charset="0"/>
              </a:rPr>
              <a:t>5. Rewrite the sentences by changing the intransitive verbs into transitive verbs.</a:t>
            </a:r>
          </a:p>
          <a:p>
            <a:r>
              <a:rPr lang="en-IN" dirty="0">
                <a:latin typeface="Comic Sans MS" panose="030F0702030302020204" pitchFamily="66" charset="0"/>
              </a:rPr>
              <a:t>a. The girl is playing. </a:t>
            </a:r>
            <a:r>
              <a:rPr lang="en-IN" b="1" dirty="0">
                <a:solidFill>
                  <a:srgbClr val="0070C0"/>
                </a:solidFill>
                <a:latin typeface="Comic Sans MS" panose="030F0702030302020204" pitchFamily="66" charset="0"/>
              </a:rPr>
              <a:t>The girl is playing basket ball</a:t>
            </a:r>
            <a:r>
              <a:rPr lang="en-IN" dirty="0">
                <a:latin typeface="Comic Sans MS" panose="030F0702030302020204" pitchFamily="66" charset="0"/>
              </a:rPr>
              <a:t>.</a:t>
            </a:r>
          </a:p>
          <a:p>
            <a:endParaRPr lang="en-IN" dirty="0">
              <a:latin typeface="Comic Sans MS" panose="030F0702030302020204" pitchFamily="66" charset="0"/>
            </a:endParaRPr>
          </a:p>
          <a:p>
            <a:r>
              <a:rPr lang="en-IN" dirty="0">
                <a:latin typeface="Comic Sans MS" panose="030F0702030302020204" pitchFamily="66" charset="0"/>
              </a:rPr>
              <a:t>b. I parked outside the garden. </a:t>
            </a:r>
            <a:r>
              <a:rPr lang="en-IN" b="1" dirty="0">
                <a:solidFill>
                  <a:srgbClr val="0070C0"/>
                </a:solidFill>
                <a:latin typeface="Comic Sans MS" panose="030F0702030302020204" pitchFamily="66" charset="0"/>
              </a:rPr>
              <a:t>I parked the cycle outside the garden</a:t>
            </a:r>
            <a:r>
              <a:rPr lang="en-IN" dirty="0">
                <a:latin typeface="Comic Sans MS" panose="030F0702030302020204" pitchFamily="66" charset="0"/>
              </a:rPr>
              <a:t>.</a:t>
            </a:r>
          </a:p>
          <a:p>
            <a:endParaRPr lang="en-IN" dirty="0">
              <a:latin typeface="Comic Sans MS" panose="030F0702030302020204" pitchFamily="66" charset="0"/>
            </a:endParaRPr>
          </a:p>
          <a:p>
            <a:r>
              <a:rPr lang="en-IN" dirty="0">
                <a:latin typeface="Comic Sans MS" panose="030F0702030302020204" pitchFamily="66" charset="0"/>
              </a:rPr>
              <a:t>c. Aruna nodded in agreement. </a:t>
            </a:r>
            <a:r>
              <a:rPr lang="en-IN" dirty="0">
                <a:solidFill>
                  <a:srgbClr val="0070C0"/>
                </a:solidFill>
                <a:latin typeface="Comic Sans MS" panose="030F0702030302020204" pitchFamily="66" charset="0"/>
              </a:rPr>
              <a:t>Aruna nodded for the assignment in agreement</a:t>
            </a:r>
          </a:p>
          <a:p>
            <a:endParaRPr lang="en-IN" dirty="0">
              <a:latin typeface="Comic Sans MS" panose="030F0702030302020204" pitchFamily="66" charset="0"/>
            </a:endParaRPr>
          </a:p>
          <a:p>
            <a:r>
              <a:rPr lang="en-IN" dirty="0">
                <a:latin typeface="Comic Sans MS" panose="030F0702030302020204" pitchFamily="66" charset="0"/>
              </a:rPr>
              <a:t>d. Don’t eat so fast.   </a:t>
            </a:r>
            <a:r>
              <a:rPr lang="en-IN" b="1" dirty="0">
                <a:solidFill>
                  <a:srgbClr val="0070C0"/>
                </a:solidFill>
                <a:latin typeface="Comic Sans MS" panose="030F0702030302020204" pitchFamily="66" charset="0"/>
              </a:rPr>
              <a:t>Don’t eat your lunch so fast</a:t>
            </a:r>
            <a:r>
              <a:rPr lang="en-IN" b="1" dirty="0">
                <a:latin typeface="Comic Sans MS" panose="030F0702030302020204" pitchFamily="66" charset="0"/>
              </a:rPr>
              <a:t>.</a:t>
            </a:r>
          </a:p>
          <a:p>
            <a:endParaRPr lang="en-IN" b="1" dirty="0">
              <a:latin typeface="Comic Sans MS" panose="030F0702030302020204" pitchFamily="66" charset="0"/>
            </a:endParaRPr>
          </a:p>
          <a:p>
            <a:r>
              <a:rPr lang="en-IN" dirty="0">
                <a:latin typeface="Comic Sans MS" panose="030F0702030302020204" pitchFamily="66" charset="0"/>
              </a:rPr>
              <a:t>e. He likes to read every day. </a:t>
            </a:r>
            <a:r>
              <a:rPr lang="en-IN" b="1" dirty="0">
                <a:solidFill>
                  <a:srgbClr val="0070C0"/>
                </a:solidFill>
                <a:latin typeface="Comic Sans MS" panose="030F0702030302020204" pitchFamily="66" charset="0"/>
              </a:rPr>
              <a:t>He likes to read the story books every day</a:t>
            </a:r>
            <a:r>
              <a:rPr lang="en-IN" dirty="0">
                <a:solidFill>
                  <a:srgbClr val="0070C0"/>
                </a:solidFill>
                <a:latin typeface="Comic Sans MS" panose="030F0702030302020204" pitchFamily="66" charset="0"/>
              </a:rPr>
              <a:t>.</a:t>
            </a:r>
          </a:p>
          <a:p>
            <a:endParaRPr lang="en-IN" dirty="0">
              <a:latin typeface="Comic Sans MS" panose="030F0702030302020204" pitchFamily="66" charset="0"/>
            </a:endParaRPr>
          </a:p>
          <a:p>
            <a:r>
              <a:rPr lang="en-IN" dirty="0">
                <a:latin typeface="Comic Sans MS" panose="030F0702030302020204" pitchFamily="66" charset="0"/>
              </a:rPr>
              <a:t>f. Which team won? </a:t>
            </a:r>
            <a:r>
              <a:rPr lang="en-IN" b="1" dirty="0">
                <a:solidFill>
                  <a:srgbClr val="0070C0"/>
                </a:solidFill>
                <a:latin typeface="Comic Sans MS" panose="030F0702030302020204" pitchFamily="66" charset="0"/>
              </a:rPr>
              <a:t>Which team won the tournament?</a:t>
            </a:r>
          </a:p>
          <a:p>
            <a:endParaRPr lang="en-IN" dirty="0">
              <a:solidFill>
                <a:srgbClr val="0070C0"/>
              </a:solidFill>
              <a:latin typeface="Comic Sans MS" panose="030F0702030302020204" pitchFamily="66" charset="0"/>
            </a:endParaRPr>
          </a:p>
          <a:p>
            <a:r>
              <a:rPr lang="en-IN" dirty="0">
                <a:latin typeface="Comic Sans MS" panose="030F0702030302020204" pitchFamily="66" charset="0"/>
              </a:rPr>
              <a:t>g. Do not enter. </a:t>
            </a:r>
            <a:r>
              <a:rPr lang="en-IN" b="1" dirty="0">
                <a:solidFill>
                  <a:srgbClr val="0070C0"/>
                </a:solidFill>
                <a:latin typeface="Comic Sans MS" panose="030F0702030302020204" pitchFamily="66" charset="0"/>
              </a:rPr>
              <a:t>Do not enter the gate</a:t>
            </a:r>
            <a:r>
              <a:rPr lang="en-IN" dirty="0">
                <a:latin typeface="Comic Sans MS" panose="030F0702030302020204" pitchFamily="66" charset="0"/>
              </a:rPr>
              <a:t>.</a:t>
            </a:r>
          </a:p>
          <a:p>
            <a:r>
              <a:rPr lang="en-IN" dirty="0">
                <a:latin typeface="Comic Sans MS" panose="030F0702030302020204" pitchFamily="66" charset="0"/>
              </a:rPr>
              <a:t>  </a:t>
            </a:r>
          </a:p>
        </p:txBody>
      </p:sp>
      <p:sp>
        <p:nvSpPr>
          <p:cNvPr id="5" name="Rectangle 4">
            <a:extLst>
              <a:ext uri="{FF2B5EF4-FFF2-40B4-BE49-F238E27FC236}">
                <a16:creationId xmlns:a16="http://schemas.microsoft.com/office/drawing/2014/main" id="{C2C38206-68E2-48BA-B6A3-3CBC4FA8D666}"/>
              </a:ext>
            </a:extLst>
          </p:cNvPr>
          <p:cNvSpPr/>
          <p:nvPr/>
        </p:nvSpPr>
        <p:spPr>
          <a:xfrm>
            <a:off x="2724978" y="1036936"/>
            <a:ext cx="3389243" cy="35387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N">
              <a:ln w="0"/>
              <a:solidFill>
                <a:schemeClr val="tx1"/>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EA103269-01FA-49AC-A12B-6511C97F84CB}"/>
              </a:ext>
            </a:extLst>
          </p:cNvPr>
          <p:cNvSpPr/>
          <p:nvPr/>
        </p:nvSpPr>
        <p:spPr>
          <a:xfrm>
            <a:off x="3910116" y="1517411"/>
            <a:ext cx="4481824" cy="35387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N"/>
          </a:p>
        </p:txBody>
      </p:sp>
      <p:sp>
        <p:nvSpPr>
          <p:cNvPr id="8" name="Rectangle 7">
            <a:extLst>
              <a:ext uri="{FF2B5EF4-FFF2-40B4-BE49-F238E27FC236}">
                <a16:creationId xmlns:a16="http://schemas.microsoft.com/office/drawing/2014/main" id="{82DECD7E-7580-4BF1-82B6-A0967009AED5}"/>
              </a:ext>
            </a:extLst>
          </p:cNvPr>
          <p:cNvSpPr/>
          <p:nvPr/>
        </p:nvSpPr>
        <p:spPr>
          <a:xfrm>
            <a:off x="3783497" y="2048594"/>
            <a:ext cx="5174425" cy="35387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N"/>
          </a:p>
        </p:txBody>
      </p:sp>
      <p:sp>
        <p:nvSpPr>
          <p:cNvPr id="9" name="Rectangle 8">
            <a:extLst>
              <a:ext uri="{FF2B5EF4-FFF2-40B4-BE49-F238E27FC236}">
                <a16:creationId xmlns:a16="http://schemas.microsoft.com/office/drawing/2014/main" id="{197F8228-8871-409F-953A-A387FB7C96FA}"/>
              </a:ext>
            </a:extLst>
          </p:cNvPr>
          <p:cNvSpPr/>
          <p:nvPr/>
        </p:nvSpPr>
        <p:spPr>
          <a:xfrm>
            <a:off x="2724978" y="2613191"/>
            <a:ext cx="3389243" cy="35387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N"/>
          </a:p>
        </p:txBody>
      </p:sp>
      <p:sp>
        <p:nvSpPr>
          <p:cNvPr id="10" name="Rectangle 9">
            <a:extLst>
              <a:ext uri="{FF2B5EF4-FFF2-40B4-BE49-F238E27FC236}">
                <a16:creationId xmlns:a16="http://schemas.microsoft.com/office/drawing/2014/main" id="{A1327CF0-E34A-4CBC-9806-FDC78201FB43}"/>
              </a:ext>
            </a:extLst>
          </p:cNvPr>
          <p:cNvSpPr/>
          <p:nvPr/>
        </p:nvSpPr>
        <p:spPr>
          <a:xfrm>
            <a:off x="3687417" y="3220266"/>
            <a:ext cx="4958805" cy="35387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N"/>
          </a:p>
        </p:txBody>
      </p:sp>
      <p:sp>
        <p:nvSpPr>
          <p:cNvPr id="11" name="Rectangle 10">
            <a:extLst>
              <a:ext uri="{FF2B5EF4-FFF2-40B4-BE49-F238E27FC236}">
                <a16:creationId xmlns:a16="http://schemas.microsoft.com/office/drawing/2014/main" id="{E05CA426-D2C1-412A-9159-B2EB1FBC2174}"/>
              </a:ext>
            </a:extLst>
          </p:cNvPr>
          <p:cNvSpPr/>
          <p:nvPr/>
        </p:nvSpPr>
        <p:spPr>
          <a:xfrm>
            <a:off x="2700131" y="3687023"/>
            <a:ext cx="3800060" cy="35387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N"/>
          </a:p>
        </p:txBody>
      </p:sp>
      <p:sp>
        <p:nvSpPr>
          <p:cNvPr id="12" name="Rectangle 11">
            <a:extLst>
              <a:ext uri="{FF2B5EF4-FFF2-40B4-BE49-F238E27FC236}">
                <a16:creationId xmlns:a16="http://schemas.microsoft.com/office/drawing/2014/main" id="{DDA3E63B-1E4F-4D3F-85B3-A725A9A569D4}"/>
              </a:ext>
            </a:extLst>
          </p:cNvPr>
          <p:cNvSpPr/>
          <p:nvPr/>
        </p:nvSpPr>
        <p:spPr>
          <a:xfrm>
            <a:off x="2206488" y="4266662"/>
            <a:ext cx="2554356" cy="35387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3269295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2"/>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64" name="Google Shape;64;p2"/>
          <p:cNvSpPr txBox="1"/>
          <p:nvPr/>
        </p:nvSpPr>
        <p:spPr>
          <a:xfrm>
            <a:off x="636103" y="506896"/>
            <a:ext cx="7504045" cy="3995530"/>
          </a:xfrm>
          <a:prstGeom prst="rect">
            <a:avLst/>
          </a:prstGeom>
          <a:noFill/>
          <a:ln>
            <a:noFill/>
          </a:ln>
        </p:spPr>
        <p:txBody>
          <a:bodyPr spcFirstLastPara="1" wrap="square" lIns="91425" tIns="91425" rIns="91425" bIns="91425" anchor="t" anchorCtr="0">
            <a:noAutofit/>
          </a:bodyPr>
          <a:lstStyle/>
          <a:p>
            <a:pPr algn="l"/>
            <a:r>
              <a:rPr lang="en-US" sz="2800" b="1" dirty="0">
                <a:solidFill>
                  <a:srgbClr val="FF0000"/>
                </a:solidFill>
                <a:latin typeface="arial" panose="020B0604020202020204" pitchFamily="34" charset="0"/>
              </a:rPr>
              <a:t>Learning Outcome</a:t>
            </a:r>
          </a:p>
          <a:p>
            <a:pPr algn="l"/>
            <a:endParaRPr lang="en-US" sz="2000" dirty="0">
              <a:solidFill>
                <a:srgbClr val="FF0000"/>
              </a:solidFill>
              <a:latin typeface="arial" panose="020B0604020202020204" pitchFamily="34" charset="0"/>
            </a:endParaRPr>
          </a:p>
          <a:p>
            <a:pPr algn="l"/>
            <a:r>
              <a:rPr lang="en-US" sz="2000" dirty="0">
                <a:solidFill>
                  <a:srgbClr val="FF0000"/>
                </a:solidFill>
                <a:latin typeface="arial" panose="020B0604020202020204" pitchFamily="34" charset="0"/>
              </a:rPr>
              <a:t>Students can now recognize that </a:t>
            </a:r>
          </a:p>
          <a:p>
            <a:pPr algn="l"/>
            <a:endParaRPr lang="en-US" sz="2000" dirty="0">
              <a:solidFill>
                <a:srgbClr val="FF0000"/>
              </a:solidFill>
              <a:latin typeface="arial" panose="020B0604020202020204" pitchFamily="34" charset="0"/>
            </a:endParaRPr>
          </a:p>
          <a:p>
            <a:pPr algn="l"/>
            <a:endParaRPr lang="en-US" sz="2000" dirty="0">
              <a:latin typeface="arial" panose="020B0604020202020204" pitchFamily="34" charset="0"/>
            </a:endParaRPr>
          </a:p>
          <a:p>
            <a:pPr marL="342900" indent="-342900" algn="l">
              <a:buFont typeface="Arial" panose="020B0604020202020204" pitchFamily="34" charset="0"/>
              <a:buChar char="•"/>
            </a:pPr>
            <a:r>
              <a:rPr lang="en-US" sz="2400" b="0" i="0" dirty="0">
                <a:solidFill>
                  <a:srgbClr val="000000"/>
                </a:solidFill>
                <a:effectLst/>
                <a:latin typeface="Comic Sans MS" panose="030F0702030302020204" pitchFamily="66" charset="0"/>
              </a:rPr>
              <a:t>A transitive verb, used with a direct object, transmits action to an object and may also have an indirect object, which indicates to or for whom the action is done</a:t>
            </a:r>
          </a:p>
          <a:p>
            <a:pPr marL="342900" indent="-342900" algn="l">
              <a:buFont typeface="Arial" panose="020B0604020202020204" pitchFamily="34" charset="0"/>
              <a:buChar char="•"/>
            </a:pPr>
            <a:r>
              <a:rPr lang="en-US" sz="2400" dirty="0">
                <a:solidFill>
                  <a:srgbClr val="000000"/>
                </a:solidFill>
                <a:latin typeface="Comic Sans MS" panose="030F0702030302020204" pitchFamily="66" charset="0"/>
              </a:rPr>
              <a:t>There are some verbs which can be used as both transitive and intransitive.</a:t>
            </a:r>
            <a:endParaRPr lang="en-US" sz="2400" b="0" i="0" dirty="0">
              <a:solidFill>
                <a:srgbClr val="000000"/>
              </a:solidFill>
              <a:effectLst/>
              <a:latin typeface="Comic Sans MS" panose="030F0702030302020204" pitchFamily="66" charset="0"/>
            </a:endParaRPr>
          </a:p>
          <a:p>
            <a:pPr marL="0" marR="0" lvl="0" indent="0" algn="l" rtl="0">
              <a:lnSpc>
                <a:spcPct val="100000"/>
              </a:lnSpc>
              <a:spcBef>
                <a:spcPts val="0"/>
              </a:spcBef>
              <a:spcAft>
                <a:spcPts val="0"/>
              </a:spcAft>
              <a:buClr>
                <a:srgbClr val="000000"/>
              </a:buClr>
              <a:buSzPts val="1400"/>
              <a:buFont typeface="Arial"/>
              <a:buNone/>
            </a:pPr>
            <a:r>
              <a:rPr lang="en" sz="2400" dirty="0">
                <a:latin typeface="Calibri"/>
                <a:ea typeface="Calibri"/>
                <a:cs typeface="Calibri"/>
                <a:sym typeface="Calibri"/>
              </a:rPr>
              <a:t> </a:t>
            </a:r>
          </a:p>
          <a:p>
            <a:pPr marL="0" marR="0" lvl="0" indent="0" algn="l" rtl="0">
              <a:lnSpc>
                <a:spcPct val="100000"/>
              </a:lnSpc>
              <a:spcBef>
                <a:spcPts val="0"/>
              </a:spcBef>
              <a:spcAft>
                <a:spcPts val="0"/>
              </a:spcAft>
              <a:buClr>
                <a:srgbClr val="000000"/>
              </a:buClr>
              <a:buSzPts val="1400"/>
              <a:buFont typeface="Arial"/>
              <a:buNone/>
            </a:pPr>
            <a:endParaRPr lang="en" sz="2400" dirty="0">
              <a:latin typeface="Calibri"/>
              <a:ea typeface="Calibri"/>
              <a:cs typeface="Calibri"/>
              <a:sym typeface="Calibri"/>
            </a:endParaRPr>
          </a:p>
          <a:p>
            <a:pPr marR="0" lvl="0" algn="l" rtl="0">
              <a:lnSpc>
                <a:spcPct val="100000"/>
              </a:lnSpc>
              <a:spcBef>
                <a:spcPts val="0"/>
              </a:spcBef>
              <a:spcAft>
                <a:spcPts val="0"/>
              </a:spcAft>
              <a:buClr>
                <a:srgbClr val="000000"/>
              </a:buClr>
              <a:buSzPts val="1400"/>
            </a:pPr>
            <a:endParaRPr lang="en" sz="2000" b="1" dirty="0">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1400"/>
              <a:buFont typeface="Arial"/>
              <a:buAutoNum type="arabicParenR"/>
            </a:pPr>
            <a:endParaRPr lang="en-US" sz="2000" dirty="0">
              <a:solidFill>
                <a:srgbClr val="00206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1400"/>
              <a:buFont typeface="Arial"/>
              <a:buAutoNum type="arabicParenR"/>
            </a:pPr>
            <a:endParaRPr lang="en" sz="2000" b="0" i="0" u="none" strike="noStrike" cap="none" dirty="0">
              <a:solidFill>
                <a:srgbClr val="002060"/>
              </a:solidFill>
              <a:latin typeface="Calibri"/>
              <a:ea typeface="Calibri"/>
              <a:cs typeface="Calibri"/>
              <a:sym typeface="Calibri"/>
            </a:endParaRPr>
          </a:p>
          <a:p>
            <a:pPr marR="0" lvl="0" algn="l" rtl="0">
              <a:lnSpc>
                <a:spcPct val="100000"/>
              </a:lnSpc>
              <a:spcBef>
                <a:spcPts val="0"/>
              </a:spcBef>
              <a:spcAft>
                <a:spcPts val="0"/>
              </a:spcAft>
              <a:buClr>
                <a:srgbClr val="000000"/>
              </a:buClr>
              <a:buSzPts val="1400"/>
            </a:pPr>
            <a:endParaRPr sz="2000" b="0" i="0" u="none" strike="noStrike" cap="none" dirty="0">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2649368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7"/>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98" name="Google Shape;98;p7"/>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995</TotalTime>
  <Words>373</Words>
  <Application>Microsoft Office PowerPoint</Application>
  <PresentationFormat>On-screen Show (16:9)</PresentationFormat>
  <Paragraphs>79</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vt:lpstr>
      <vt:lpstr>Calibri</vt:lpstr>
      <vt:lpstr>Comic Sans MS</vt:lpstr>
      <vt:lpstr>Garamond</vt:lpstr>
      <vt:lpstr>Roboto</vt:lpstr>
      <vt:lpstr>Organic</vt:lpstr>
      <vt:lpstr>PowerPoint Presentation</vt:lpstr>
      <vt:lpstr>PowerPoint Presentation</vt:lpstr>
      <vt:lpstr>  </vt:lpstr>
      <vt:lpstr>  </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Sudha Maa</dc:creator>
  <cp:lastModifiedBy>91768</cp:lastModifiedBy>
  <cp:revision>59</cp:revision>
  <dcterms:modified xsi:type="dcterms:W3CDTF">2021-09-08T18:07:36Z</dcterms:modified>
</cp:coreProperties>
</file>