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3.xml" ContentType="application/vnd.openxmlformats-officedocument.presentationml.comments+xml"/>
  <Override PartName="/ppt/notesSlides/notesSlide7.xml" ContentType="application/vnd.openxmlformats-officedocument.presentationml.notesSlide+xml"/>
  <Override PartName="/ppt/comments/comment4.xml" ContentType="application/vnd.openxmlformats-officedocument.presentationml.comments+xml"/>
  <Override PartName="/ppt/notesSlides/notesSlide8.xml" ContentType="application/vnd.openxmlformats-officedocument.presentationml.notesSlide+xml"/>
  <Override PartName="/ppt/comments/comment5.xml" ContentType="application/vnd.openxmlformats-officedocument.presentationml.comments+xml"/>
  <Override PartName="/ppt/notesSlides/notesSlide9.xml" ContentType="application/vnd.openxmlformats-officedocument.presentationml.notesSlide+xml"/>
  <Override PartName="/ppt/comments/comment6.xml" ContentType="application/vnd.openxmlformats-officedocument.presentationml.comment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12"/>
  </p:notesMasterIdLst>
  <p:sldIdLst>
    <p:sldId id="256" r:id="rId2"/>
    <p:sldId id="257" r:id="rId3"/>
    <p:sldId id="270" r:id="rId4"/>
    <p:sldId id="275" r:id="rId5"/>
    <p:sldId id="277" r:id="rId6"/>
    <p:sldId id="271" r:id="rId7"/>
    <p:sldId id="272" r:id="rId8"/>
    <p:sldId id="269" r:id="rId9"/>
    <p:sldId id="279" r:id="rId10"/>
    <p:sldId id="262" r:id="rId1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291" autoAdjust="0"/>
  </p:normalViewPr>
  <p:slideViewPr>
    <p:cSldViewPr snapToGrid="0">
      <p:cViewPr varScale="1">
        <p:scale>
          <a:sx n="96" d="100"/>
          <a:sy n="96" d="100"/>
        </p:scale>
        <p:origin x="534" y="7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IDaGs1E"/>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7">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IDaGs1E"/>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65536964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09926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01716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58260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368307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40720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78913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373554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37385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45337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45337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99100420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69309246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a:rPr>
              <a:t>”</a:t>
            </a:r>
            <a:endParaRPr lang="en-US" sz="1350" dirty="0">
              <a:solidFill>
                <a:schemeClr val="accent1">
                  <a:lumMod val="60000"/>
                  <a:lumOff val="40000"/>
                </a:schemeClr>
              </a:solidFill>
              <a:latin typeface="Arial"/>
            </a:endParaRPr>
          </a:p>
        </p:txBody>
      </p:sp>
    </p:spTree>
    <p:extLst>
      <p:ext uri="{BB962C8B-B14F-4D97-AF65-F5344CB8AC3E}">
        <p14:creationId xmlns:p14="http://schemas.microsoft.com/office/powerpoint/2010/main" val="333442035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63595422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7125340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63375732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49311937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4079710570"/>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p14="http://schemas.microsoft.com/office/powerpoint/2010/main" val="39262110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2"/>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2"/>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p14="http://schemas.microsoft.com/office/powerpoint/2010/main" val="1811915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25539745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4679732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9/8/2021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56875649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73743495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1766557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359512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9/8/2021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54153377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94369596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fld id="{B61BEF0D-F0BB-DE4B-95CE-6DB70DBA9567}" type="datetimeFigureOut">
              <a:rPr lang="en-US" smtClean="0"/>
              <a:pPr/>
              <a:t>9/8/2021</a:t>
            </a:fld>
            <a:endParaRPr lang="en-US" dirty="0"/>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85449200"/>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Lst>
  <p:hf sldNum="0" hdr="0" ft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7.xml"/><Relationship Id="rId5" Type="http://schemas.openxmlformats.org/officeDocument/2006/relationships/comments" Target="../comments/commen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7.xml"/><Relationship Id="rId4" Type="http://schemas.openxmlformats.org/officeDocument/2006/relationships/comments" Target="../comments/commen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7.xml"/><Relationship Id="rId4" Type="http://schemas.openxmlformats.org/officeDocument/2006/relationships/comments" Target="../comments/comment4.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17.xml"/><Relationship Id="rId5" Type="http://schemas.openxmlformats.org/officeDocument/2006/relationships/comments" Target="../comments/comment5.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7.xml"/><Relationship Id="rId4" Type="http://schemas.openxmlformats.org/officeDocument/2006/relationships/comments" Target="../comments/commen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689652" y="1192697"/>
            <a:ext cx="6168756" cy="155050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panose="020B0604020202020204" pitchFamily="34" charset="0"/>
                <a:ea typeface="Arial"/>
                <a:cs typeface="Arial" panose="020B0604020202020204" pitchFamily="34" charset="0"/>
                <a:sym typeface="Arial"/>
              </a:rPr>
              <a:t>SESSION : 7</a:t>
            </a: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panose="020B0604020202020204" pitchFamily="34" charset="0"/>
                <a:ea typeface="Arial"/>
                <a:cs typeface="Arial" panose="020B0604020202020204" pitchFamily="34" charset="0"/>
                <a:sym typeface="Arial"/>
              </a:rPr>
              <a:t>CLASS : </a:t>
            </a:r>
            <a:r>
              <a:rPr lang="en" sz="1600" b="1" dirty="0">
                <a:latin typeface="Arial" panose="020B0604020202020204" pitchFamily="34" charset="0"/>
                <a:cs typeface="Arial" panose="020B0604020202020204" pitchFamily="34" charset="0"/>
              </a:rPr>
              <a:t>V</a:t>
            </a:r>
            <a:endParaRPr sz="1600" b="1"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panose="020B0604020202020204" pitchFamily="34" charset="0"/>
                <a:ea typeface="Arial"/>
                <a:cs typeface="Arial" panose="020B0604020202020204" pitchFamily="34" charset="0"/>
                <a:sym typeface="Arial"/>
              </a:rPr>
              <a:t>SUBJECT : ENGLISH GRAMMAR</a:t>
            </a:r>
            <a:endParaRPr sz="1600" b="1"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panose="020B0604020202020204" pitchFamily="34" charset="0"/>
                <a:ea typeface="Arial"/>
                <a:cs typeface="Arial" panose="020B0604020202020204" pitchFamily="34" charset="0"/>
                <a:sym typeface="Arial"/>
              </a:rPr>
              <a:t>CHAPTER NUMBER: 5</a:t>
            </a:r>
            <a:endParaRPr sz="1600" b="1"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panose="020B0604020202020204" pitchFamily="34" charset="0"/>
                <a:ea typeface="Arial"/>
                <a:cs typeface="Arial" panose="020B0604020202020204" pitchFamily="34" charset="0"/>
                <a:sym typeface="Arial"/>
              </a:rPr>
              <a:t>CHAPTER NAME : </a:t>
            </a:r>
            <a:r>
              <a:rPr lang="en" sz="1600" b="1" dirty="0">
                <a:latin typeface="Arial" panose="020B0604020202020204" pitchFamily="34" charset="0"/>
                <a:cs typeface="Arial" panose="020B0604020202020204" pitchFamily="34" charset="0"/>
              </a:rPr>
              <a:t>TRANSITIVE AND INTRANSITIVE VERBS</a:t>
            </a:r>
            <a:endParaRPr sz="1600" dirty="0">
              <a:latin typeface="Arial" panose="020B0604020202020204" pitchFamily="34" charset="0"/>
              <a:cs typeface="Arial" panose="020B0604020202020204"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panose="020B0604020202020204" pitchFamily="34" charset="0"/>
                <a:ea typeface="Arial"/>
                <a:cs typeface="Arial" panose="020B0604020202020204" pitchFamily="34" charset="0"/>
                <a:sym typeface="Arial"/>
              </a:rPr>
              <a:t>SUBTOPIC : </a:t>
            </a:r>
            <a:r>
              <a:rPr lang="en" sz="1600" b="1" dirty="0">
                <a:latin typeface="Arial" panose="020B0604020202020204" pitchFamily="34" charset="0"/>
                <a:cs typeface="Arial" panose="020B0604020202020204" pitchFamily="34" charset="0"/>
              </a:rPr>
              <a:t>Q. 2, 3</a:t>
            </a:r>
            <a:endParaRPr sz="1600" b="1" i="0" u="none" strike="noStrike" cap="none" dirty="0">
              <a:solidFill>
                <a:srgbClr val="000000"/>
              </a:solidFill>
              <a:latin typeface="Arial" panose="020B0604020202020204" pitchFamily="34" charset="0"/>
              <a:ea typeface="Arial"/>
              <a:cs typeface="Arial" panose="020B0604020202020204" pitchFamily="34" charset="0"/>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lang="en" sz="4000" b="1"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262164" y="944217"/>
            <a:ext cx="8688300" cy="297317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Enable the students to</a:t>
            </a:r>
          </a:p>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algn="l">
              <a:buFont typeface="Arial" panose="020B0604020202020204" pitchFamily="34" charset="0"/>
              <a:buChar char="•"/>
            </a:pPr>
            <a:r>
              <a:rPr lang="en-US" sz="2000" i="0" dirty="0">
                <a:solidFill>
                  <a:srgbClr val="202124"/>
                </a:solidFill>
                <a:effectLst/>
                <a:latin typeface="Comic Sans MS" panose="030F0702030302020204" pitchFamily="66" charset="0"/>
              </a:rPr>
              <a:t>To be able to recognize whether a verb is used transitively or intransitively in a sentence.</a:t>
            </a:r>
          </a:p>
          <a:p>
            <a:pPr algn="l">
              <a:buFont typeface="Arial" panose="020B0604020202020204" pitchFamily="34" charset="0"/>
              <a:buChar char="•"/>
            </a:pPr>
            <a:endParaRPr lang="en-US" sz="2000" i="0" dirty="0">
              <a:solidFill>
                <a:srgbClr val="202124"/>
              </a:solidFill>
              <a:effectLst/>
              <a:latin typeface="Comic Sans MS" panose="030F0702030302020204" pitchFamily="66" charset="0"/>
            </a:endParaRPr>
          </a:p>
          <a:p>
            <a:pPr algn="l">
              <a:buFont typeface="Arial" panose="020B0604020202020204" pitchFamily="34" charset="0"/>
              <a:buChar char="•"/>
            </a:pPr>
            <a:r>
              <a:rPr lang="en-US" sz="2000" i="0" dirty="0">
                <a:solidFill>
                  <a:srgbClr val="202124"/>
                </a:solidFill>
                <a:effectLst/>
                <a:latin typeface="Comic Sans MS" panose="030F0702030302020204" pitchFamily="66" charset="0"/>
              </a:rPr>
              <a:t>To identify the direct object of the transitive verb in a sentence</a:t>
            </a:r>
          </a:p>
          <a:p>
            <a:pPr algn="l">
              <a:buFont typeface="Arial" panose="020B0604020202020204" pitchFamily="34" charset="0"/>
              <a:buChar char="•"/>
            </a:pPr>
            <a:endParaRPr lang="en-US" sz="2000" i="0" dirty="0">
              <a:solidFill>
                <a:srgbClr val="202124"/>
              </a:solidFill>
              <a:effectLst/>
              <a:latin typeface="Comic Sans MS" panose="030F0702030302020204" pitchFamily="66" charset="0"/>
            </a:endParaRPr>
          </a:p>
          <a:p>
            <a:pPr algn="l">
              <a:buFont typeface="Arial" panose="020B0604020202020204" pitchFamily="34" charset="0"/>
              <a:buChar char="•"/>
            </a:pPr>
            <a:r>
              <a:rPr lang="en-US" sz="2000" i="0" dirty="0">
                <a:solidFill>
                  <a:schemeClr val="tx1"/>
                </a:solidFill>
                <a:effectLst/>
                <a:latin typeface="Comic Sans MS" panose="030F0702030302020204" pitchFamily="66" charset="0"/>
              </a:rPr>
              <a:t>Correctly differentiate between transitive and intransitive verbs. Know about different rules of transitive </a:t>
            </a:r>
          </a:p>
          <a:p>
            <a:pPr marL="0" marR="0" lvl="0" indent="0" algn="l" rtl="0">
              <a:lnSpc>
                <a:spcPct val="100000"/>
              </a:lnSpc>
              <a:spcBef>
                <a:spcPts val="0"/>
              </a:spcBef>
              <a:spcAft>
                <a:spcPts val="0"/>
              </a:spcAft>
              <a:buClr>
                <a:srgbClr val="000000"/>
              </a:buClr>
              <a:buSzPts val="1400"/>
              <a:buFont typeface="Arial"/>
              <a:buNone/>
            </a:pPr>
            <a:endParaRPr lang="en" sz="2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lang="en-US" sz="2000" dirty="0">
              <a:solidFill>
                <a:srgbClr val="002060"/>
              </a:solidFill>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buFont typeface="Arial"/>
              <a:buAutoNum type="arabicParenR"/>
            </a:pPr>
            <a:endParaRPr lang="en" sz="2000" b="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Google Shape;64;p2"/>
          <p:cNvSpPr txBox="1"/>
          <p:nvPr/>
        </p:nvSpPr>
        <p:spPr>
          <a:xfrm>
            <a:off x="262164" y="944217"/>
            <a:ext cx="8688300" cy="297317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lang="en-US" sz="2000" dirty="0">
              <a:solidFill>
                <a:srgbClr val="002060"/>
              </a:solidFill>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buFont typeface="Arial"/>
              <a:buAutoNum type="arabicParenR"/>
            </a:pPr>
            <a:endParaRPr lang="en" sz="2000" b="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pic>
        <p:nvPicPr>
          <p:cNvPr id="1026" name="Picture 2" descr="Transitive and Intransitive Verbs - Blog In2English">
            <a:extLst>
              <a:ext uri="{FF2B5EF4-FFF2-40B4-BE49-F238E27FC236}">
                <a16:creationId xmlns:a16="http://schemas.microsoft.com/office/drawing/2014/main" id="{9C87FC3D-002A-4599-95D8-F1DD873F13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
            <a:ext cx="9144000" cy="5143500"/>
          </a:xfrm>
          <a:prstGeom prst="rect">
            <a:avLst/>
          </a:prstGeom>
          <a:noFill/>
          <a:extLst>
            <a:ext uri="{909E8E84-426E-40DD-AFC4-6F175D3DCCD1}">
              <a14:hiddenFill xmlns:a14="http://schemas.microsoft.com/office/drawing/2010/main">
                <a:solidFill>
                  <a:srgbClr val="FFFFFF"/>
                </a:solidFill>
              </a14:hiddenFill>
            </a:ext>
          </a:extLst>
        </p:spPr>
      </p:pic>
      <p:pic>
        <p:nvPicPr>
          <p:cNvPr id="6" name="Google Shape;62;p2">
            <a:extLst>
              <a:ext uri="{FF2B5EF4-FFF2-40B4-BE49-F238E27FC236}">
                <a16:creationId xmlns:a16="http://schemas.microsoft.com/office/drawing/2014/main" id="{431E734D-7902-450D-B391-3845564567F5}"/>
              </a:ext>
            </a:extLst>
          </p:cNvPr>
          <p:cNvPicPr preferRelativeResize="0"/>
          <p:nvPr/>
        </p:nvPicPr>
        <p:blipFill rotWithShape="1">
          <a:blip r:embed="rId4">
            <a:alphaModFix/>
          </a:blip>
          <a:srcRect/>
          <a:stretch/>
        </p:blipFill>
        <p:spPr>
          <a:xfrm>
            <a:off x="7780393" y="4611757"/>
            <a:ext cx="1232526" cy="531743"/>
          </a:xfrm>
          <a:prstGeom prst="rect">
            <a:avLst/>
          </a:prstGeom>
          <a:noFill/>
          <a:ln>
            <a:noFill/>
          </a:ln>
        </p:spPr>
      </p:pic>
      <p:sp>
        <p:nvSpPr>
          <p:cNvPr id="8" name="TextBox 7">
            <a:extLst>
              <a:ext uri="{FF2B5EF4-FFF2-40B4-BE49-F238E27FC236}">
                <a16:creationId xmlns:a16="http://schemas.microsoft.com/office/drawing/2014/main" id="{F8D2F331-739A-48E2-B55F-4943A42573D5}"/>
              </a:ext>
            </a:extLst>
          </p:cNvPr>
          <p:cNvSpPr txBox="1"/>
          <p:nvPr/>
        </p:nvSpPr>
        <p:spPr>
          <a:xfrm>
            <a:off x="367748" y="129209"/>
            <a:ext cx="6957390" cy="646331"/>
          </a:xfrm>
          <a:prstGeom prst="rect">
            <a:avLst/>
          </a:prstGeom>
          <a:noFill/>
        </p:spPr>
        <p:txBody>
          <a:bodyPr wrap="square">
            <a:spAutoFit/>
          </a:bodyPr>
          <a:lstStyle/>
          <a:p>
            <a:pPr marL="0" marR="0" lvl="0" indent="0" algn="l" rtl="0">
              <a:lnSpc>
                <a:spcPct val="100000"/>
              </a:lnSpc>
              <a:spcBef>
                <a:spcPts val="0"/>
              </a:spcBef>
              <a:spcAft>
                <a:spcPts val="0"/>
              </a:spcAft>
              <a:buClr>
                <a:srgbClr val="000000"/>
              </a:buClr>
              <a:buSzPts val="2200"/>
              <a:buFont typeface="Arial"/>
              <a:buNone/>
            </a:pPr>
            <a:r>
              <a:rPr lang="en-IN" sz="3600" b="1" dirty="0">
                <a:latin typeface="Comic Sans MS" panose="030F0702030302020204" pitchFamily="66" charset="0"/>
                <a:ea typeface="Arial"/>
                <a:cs typeface="Arial"/>
                <a:sym typeface="Arial"/>
              </a:rPr>
              <a:t>Let’s Recap</a:t>
            </a:r>
            <a:endParaRPr lang="en-IN" sz="3600" b="1" i="0" u="none" strike="noStrike" cap="none" dirty="0">
              <a:latin typeface="Comic Sans MS" panose="030F0702030302020204" pitchFamily="66" charset="0"/>
              <a:ea typeface="Arial"/>
              <a:cs typeface="Arial"/>
              <a:sym typeface="Arial"/>
            </a:endParaRPr>
          </a:p>
        </p:txBody>
      </p:sp>
    </p:spTree>
    <p:extLst>
      <p:ext uri="{BB962C8B-B14F-4D97-AF65-F5344CB8AC3E}">
        <p14:creationId xmlns:p14="http://schemas.microsoft.com/office/powerpoint/2010/main" val="2293957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4"/>
          <p:cNvPicPr preferRelativeResize="0"/>
          <p:nvPr/>
        </p:nvPicPr>
        <p:blipFill rotWithShape="1">
          <a:blip r:embed="rId3">
            <a:alphaModFix/>
          </a:blip>
          <a:srcRect/>
          <a:stretch/>
        </p:blipFill>
        <p:spPr>
          <a:xfrm>
            <a:off x="8106310" y="4618529"/>
            <a:ext cx="913791" cy="482931"/>
          </a:xfrm>
          <a:prstGeom prst="rect">
            <a:avLst/>
          </a:prstGeom>
          <a:noFill/>
          <a:ln>
            <a:noFill/>
          </a:ln>
        </p:spPr>
      </p:pic>
      <p:sp>
        <p:nvSpPr>
          <p:cNvPr id="2" name="Title 1"/>
          <p:cNvSpPr>
            <a:spLocks noGrp="1"/>
          </p:cNvSpPr>
          <p:nvPr>
            <p:ph type="title"/>
          </p:nvPr>
        </p:nvSpPr>
        <p:spPr>
          <a:xfrm>
            <a:off x="311700" y="152750"/>
            <a:ext cx="8520600" cy="864975"/>
          </a:xfrm>
        </p:spPr>
        <p:txBody>
          <a:bodyPr/>
          <a:lstStyle/>
          <a:p>
            <a:br>
              <a:rPr lang="en-US" sz="1800" dirty="0">
                <a:solidFill>
                  <a:srgbClr val="222222"/>
                </a:solidFill>
                <a:latin typeface="Roboto" panose="02000000000000000000" pitchFamily="2" charset="0"/>
              </a:rPr>
            </a:br>
            <a:r>
              <a:rPr lang="en-US" sz="1800" b="0" i="0" dirty="0">
                <a:solidFill>
                  <a:srgbClr val="222222"/>
                </a:solidFill>
                <a:effectLst/>
                <a:latin typeface="Roboto" panose="02000000000000000000" pitchFamily="2" charset="0"/>
              </a:rPr>
              <a:t> </a:t>
            </a:r>
            <a:endParaRPr lang="en-US" sz="1800" dirty="0"/>
          </a:p>
        </p:txBody>
      </p:sp>
      <p:sp>
        <p:nvSpPr>
          <p:cNvPr id="3" name="Text Placeholder 2"/>
          <p:cNvSpPr>
            <a:spLocks noGrp="1"/>
          </p:cNvSpPr>
          <p:nvPr>
            <p:ph type="body" idx="1"/>
          </p:nvPr>
        </p:nvSpPr>
        <p:spPr>
          <a:xfrm>
            <a:off x="311699" y="244444"/>
            <a:ext cx="8832301" cy="4324431"/>
          </a:xfrm>
        </p:spPr>
        <p:txBody>
          <a:bodyPr/>
          <a:lstStyle/>
          <a:p>
            <a:pPr marL="139700" indent="0">
              <a:buNone/>
            </a:pPr>
            <a:endParaRPr lang="en-US" sz="2000" b="1" dirty="0">
              <a:solidFill>
                <a:srgbClr val="222222"/>
              </a:solidFill>
              <a:latin typeface="Roboto" panose="02000000000000000000" pitchFamily="2" charset="0"/>
            </a:endParaRPr>
          </a:p>
          <a:p>
            <a:pPr marL="596900" indent="-457200">
              <a:buAutoNum type="alphaLcPeriod"/>
            </a:pPr>
            <a:endParaRPr lang="en-US" sz="2000" dirty="0">
              <a:solidFill>
                <a:srgbClr val="222222"/>
              </a:solidFill>
              <a:latin typeface="Roboto" panose="02000000000000000000" pitchFamily="2" charset="0"/>
            </a:endParaRPr>
          </a:p>
          <a:p>
            <a:pPr marL="482600" indent="-342900">
              <a:buAutoNum type="alphaLcPeriod"/>
            </a:pPr>
            <a:endParaRPr lang="en-US" dirty="0"/>
          </a:p>
        </p:txBody>
      </p:sp>
      <p:sp>
        <p:nvSpPr>
          <p:cNvPr id="4" name="TextBox 3">
            <a:extLst>
              <a:ext uri="{FF2B5EF4-FFF2-40B4-BE49-F238E27FC236}">
                <a16:creationId xmlns:a16="http://schemas.microsoft.com/office/drawing/2014/main" id="{A35DCCD4-7730-44DE-97B0-5439A2A425FE}"/>
              </a:ext>
            </a:extLst>
          </p:cNvPr>
          <p:cNvSpPr txBox="1"/>
          <p:nvPr/>
        </p:nvSpPr>
        <p:spPr>
          <a:xfrm>
            <a:off x="123899" y="152751"/>
            <a:ext cx="9020101" cy="4955204"/>
          </a:xfrm>
          <a:prstGeom prst="rect">
            <a:avLst/>
          </a:prstGeom>
          <a:noFill/>
        </p:spPr>
        <p:txBody>
          <a:bodyPr wrap="square" rtlCol="0">
            <a:spAutoFit/>
          </a:bodyPr>
          <a:lstStyle/>
          <a:p>
            <a:r>
              <a:rPr lang="en-IN" sz="2400" b="1" dirty="0">
                <a:latin typeface="Comic Sans MS" panose="030F0702030302020204" pitchFamily="66" charset="0"/>
              </a:rPr>
              <a:t> Let’s look at these sentences</a:t>
            </a:r>
          </a:p>
          <a:p>
            <a:endParaRPr lang="en-IN" sz="2400" b="1" dirty="0">
              <a:latin typeface="Comic Sans MS" panose="030F0702030302020204" pitchFamily="66" charset="0"/>
            </a:endParaRPr>
          </a:p>
          <a:p>
            <a:pPr marL="457200" indent="-457200">
              <a:buAutoNum type="arabicPeriod"/>
            </a:pPr>
            <a:r>
              <a:rPr lang="en-IN" sz="2400" dirty="0">
                <a:latin typeface="Comic Sans MS" panose="030F0702030302020204" pitchFamily="66" charset="0"/>
              </a:rPr>
              <a:t>Manish walked.                          </a:t>
            </a:r>
            <a:r>
              <a:rPr lang="en-IN" sz="2800" b="1" dirty="0">
                <a:solidFill>
                  <a:srgbClr val="FF0000"/>
                </a:solidFill>
                <a:latin typeface="Comic Sans MS" panose="030F0702030302020204" pitchFamily="66" charset="0"/>
              </a:rPr>
              <a:t>quite meaningful</a:t>
            </a:r>
          </a:p>
          <a:p>
            <a:pPr marL="457200" indent="-457200">
              <a:buAutoNum type="arabicPeriod"/>
            </a:pPr>
            <a:r>
              <a:rPr lang="en-IN" sz="2400" dirty="0">
                <a:latin typeface="Comic Sans MS" panose="030F0702030302020204" pitchFamily="66" charset="0"/>
              </a:rPr>
              <a:t>The child cried</a:t>
            </a:r>
          </a:p>
          <a:p>
            <a:pPr marL="457200" indent="-457200">
              <a:buAutoNum type="arabicPeriod"/>
            </a:pPr>
            <a:r>
              <a:rPr lang="en-IN" sz="2400" dirty="0">
                <a:latin typeface="Comic Sans MS" panose="030F0702030302020204" pitchFamily="66" charset="0"/>
              </a:rPr>
              <a:t>Kavita smiled</a:t>
            </a:r>
          </a:p>
          <a:p>
            <a:pPr marL="457200" indent="-457200">
              <a:buAutoNum type="arabicPeriod"/>
            </a:pPr>
            <a:r>
              <a:rPr lang="en-IN" sz="2400" dirty="0">
                <a:latin typeface="Comic Sans MS" panose="030F0702030302020204" pitchFamily="66" charset="0"/>
              </a:rPr>
              <a:t>The river flowed</a:t>
            </a:r>
          </a:p>
          <a:p>
            <a:endParaRPr lang="en-IN" sz="2400" b="1" dirty="0">
              <a:latin typeface="Comic Sans MS" panose="030F0702030302020204" pitchFamily="66" charset="0"/>
            </a:endParaRPr>
          </a:p>
          <a:p>
            <a:r>
              <a:rPr lang="en-IN" sz="2400" b="1" dirty="0">
                <a:latin typeface="Comic Sans MS" panose="030F0702030302020204" pitchFamily="66" charset="0"/>
              </a:rPr>
              <a:t>The verbs in these sentences do not </a:t>
            </a:r>
            <a:r>
              <a:rPr lang="en-IN" sz="2400" b="1" dirty="0">
                <a:solidFill>
                  <a:srgbClr val="FF0000"/>
                </a:solidFill>
                <a:latin typeface="Comic Sans MS" panose="030F0702030302020204" pitchFamily="66" charset="0"/>
              </a:rPr>
              <a:t>require/needs objects to complete their sense.</a:t>
            </a:r>
          </a:p>
          <a:p>
            <a:endParaRPr lang="en-IN" sz="2400" b="1" dirty="0">
              <a:latin typeface="Comic Sans MS" panose="030F0702030302020204" pitchFamily="66" charset="0"/>
            </a:endParaRPr>
          </a:p>
          <a:p>
            <a:r>
              <a:rPr lang="en-IN" sz="2400" b="1" dirty="0">
                <a:latin typeface="Comic Sans MS" panose="030F0702030302020204" pitchFamily="66" charset="0"/>
              </a:rPr>
              <a:t>A verb that does not requires an object to complete its sense but makes good sense by itself is called an </a:t>
            </a:r>
            <a:r>
              <a:rPr lang="en-IN" sz="2400" b="1" dirty="0">
                <a:solidFill>
                  <a:srgbClr val="FF0000"/>
                </a:solidFill>
                <a:latin typeface="Comic Sans MS" panose="030F0702030302020204" pitchFamily="66" charset="0"/>
              </a:rPr>
              <a:t>intransitive verb.</a:t>
            </a:r>
          </a:p>
        </p:txBody>
      </p:sp>
      <p:sp>
        <p:nvSpPr>
          <p:cNvPr id="5" name="Right Brace 4">
            <a:extLst>
              <a:ext uri="{FF2B5EF4-FFF2-40B4-BE49-F238E27FC236}">
                <a16:creationId xmlns:a16="http://schemas.microsoft.com/office/drawing/2014/main" id="{71E551E5-BE0E-494D-9AB8-0A18A7C98589}"/>
              </a:ext>
            </a:extLst>
          </p:cNvPr>
          <p:cNvSpPr/>
          <p:nvPr/>
        </p:nvSpPr>
        <p:spPr>
          <a:xfrm rot="20597876">
            <a:off x="3050321" y="527426"/>
            <a:ext cx="2061706" cy="177465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extLst>
      <p:ext uri="{BB962C8B-B14F-4D97-AF65-F5344CB8AC3E}">
        <p14:creationId xmlns:p14="http://schemas.microsoft.com/office/powerpoint/2010/main" val="13588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4"/>
          <p:cNvPicPr preferRelativeResize="0"/>
          <p:nvPr/>
        </p:nvPicPr>
        <p:blipFill rotWithShape="1">
          <a:blip r:embed="rId3">
            <a:alphaModFix/>
          </a:blip>
          <a:srcRect/>
          <a:stretch/>
        </p:blipFill>
        <p:spPr>
          <a:xfrm>
            <a:off x="8106310" y="4618529"/>
            <a:ext cx="913791" cy="482931"/>
          </a:xfrm>
          <a:prstGeom prst="rect">
            <a:avLst/>
          </a:prstGeom>
          <a:noFill/>
          <a:ln>
            <a:noFill/>
          </a:ln>
        </p:spPr>
      </p:pic>
      <p:sp>
        <p:nvSpPr>
          <p:cNvPr id="2" name="Title 1"/>
          <p:cNvSpPr>
            <a:spLocks noGrp="1"/>
          </p:cNvSpPr>
          <p:nvPr>
            <p:ph type="title"/>
          </p:nvPr>
        </p:nvSpPr>
        <p:spPr>
          <a:xfrm>
            <a:off x="311700" y="152750"/>
            <a:ext cx="8520600" cy="864975"/>
          </a:xfrm>
        </p:spPr>
        <p:txBody>
          <a:bodyPr/>
          <a:lstStyle/>
          <a:p>
            <a:br>
              <a:rPr lang="en-US" sz="1800" dirty="0">
                <a:solidFill>
                  <a:srgbClr val="222222"/>
                </a:solidFill>
                <a:latin typeface="Roboto" panose="02000000000000000000" pitchFamily="2" charset="0"/>
              </a:rPr>
            </a:br>
            <a:r>
              <a:rPr lang="en-US" sz="1800" b="0" i="0" dirty="0">
                <a:solidFill>
                  <a:srgbClr val="222222"/>
                </a:solidFill>
                <a:effectLst/>
                <a:latin typeface="Roboto" panose="02000000000000000000" pitchFamily="2" charset="0"/>
              </a:rPr>
              <a:t> </a:t>
            </a:r>
            <a:endParaRPr lang="en-US" sz="1800" dirty="0"/>
          </a:p>
        </p:txBody>
      </p:sp>
      <p:sp>
        <p:nvSpPr>
          <p:cNvPr id="3" name="Text Placeholder 2"/>
          <p:cNvSpPr>
            <a:spLocks noGrp="1"/>
          </p:cNvSpPr>
          <p:nvPr>
            <p:ph type="body" idx="1"/>
          </p:nvPr>
        </p:nvSpPr>
        <p:spPr>
          <a:xfrm>
            <a:off x="311699" y="244444"/>
            <a:ext cx="8832301" cy="4324431"/>
          </a:xfrm>
        </p:spPr>
        <p:txBody>
          <a:bodyPr/>
          <a:lstStyle/>
          <a:p>
            <a:pPr marL="139700" indent="0">
              <a:buNone/>
            </a:pPr>
            <a:endParaRPr lang="en-US" sz="2000" b="1" dirty="0">
              <a:solidFill>
                <a:srgbClr val="222222"/>
              </a:solidFill>
              <a:latin typeface="Roboto" panose="02000000000000000000" pitchFamily="2" charset="0"/>
            </a:endParaRPr>
          </a:p>
          <a:p>
            <a:pPr marL="596900" indent="-457200">
              <a:buAutoNum type="alphaLcPeriod"/>
            </a:pPr>
            <a:endParaRPr lang="en-US" sz="2000" dirty="0">
              <a:solidFill>
                <a:srgbClr val="222222"/>
              </a:solidFill>
              <a:latin typeface="Roboto" panose="02000000000000000000" pitchFamily="2" charset="0"/>
            </a:endParaRPr>
          </a:p>
          <a:p>
            <a:pPr marL="482600" indent="-342900">
              <a:buAutoNum type="alphaLcPeriod"/>
            </a:pPr>
            <a:endParaRPr lang="en-US" dirty="0"/>
          </a:p>
        </p:txBody>
      </p:sp>
      <p:sp>
        <p:nvSpPr>
          <p:cNvPr id="4" name="TextBox 3">
            <a:extLst>
              <a:ext uri="{FF2B5EF4-FFF2-40B4-BE49-F238E27FC236}">
                <a16:creationId xmlns:a16="http://schemas.microsoft.com/office/drawing/2014/main" id="{A35DCCD4-7730-44DE-97B0-5439A2A425FE}"/>
              </a:ext>
            </a:extLst>
          </p:cNvPr>
          <p:cNvSpPr txBox="1"/>
          <p:nvPr/>
        </p:nvSpPr>
        <p:spPr>
          <a:xfrm>
            <a:off x="311699" y="194791"/>
            <a:ext cx="8047109" cy="4524315"/>
          </a:xfrm>
          <a:prstGeom prst="rect">
            <a:avLst/>
          </a:prstGeom>
          <a:noFill/>
        </p:spPr>
        <p:txBody>
          <a:bodyPr wrap="square" rtlCol="0">
            <a:spAutoFit/>
          </a:bodyPr>
          <a:lstStyle/>
          <a:p>
            <a:r>
              <a:rPr lang="en-IN" sz="2400" b="1" dirty="0">
                <a:latin typeface="Comic Sans MS" panose="030F0702030302020204" pitchFamily="66" charset="0"/>
              </a:rPr>
              <a:t>Points to remember and apply –</a:t>
            </a:r>
          </a:p>
          <a:p>
            <a:endParaRPr lang="en-IN" sz="2400" b="1" dirty="0">
              <a:latin typeface="Comic Sans MS" panose="030F0702030302020204" pitchFamily="66" charset="0"/>
            </a:endParaRPr>
          </a:p>
          <a:p>
            <a:r>
              <a:rPr lang="en-IN" sz="2400" dirty="0">
                <a:ln w="0"/>
                <a:effectLst>
                  <a:outerShdw blurRad="38100" dist="19050" dir="2700000" algn="tl" rotWithShape="0">
                    <a:schemeClr val="dk1">
                      <a:alpha val="40000"/>
                    </a:schemeClr>
                  </a:outerShdw>
                </a:effectLst>
                <a:latin typeface="Comic Sans MS" panose="030F0702030302020204" pitchFamily="66" charset="0"/>
              </a:rPr>
              <a:t>1. </a:t>
            </a:r>
            <a:r>
              <a:rPr lang="en-IN" sz="2400" b="1" dirty="0">
                <a:ln w="0"/>
                <a:effectLst>
                  <a:outerShdw blurRad="38100" dist="19050" dir="2700000" algn="tl" rotWithShape="0">
                    <a:schemeClr val="dk1">
                      <a:alpha val="40000"/>
                    </a:schemeClr>
                  </a:outerShdw>
                </a:effectLst>
                <a:latin typeface="Comic Sans MS" panose="030F0702030302020204" pitchFamily="66" charset="0"/>
              </a:rPr>
              <a:t>We can find the direct object by answering this question :</a:t>
            </a:r>
          </a:p>
          <a:p>
            <a:r>
              <a:rPr lang="en-IN" sz="2400" dirty="0">
                <a:ln w="0"/>
                <a:solidFill>
                  <a:srgbClr val="FF0000"/>
                </a:solidFill>
                <a:effectLst>
                  <a:outerShdw blurRad="38100" dist="19050" dir="2700000" algn="tl" rotWithShape="0">
                    <a:schemeClr val="dk1">
                      <a:alpha val="40000"/>
                    </a:schemeClr>
                  </a:outerShdw>
                </a:effectLst>
                <a:latin typeface="Comic Sans MS" panose="030F0702030302020204" pitchFamily="66" charset="0"/>
              </a:rPr>
              <a:t>                 verb + what ?  = direct object</a:t>
            </a:r>
          </a:p>
          <a:p>
            <a:r>
              <a:rPr lang="en-IN" sz="2400" b="1" dirty="0">
                <a:ln w="0"/>
                <a:effectLst>
                  <a:outerShdw blurRad="38100" dist="19050" dir="2700000" algn="tl" rotWithShape="0">
                    <a:schemeClr val="dk1">
                      <a:alpha val="40000"/>
                    </a:schemeClr>
                  </a:outerShdw>
                </a:effectLst>
                <a:latin typeface="Comic Sans MS" panose="030F0702030302020204" pitchFamily="66" charset="0"/>
              </a:rPr>
              <a:t>2. We can find the indirect object by answering the question : </a:t>
            </a:r>
          </a:p>
          <a:p>
            <a:r>
              <a:rPr lang="en-IN" sz="2400" b="1" dirty="0">
                <a:ln w="0"/>
                <a:effectLst>
                  <a:outerShdw blurRad="38100" dist="19050" dir="2700000" algn="tl" rotWithShape="0">
                    <a:schemeClr val="dk1">
                      <a:alpha val="40000"/>
                    </a:schemeClr>
                  </a:outerShdw>
                </a:effectLst>
                <a:latin typeface="Comic Sans MS" panose="030F0702030302020204" pitchFamily="66" charset="0"/>
              </a:rPr>
              <a:t>             </a:t>
            </a:r>
            <a:r>
              <a:rPr lang="en-IN" sz="2400" dirty="0">
                <a:ln w="0"/>
                <a:solidFill>
                  <a:srgbClr val="FF0000"/>
                </a:solidFill>
                <a:effectLst>
                  <a:outerShdw blurRad="38100" dist="19050" dir="2700000" algn="tl" rotWithShape="0">
                    <a:schemeClr val="dk1">
                      <a:alpha val="40000"/>
                    </a:schemeClr>
                  </a:outerShdw>
                </a:effectLst>
                <a:latin typeface="Comic Sans MS" panose="030F0702030302020204" pitchFamily="66" charset="0"/>
              </a:rPr>
              <a:t>‘To whom’? Or ‘For whom’</a:t>
            </a:r>
          </a:p>
          <a:p>
            <a:endParaRPr lang="en-IN" sz="2400" b="1" dirty="0">
              <a:ln w="0"/>
              <a:effectLst>
                <a:outerShdw blurRad="38100" dist="19050" dir="2700000" algn="tl" rotWithShape="0">
                  <a:schemeClr val="dk1">
                    <a:alpha val="40000"/>
                  </a:schemeClr>
                </a:outerShdw>
              </a:effectLst>
              <a:latin typeface="Comic Sans MS" panose="030F0702030302020204" pitchFamily="66" charset="0"/>
            </a:endParaRPr>
          </a:p>
          <a:p>
            <a:r>
              <a:rPr lang="en-IN" sz="2400" b="1" dirty="0">
                <a:ln w="0"/>
                <a:effectLst>
                  <a:outerShdw blurRad="38100" dist="19050" dir="2700000" algn="tl" rotWithShape="0">
                    <a:schemeClr val="dk1">
                      <a:alpha val="40000"/>
                    </a:schemeClr>
                  </a:outerShdw>
                </a:effectLst>
                <a:latin typeface="Comic Sans MS" panose="030F0702030302020204" pitchFamily="66" charset="0"/>
              </a:rPr>
              <a:t>Ex- Riya gave her friends a few books. </a:t>
            </a:r>
          </a:p>
          <a:p>
            <a:endParaRPr lang="en-IN" sz="2400" b="1" dirty="0">
              <a:ln w="0"/>
              <a:effectLst>
                <a:outerShdw blurRad="38100" dist="19050" dir="2700000" algn="tl" rotWithShape="0">
                  <a:schemeClr val="dk1">
                    <a:alpha val="40000"/>
                  </a:schemeClr>
                </a:outerShdw>
              </a:effectLst>
              <a:latin typeface="Comic Sans MS" panose="030F0702030302020204" pitchFamily="66" charset="0"/>
            </a:endParaRPr>
          </a:p>
          <a:p>
            <a:r>
              <a:rPr lang="en-IN" sz="2400" dirty="0">
                <a:ln w="0"/>
                <a:solidFill>
                  <a:srgbClr val="FF0000"/>
                </a:solidFill>
                <a:effectLst>
                  <a:outerShdw blurRad="38100" dist="19050" dir="2700000" algn="tl" rotWithShape="0">
                    <a:schemeClr val="dk1">
                      <a:alpha val="40000"/>
                    </a:schemeClr>
                  </a:outerShdw>
                </a:effectLst>
                <a:latin typeface="Comic Sans MS" panose="030F0702030302020204" pitchFamily="66" charset="0"/>
              </a:rPr>
              <a:t>       gave to whom ? = her friends</a:t>
            </a:r>
            <a:endParaRPr lang="en-IN" sz="24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4285625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123899" y="285050"/>
            <a:ext cx="8896201" cy="457339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2. Identify the direct object and the indirect object in the following sentences. </a:t>
            </a:r>
            <a:r>
              <a:rPr lang="en-IN" sz="2400" dirty="0">
                <a:latin typeface="Calibri"/>
                <a:ea typeface="Calibri"/>
                <a:cs typeface="Calibri"/>
                <a:sym typeface="Calibri"/>
              </a:rPr>
              <a:t>W</a:t>
            </a:r>
            <a:r>
              <a:rPr lang="en" sz="2400" dirty="0">
                <a:latin typeface="Calibri"/>
                <a:ea typeface="Calibri"/>
                <a:cs typeface="Calibri"/>
                <a:sym typeface="Calibri"/>
              </a:rPr>
              <a:t>rite them in the space.</a:t>
            </a:r>
          </a:p>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1. Zaheer gifted his uncle a coat.              </a:t>
            </a:r>
          </a:p>
          <a:p>
            <a:pPr marR="0" lvl="0" algn="l" rtl="0">
              <a:lnSpc>
                <a:spcPct val="100000"/>
              </a:lnSpc>
              <a:spcBef>
                <a:spcPts val="0"/>
              </a:spcBef>
              <a:spcAft>
                <a:spcPts val="0"/>
              </a:spcAft>
              <a:buClr>
                <a:srgbClr val="000000"/>
              </a:buClr>
              <a:buSzPts val="1400"/>
            </a:pPr>
            <a:r>
              <a:rPr lang="en-IN" sz="2400" dirty="0">
                <a:latin typeface="Calibri"/>
                <a:ea typeface="Calibri"/>
                <a:cs typeface="Calibri"/>
                <a:sym typeface="Calibri"/>
              </a:rPr>
              <a:t>2. C</a:t>
            </a:r>
            <a:r>
              <a:rPr lang="en" sz="2400" dirty="0">
                <a:latin typeface="Calibri"/>
                <a:ea typeface="Calibri"/>
                <a:cs typeface="Calibri"/>
                <a:sym typeface="Calibri"/>
              </a:rPr>
              <a:t>an you please pass me the salt?           </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3. Let him have the last slice of the pizza.</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4. </a:t>
            </a:r>
            <a:r>
              <a:rPr lang="en-IN" sz="2400" dirty="0">
                <a:latin typeface="Calibri"/>
                <a:ea typeface="Calibri"/>
                <a:cs typeface="Calibri"/>
                <a:sym typeface="Calibri"/>
              </a:rPr>
              <a:t>I</a:t>
            </a:r>
            <a:r>
              <a:rPr lang="en" sz="2400" dirty="0">
                <a:latin typeface="Calibri"/>
                <a:ea typeface="Calibri"/>
                <a:cs typeface="Calibri"/>
                <a:sym typeface="Calibri"/>
              </a:rPr>
              <a:t> bought these books from him.</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5. </a:t>
            </a:r>
            <a:r>
              <a:rPr lang="en-IN" sz="2400" dirty="0">
                <a:latin typeface="Calibri"/>
                <a:ea typeface="Calibri"/>
                <a:cs typeface="Calibri"/>
                <a:sym typeface="Calibri"/>
              </a:rPr>
              <a:t>H</a:t>
            </a:r>
            <a:r>
              <a:rPr lang="en" sz="2400" dirty="0">
                <a:latin typeface="Calibri"/>
                <a:ea typeface="Calibri"/>
                <a:cs typeface="Calibri"/>
                <a:sym typeface="Calibri"/>
              </a:rPr>
              <a:t>e wrote her a letter.</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6. </a:t>
            </a:r>
            <a:r>
              <a:rPr lang="en-IN" sz="2400" dirty="0">
                <a:latin typeface="Calibri"/>
                <a:ea typeface="Calibri"/>
                <a:cs typeface="Calibri"/>
                <a:sym typeface="Calibri"/>
              </a:rPr>
              <a:t>T</a:t>
            </a:r>
            <a:r>
              <a:rPr lang="en" sz="2400" dirty="0">
                <a:latin typeface="Calibri"/>
                <a:ea typeface="Calibri"/>
                <a:cs typeface="Calibri"/>
                <a:sym typeface="Calibri"/>
              </a:rPr>
              <a:t>he lady told the children a story.</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7. </a:t>
            </a:r>
            <a:r>
              <a:rPr lang="en-IN" sz="2400" dirty="0">
                <a:latin typeface="Calibri"/>
                <a:ea typeface="Calibri"/>
                <a:cs typeface="Calibri"/>
                <a:sym typeface="Calibri"/>
              </a:rPr>
              <a:t>I</a:t>
            </a:r>
            <a:r>
              <a:rPr lang="en" sz="2400" dirty="0">
                <a:latin typeface="Calibri"/>
                <a:ea typeface="Calibri"/>
                <a:cs typeface="Calibri"/>
                <a:sym typeface="Calibri"/>
              </a:rPr>
              <a:t> gave him my book. </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8. </a:t>
            </a:r>
            <a:r>
              <a:rPr lang="en-IN" sz="2400" dirty="0">
                <a:latin typeface="Calibri"/>
                <a:ea typeface="Calibri"/>
                <a:cs typeface="Calibri"/>
                <a:sym typeface="Calibri"/>
              </a:rPr>
              <a:t>I</a:t>
            </a:r>
            <a:r>
              <a:rPr lang="en" sz="2400" dirty="0">
                <a:latin typeface="Calibri"/>
                <a:ea typeface="Calibri"/>
                <a:cs typeface="Calibri"/>
                <a:sym typeface="Calibri"/>
              </a:rPr>
              <a:t> would like to show you my scrapbook</a:t>
            </a:r>
          </a:p>
          <a:p>
            <a:pPr marR="0" lvl="0" algn="l" rtl="0">
              <a:lnSpc>
                <a:spcPct val="100000"/>
              </a:lnSpc>
              <a:spcBef>
                <a:spcPts val="0"/>
              </a:spcBef>
              <a:spcAft>
                <a:spcPts val="0"/>
              </a:spcAft>
              <a:buClr>
                <a:srgbClr val="000000"/>
              </a:buClr>
              <a:buSzPts val="1400"/>
            </a:pPr>
            <a:endParaRPr lang="en-US" sz="2000" dirty="0">
              <a:solidFill>
                <a:srgbClr val="002060"/>
              </a:solidFill>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buFont typeface="Arial"/>
              <a:buAutoNum type="arabicParenR"/>
            </a:pPr>
            <a:endParaRPr lang="en" sz="2000" b="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sp>
        <p:nvSpPr>
          <p:cNvPr id="2" name="Rectangle: Rounded Corners 1">
            <a:extLst>
              <a:ext uri="{FF2B5EF4-FFF2-40B4-BE49-F238E27FC236}">
                <a16:creationId xmlns:a16="http://schemas.microsoft.com/office/drawing/2014/main" id="{0FF1A9F6-4449-4095-9AF5-3D04A2E050F4}"/>
              </a:ext>
            </a:extLst>
          </p:cNvPr>
          <p:cNvSpPr/>
          <p:nvPr/>
        </p:nvSpPr>
        <p:spPr>
          <a:xfrm>
            <a:off x="4422911" y="1493372"/>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a coat</a:t>
            </a:r>
          </a:p>
        </p:txBody>
      </p:sp>
      <p:sp>
        <p:nvSpPr>
          <p:cNvPr id="6" name="Rectangle: Rounded Corners 5">
            <a:extLst>
              <a:ext uri="{FF2B5EF4-FFF2-40B4-BE49-F238E27FC236}">
                <a16:creationId xmlns:a16="http://schemas.microsoft.com/office/drawing/2014/main" id="{99BAAA57-47CA-4E05-BD9B-E49E1D00DD7C}"/>
              </a:ext>
            </a:extLst>
          </p:cNvPr>
          <p:cNvSpPr/>
          <p:nvPr/>
        </p:nvSpPr>
        <p:spPr>
          <a:xfrm>
            <a:off x="5615110" y="1491448"/>
            <a:ext cx="1306001"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His uncle</a:t>
            </a:r>
          </a:p>
        </p:txBody>
      </p:sp>
      <p:sp>
        <p:nvSpPr>
          <p:cNvPr id="7" name="Rectangle: Rounded Corners 6">
            <a:extLst>
              <a:ext uri="{FF2B5EF4-FFF2-40B4-BE49-F238E27FC236}">
                <a16:creationId xmlns:a16="http://schemas.microsoft.com/office/drawing/2014/main" id="{A6087144-0351-43F5-9549-77E90C5229EE}"/>
              </a:ext>
            </a:extLst>
          </p:cNvPr>
          <p:cNvSpPr/>
          <p:nvPr/>
        </p:nvSpPr>
        <p:spPr>
          <a:xfrm>
            <a:off x="4729374" y="1907674"/>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salt</a:t>
            </a:r>
          </a:p>
        </p:txBody>
      </p:sp>
      <p:sp>
        <p:nvSpPr>
          <p:cNvPr id="8" name="Rectangle: Rounded Corners 7">
            <a:extLst>
              <a:ext uri="{FF2B5EF4-FFF2-40B4-BE49-F238E27FC236}">
                <a16:creationId xmlns:a16="http://schemas.microsoft.com/office/drawing/2014/main" id="{E4E38224-EA74-4396-B2D9-4444F782CCD2}"/>
              </a:ext>
            </a:extLst>
          </p:cNvPr>
          <p:cNvSpPr/>
          <p:nvPr/>
        </p:nvSpPr>
        <p:spPr>
          <a:xfrm>
            <a:off x="5796001" y="1900082"/>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me</a:t>
            </a:r>
          </a:p>
        </p:txBody>
      </p:sp>
      <p:sp>
        <p:nvSpPr>
          <p:cNvPr id="9" name="Rectangle: Rounded Corners 8">
            <a:extLst>
              <a:ext uri="{FF2B5EF4-FFF2-40B4-BE49-F238E27FC236}">
                <a16:creationId xmlns:a16="http://schemas.microsoft.com/office/drawing/2014/main" id="{382DB03B-6AB7-4975-9B62-63B630C01B99}"/>
              </a:ext>
            </a:extLst>
          </p:cNvPr>
          <p:cNvSpPr/>
          <p:nvPr/>
        </p:nvSpPr>
        <p:spPr>
          <a:xfrm>
            <a:off x="6555852" y="2221442"/>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him</a:t>
            </a:r>
          </a:p>
        </p:txBody>
      </p:sp>
      <p:sp>
        <p:nvSpPr>
          <p:cNvPr id="10" name="Rectangle: Rounded Corners 9">
            <a:extLst>
              <a:ext uri="{FF2B5EF4-FFF2-40B4-BE49-F238E27FC236}">
                <a16:creationId xmlns:a16="http://schemas.microsoft.com/office/drawing/2014/main" id="{0CAD2A51-2F48-4F01-A306-DF14A0515313}"/>
              </a:ext>
            </a:extLst>
          </p:cNvPr>
          <p:cNvSpPr/>
          <p:nvPr/>
        </p:nvSpPr>
        <p:spPr>
          <a:xfrm>
            <a:off x="5449956" y="2242089"/>
            <a:ext cx="944217" cy="275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pizza</a:t>
            </a:r>
          </a:p>
        </p:txBody>
      </p:sp>
      <p:sp>
        <p:nvSpPr>
          <p:cNvPr id="11" name="Rectangle: Rounded Corners 10">
            <a:extLst>
              <a:ext uri="{FF2B5EF4-FFF2-40B4-BE49-F238E27FC236}">
                <a16:creationId xmlns:a16="http://schemas.microsoft.com/office/drawing/2014/main" id="{A80C65F3-511E-415B-8E6E-18DD1081A711}"/>
              </a:ext>
            </a:extLst>
          </p:cNvPr>
          <p:cNvSpPr/>
          <p:nvPr/>
        </p:nvSpPr>
        <p:spPr>
          <a:xfrm>
            <a:off x="5796001" y="2618319"/>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him</a:t>
            </a:r>
          </a:p>
        </p:txBody>
      </p:sp>
      <p:sp>
        <p:nvSpPr>
          <p:cNvPr id="12" name="Rectangle: Rounded Corners 11">
            <a:extLst>
              <a:ext uri="{FF2B5EF4-FFF2-40B4-BE49-F238E27FC236}">
                <a16:creationId xmlns:a16="http://schemas.microsoft.com/office/drawing/2014/main" id="{56C97365-2E8A-46F8-AF0C-9A922F2C777B}"/>
              </a:ext>
            </a:extLst>
          </p:cNvPr>
          <p:cNvSpPr/>
          <p:nvPr/>
        </p:nvSpPr>
        <p:spPr>
          <a:xfrm>
            <a:off x="4709495" y="2618319"/>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books</a:t>
            </a:r>
          </a:p>
        </p:txBody>
      </p:sp>
      <p:sp>
        <p:nvSpPr>
          <p:cNvPr id="13" name="Rectangle: Rounded Corners 12">
            <a:extLst>
              <a:ext uri="{FF2B5EF4-FFF2-40B4-BE49-F238E27FC236}">
                <a16:creationId xmlns:a16="http://schemas.microsoft.com/office/drawing/2014/main" id="{089E93AA-A250-4043-82A1-98AE94C1DF5B}"/>
              </a:ext>
            </a:extLst>
          </p:cNvPr>
          <p:cNvSpPr/>
          <p:nvPr/>
        </p:nvSpPr>
        <p:spPr>
          <a:xfrm>
            <a:off x="4545498" y="2980245"/>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her</a:t>
            </a:r>
          </a:p>
        </p:txBody>
      </p:sp>
      <p:sp>
        <p:nvSpPr>
          <p:cNvPr id="14" name="Rectangle: Rounded Corners 13">
            <a:extLst>
              <a:ext uri="{FF2B5EF4-FFF2-40B4-BE49-F238E27FC236}">
                <a16:creationId xmlns:a16="http://schemas.microsoft.com/office/drawing/2014/main" id="{52268606-E2C0-408F-996F-C592CDB5A37B}"/>
              </a:ext>
            </a:extLst>
          </p:cNvPr>
          <p:cNvSpPr/>
          <p:nvPr/>
        </p:nvSpPr>
        <p:spPr>
          <a:xfrm>
            <a:off x="3485322" y="2984193"/>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letter</a:t>
            </a:r>
          </a:p>
        </p:txBody>
      </p:sp>
      <p:sp>
        <p:nvSpPr>
          <p:cNvPr id="15" name="Rectangle: Rounded Corners 14">
            <a:extLst>
              <a:ext uri="{FF2B5EF4-FFF2-40B4-BE49-F238E27FC236}">
                <a16:creationId xmlns:a16="http://schemas.microsoft.com/office/drawing/2014/main" id="{868B4627-097E-40D2-80DD-90AC8AEFC3F7}"/>
              </a:ext>
            </a:extLst>
          </p:cNvPr>
          <p:cNvSpPr/>
          <p:nvPr/>
        </p:nvSpPr>
        <p:spPr>
          <a:xfrm>
            <a:off x="4846977" y="3390157"/>
            <a:ext cx="1358350"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children</a:t>
            </a:r>
          </a:p>
        </p:txBody>
      </p:sp>
      <p:sp>
        <p:nvSpPr>
          <p:cNvPr id="16" name="Rectangle: Rounded Corners 15">
            <a:extLst>
              <a:ext uri="{FF2B5EF4-FFF2-40B4-BE49-F238E27FC236}">
                <a16:creationId xmlns:a16="http://schemas.microsoft.com/office/drawing/2014/main" id="{3AB81C49-CC34-4284-979F-727FB79DC6DC}"/>
              </a:ext>
            </a:extLst>
          </p:cNvPr>
          <p:cNvSpPr/>
          <p:nvPr/>
        </p:nvSpPr>
        <p:spPr>
          <a:xfrm>
            <a:off x="6394173" y="3390157"/>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story</a:t>
            </a:r>
          </a:p>
        </p:txBody>
      </p:sp>
      <p:sp>
        <p:nvSpPr>
          <p:cNvPr id="17" name="Rectangle: Rounded Corners 16">
            <a:extLst>
              <a:ext uri="{FF2B5EF4-FFF2-40B4-BE49-F238E27FC236}">
                <a16:creationId xmlns:a16="http://schemas.microsoft.com/office/drawing/2014/main" id="{51CB99C3-EF11-43F9-9170-EA498EE96602}"/>
              </a:ext>
            </a:extLst>
          </p:cNvPr>
          <p:cNvSpPr/>
          <p:nvPr/>
        </p:nvSpPr>
        <p:spPr>
          <a:xfrm>
            <a:off x="4288738" y="3737248"/>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I</a:t>
            </a:r>
            <a:r>
              <a:rPr lang="en-IN" dirty="0"/>
              <a:t> </a:t>
            </a:r>
          </a:p>
        </p:txBody>
      </p:sp>
      <p:sp>
        <p:nvSpPr>
          <p:cNvPr id="18" name="Rectangle: Rounded Corners 17">
            <a:extLst>
              <a:ext uri="{FF2B5EF4-FFF2-40B4-BE49-F238E27FC236}">
                <a16:creationId xmlns:a16="http://schemas.microsoft.com/office/drawing/2014/main" id="{EE510A9E-41BA-4AEC-B526-5CB9932A6F49}"/>
              </a:ext>
            </a:extLst>
          </p:cNvPr>
          <p:cNvSpPr/>
          <p:nvPr/>
        </p:nvSpPr>
        <p:spPr>
          <a:xfrm>
            <a:off x="3235190" y="3723516"/>
            <a:ext cx="944217" cy="2981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book</a:t>
            </a:r>
          </a:p>
        </p:txBody>
      </p:sp>
      <p:sp>
        <p:nvSpPr>
          <p:cNvPr id="19" name="Rectangle: Rounded Corners 18">
            <a:extLst>
              <a:ext uri="{FF2B5EF4-FFF2-40B4-BE49-F238E27FC236}">
                <a16:creationId xmlns:a16="http://schemas.microsoft.com/office/drawing/2014/main" id="{9C8E12BE-BE45-413E-8172-DC7F1612994B}"/>
              </a:ext>
            </a:extLst>
          </p:cNvPr>
          <p:cNvSpPr/>
          <p:nvPr/>
        </p:nvSpPr>
        <p:spPr>
          <a:xfrm>
            <a:off x="6843358" y="4073604"/>
            <a:ext cx="944217" cy="3242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I</a:t>
            </a:r>
            <a:r>
              <a:rPr lang="en-IN" dirty="0"/>
              <a:t> </a:t>
            </a:r>
          </a:p>
        </p:txBody>
      </p:sp>
      <p:sp>
        <p:nvSpPr>
          <p:cNvPr id="20" name="Rectangle: Rounded Corners 19">
            <a:extLst>
              <a:ext uri="{FF2B5EF4-FFF2-40B4-BE49-F238E27FC236}">
                <a16:creationId xmlns:a16="http://schemas.microsoft.com/office/drawing/2014/main" id="{F89EDCD6-C01D-4D9E-8474-7E4FAE56CEE6}"/>
              </a:ext>
            </a:extLst>
          </p:cNvPr>
          <p:cNvSpPr/>
          <p:nvPr/>
        </p:nvSpPr>
        <p:spPr>
          <a:xfrm>
            <a:off x="5367128" y="4073605"/>
            <a:ext cx="1358351" cy="3242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scrapbook</a:t>
            </a:r>
          </a:p>
        </p:txBody>
      </p:sp>
    </p:spTree>
    <p:extLst>
      <p:ext uri="{BB962C8B-B14F-4D97-AF65-F5344CB8AC3E}">
        <p14:creationId xmlns:p14="http://schemas.microsoft.com/office/powerpoint/2010/main" val="2256002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123899" y="152750"/>
            <a:ext cx="8896201" cy="4705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3. </a:t>
            </a:r>
            <a:r>
              <a:rPr lang="en-IN" sz="2400" dirty="0">
                <a:latin typeface="Calibri"/>
                <a:ea typeface="Calibri"/>
                <a:cs typeface="Calibri"/>
                <a:sym typeface="Calibri"/>
              </a:rPr>
              <a:t>I</a:t>
            </a:r>
            <a:r>
              <a:rPr lang="en" sz="2400" dirty="0">
                <a:latin typeface="Calibri"/>
                <a:ea typeface="Calibri"/>
                <a:cs typeface="Calibri"/>
                <a:sym typeface="Calibri"/>
              </a:rPr>
              <a:t>dentify the type of verbs in the following sentences. </a:t>
            </a:r>
            <a:r>
              <a:rPr lang="en-IN" sz="2400" dirty="0">
                <a:latin typeface="Calibri"/>
                <a:ea typeface="Calibri"/>
                <a:cs typeface="Calibri"/>
                <a:sym typeface="Calibri"/>
              </a:rPr>
              <a:t>W</a:t>
            </a:r>
            <a:r>
              <a:rPr lang="en" sz="2400" dirty="0">
                <a:latin typeface="Calibri"/>
                <a:ea typeface="Calibri"/>
                <a:cs typeface="Calibri"/>
                <a:sym typeface="Calibri"/>
              </a:rPr>
              <a:t>rite T for transitive and IN for intransitive in the blanks.</a:t>
            </a:r>
          </a:p>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IN" sz="2400" dirty="0">
                <a:latin typeface="Calibri"/>
                <a:ea typeface="Calibri"/>
                <a:cs typeface="Calibri"/>
                <a:sym typeface="Calibri"/>
              </a:rPr>
              <a:t>a. W</a:t>
            </a:r>
            <a:r>
              <a:rPr lang="en" sz="2400" dirty="0">
                <a:latin typeface="Calibri"/>
                <a:ea typeface="Calibri"/>
                <a:cs typeface="Calibri"/>
                <a:sym typeface="Calibri"/>
              </a:rPr>
              <a:t>e met her in Hyderabad. </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b. </a:t>
            </a:r>
            <a:r>
              <a:rPr lang="en-IN" sz="2400" dirty="0">
                <a:latin typeface="Calibri"/>
                <a:ea typeface="Calibri"/>
                <a:cs typeface="Calibri"/>
                <a:sym typeface="Calibri"/>
              </a:rPr>
              <a:t>T</a:t>
            </a:r>
            <a:r>
              <a:rPr lang="en" sz="2400" dirty="0">
                <a:latin typeface="Calibri"/>
                <a:ea typeface="Calibri"/>
                <a:cs typeface="Calibri"/>
                <a:sym typeface="Calibri"/>
              </a:rPr>
              <a:t>he last train leaves at 10 p.m.</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c. </a:t>
            </a:r>
            <a:r>
              <a:rPr lang="en-IN" sz="2400" dirty="0">
                <a:latin typeface="Calibri"/>
                <a:ea typeface="Calibri"/>
                <a:cs typeface="Calibri"/>
                <a:sym typeface="Calibri"/>
              </a:rPr>
              <a:t>M</a:t>
            </a:r>
            <a:r>
              <a:rPr lang="en" sz="2400" dirty="0">
                <a:latin typeface="Calibri"/>
                <a:ea typeface="Calibri"/>
                <a:cs typeface="Calibri"/>
                <a:sym typeface="Calibri"/>
              </a:rPr>
              <a:t>y friend eats rice very slowly.</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d. </a:t>
            </a:r>
            <a:r>
              <a:rPr lang="en-IN" sz="2400" dirty="0">
                <a:latin typeface="Calibri"/>
                <a:ea typeface="Calibri"/>
                <a:cs typeface="Calibri"/>
                <a:sym typeface="Calibri"/>
              </a:rPr>
              <a:t>T</a:t>
            </a:r>
            <a:r>
              <a:rPr lang="en" sz="2400" dirty="0">
                <a:latin typeface="Calibri"/>
                <a:ea typeface="Calibri"/>
                <a:cs typeface="Calibri"/>
                <a:sym typeface="Calibri"/>
              </a:rPr>
              <a:t>he Principal signed the letter.</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e. </a:t>
            </a:r>
            <a:r>
              <a:rPr lang="en-IN" sz="2400" dirty="0">
                <a:latin typeface="Calibri"/>
                <a:ea typeface="Calibri"/>
                <a:cs typeface="Calibri"/>
                <a:sym typeface="Calibri"/>
              </a:rPr>
              <a:t>T</a:t>
            </a:r>
            <a:r>
              <a:rPr lang="en" sz="2400" dirty="0">
                <a:latin typeface="Calibri"/>
                <a:ea typeface="Calibri"/>
                <a:cs typeface="Calibri"/>
                <a:sym typeface="Calibri"/>
              </a:rPr>
              <a:t>he trees look beautiful in the rain.</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f. </a:t>
            </a:r>
            <a:r>
              <a:rPr lang="en-IN" sz="2400" dirty="0">
                <a:latin typeface="Calibri"/>
                <a:ea typeface="Calibri"/>
                <a:cs typeface="Calibri"/>
                <a:sym typeface="Calibri"/>
              </a:rPr>
              <a:t>T</a:t>
            </a:r>
            <a:r>
              <a:rPr lang="en" sz="2400" dirty="0">
                <a:latin typeface="Calibri"/>
                <a:ea typeface="Calibri"/>
                <a:cs typeface="Calibri"/>
                <a:sym typeface="Calibri"/>
              </a:rPr>
              <a:t>he homeless man was sleeping on a bench in the park.</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g. </a:t>
            </a:r>
            <a:r>
              <a:rPr lang="en-IN" sz="2400" dirty="0">
                <a:latin typeface="Calibri"/>
                <a:ea typeface="Calibri"/>
                <a:cs typeface="Calibri"/>
                <a:sym typeface="Calibri"/>
              </a:rPr>
              <a:t>I</a:t>
            </a:r>
            <a:r>
              <a:rPr lang="en" sz="2400" dirty="0">
                <a:latin typeface="Calibri"/>
                <a:ea typeface="Calibri"/>
                <a:cs typeface="Calibri"/>
                <a:sym typeface="Calibri"/>
              </a:rPr>
              <a:t>t was a full moon night.</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h. </a:t>
            </a:r>
            <a:r>
              <a:rPr lang="en-IN" sz="2400" dirty="0">
                <a:latin typeface="Calibri"/>
                <a:ea typeface="Calibri"/>
                <a:cs typeface="Calibri"/>
                <a:sym typeface="Calibri"/>
              </a:rPr>
              <a:t>T</a:t>
            </a:r>
            <a:r>
              <a:rPr lang="en" sz="2400" dirty="0">
                <a:latin typeface="Calibri"/>
                <a:ea typeface="Calibri"/>
                <a:cs typeface="Calibri"/>
                <a:sym typeface="Calibri"/>
              </a:rPr>
              <a:t>he poor lady blessed the boy as he gave her some food.</a:t>
            </a:r>
          </a:p>
          <a:p>
            <a:pPr marR="0" lvl="0" algn="l" rtl="0">
              <a:lnSpc>
                <a:spcPct val="100000"/>
              </a:lnSpc>
              <a:spcBef>
                <a:spcPts val="0"/>
              </a:spcBef>
              <a:spcAft>
                <a:spcPts val="0"/>
              </a:spcAft>
              <a:buClr>
                <a:srgbClr val="000000"/>
              </a:buClr>
              <a:buSzPts val="1400"/>
            </a:pPr>
            <a:endParaRPr lang="en-US" sz="2000"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lang="en" sz="2000" b="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sp>
        <p:nvSpPr>
          <p:cNvPr id="4" name="Rectangle: Rounded Corners 3">
            <a:extLst>
              <a:ext uri="{FF2B5EF4-FFF2-40B4-BE49-F238E27FC236}">
                <a16:creationId xmlns:a16="http://schemas.microsoft.com/office/drawing/2014/main" id="{03CFE98E-B356-4E6C-9222-56EBD63E20DC}"/>
              </a:ext>
            </a:extLst>
          </p:cNvPr>
          <p:cNvSpPr/>
          <p:nvPr/>
        </p:nvSpPr>
        <p:spPr>
          <a:xfrm>
            <a:off x="3826711" y="1418370"/>
            <a:ext cx="705679"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IN</a:t>
            </a:r>
          </a:p>
        </p:txBody>
      </p:sp>
      <p:sp>
        <p:nvSpPr>
          <p:cNvPr id="8" name="Rectangle: Rounded Corners 7">
            <a:extLst>
              <a:ext uri="{FF2B5EF4-FFF2-40B4-BE49-F238E27FC236}">
                <a16:creationId xmlns:a16="http://schemas.microsoft.com/office/drawing/2014/main" id="{06D79A5A-9D97-4D23-95CF-CD927EA01E53}"/>
              </a:ext>
            </a:extLst>
          </p:cNvPr>
          <p:cNvSpPr/>
          <p:nvPr/>
        </p:nvSpPr>
        <p:spPr>
          <a:xfrm>
            <a:off x="4477773" y="1793459"/>
            <a:ext cx="705679"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IN</a:t>
            </a:r>
          </a:p>
        </p:txBody>
      </p:sp>
      <p:sp>
        <p:nvSpPr>
          <p:cNvPr id="9" name="Rectangle: Rounded Corners 8">
            <a:extLst>
              <a:ext uri="{FF2B5EF4-FFF2-40B4-BE49-F238E27FC236}">
                <a16:creationId xmlns:a16="http://schemas.microsoft.com/office/drawing/2014/main" id="{95CBC54E-2E78-4EEC-B0AA-007C1348C451}"/>
              </a:ext>
            </a:extLst>
          </p:cNvPr>
          <p:cNvSpPr/>
          <p:nvPr/>
        </p:nvSpPr>
        <p:spPr>
          <a:xfrm>
            <a:off x="7434735" y="3250705"/>
            <a:ext cx="705679"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T</a:t>
            </a:r>
          </a:p>
        </p:txBody>
      </p:sp>
      <p:sp>
        <p:nvSpPr>
          <p:cNvPr id="11" name="Rectangle: Rounded Corners 10">
            <a:extLst>
              <a:ext uri="{FF2B5EF4-FFF2-40B4-BE49-F238E27FC236}">
                <a16:creationId xmlns:a16="http://schemas.microsoft.com/office/drawing/2014/main" id="{912A0243-A21B-41FA-AF84-64E446D53D67}"/>
              </a:ext>
            </a:extLst>
          </p:cNvPr>
          <p:cNvSpPr/>
          <p:nvPr/>
        </p:nvSpPr>
        <p:spPr>
          <a:xfrm>
            <a:off x="7603699" y="3968279"/>
            <a:ext cx="705679"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T</a:t>
            </a:r>
          </a:p>
        </p:txBody>
      </p:sp>
      <p:sp>
        <p:nvSpPr>
          <p:cNvPr id="13" name="Rectangle: Rounded Corners 12">
            <a:extLst>
              <a:ext uri="{FF2B5EF4-FFF2-40B4-BE49-F238E27FC236}">
                <a16:creationId xmlns:a16="http://schemas.microsoft.com/office/drawing/2014/main" id="{1983DE9C-0BFF-4CD1-AAE1-32C57F3959C4}"/>
              </a:ext>
            </a:extLst>
          </p:cNvPr>
          <p:cNvSpPr/>
          <p:nvPr/>
        </p:nvSpPr>
        <p:spPr>
          <a:xfrm>
            <a:off x="4477773" y="2184754"/>
            <a:ext cx="705679"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T</a:t>
            </a:r>
          </a:p>
        </p:txBody>
      </p:sp>
      <p:sp>
        <p:nvSpPr>
          <p:cNvPr id="14" name="Rectangle: Rounded Corners 13">
            <a:extLst>
              <a:ext uri="{FF2B5EF4-FFF2-40B4-BE49-F238E27FC236}">
                <a16:creationId xmlns:a16="http://schemas.microsoft.com/office/drawing/2014/main" id="{CD06645C-AA94-4AF6-934B-9941A947E17B}"/>
              </a:ext>
            </a:extLst>
          </p:cNvPr>
          <p:cNvSpPr/>
          <p:nvPr/>
        </p:nvSpPr>
        <p:spPr>
          <a:xfrm>
            <a:off x="4477773" y="2545434"/>
            <a:ext cx="705679"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T</a:t>
            </a:r>
          </a:p>
        </p:txBody>
      </p:sp>
      <p:sp>
        <p:nvSpPr>
          <p:cNvPr id="15" name="Rectangle: Rounded Corners 14">
            <a:extLst>
              <a:ext uri="{FF2B5EF4-FFF2-40B4-BE49-F238E27FC236}">
                <a16:creationId xmlns:a16="http://schemas.microsoft.com/office/drawing/2014/main" id="{68ACCE09-6123-4A7E-A41C-B94301E8452A}"/>
              </a:ext>
            </a:extLst>
          </p:cNvPr>
          <p:cNvSpPr/>
          <p:nvPr/>
        </p:nvSpPr>
        <p:spPr>
          <a:xfrm>
            <a:off x="4910030" y="2891837"/>
            <a:ext cx="705679"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a:solidFill>
                  <a:schemeClr val="tx1"/>
                </a:solidFill>
              </a:rPr>
              <a:t>IN</a:t>
            </a:r>
            <a:endParaRPr lang="en-IN" dirty="0">
              <a:solidFill>
                <a:schemeClr val="tx1"/>
              </a:solidFill>
            </a:endParaRPr>
          </a:p>
        </p:txBody>
      </p:sp>
      <p:sp>
        <p:nvSpPr>
          <p:cNvPr id="16" name="Rectangle: Rounded Corners 15">
            <a:extLst>
              <a:ext uri="{FF2B5EF4-FFF2-40B4-BE49-F238E27FC236}">
                <a16:creationId xmlns:a16="http://schemas.microsoft.com/office/drawing/2014/main" id="{E441A294-D368-4082-A602-6386E45A03AE}"/>
              </a:ext>
            </a:extLst>
          </p:cNvPr>
          <p:cNvSpPr/>
          <p:nvPr/>
        </p:nvSpPr>
        <p:spPr>
          <a:xfrm>
            <a:off x="3503590" y="3620409"/>
            <a:ext cx="675960"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IN</a:t>
            </a:r>
          </a:p>
        </p:txBody>
      </p:sp>
    </p:spTree>
    <p:extLst>
      <p:ext uri="{BB962C8B-B14F-4D97-AF65-F5344CB8AC3E}">
        <p14:creationId xmlns:p14="http://schemas.microsoft.com/office/powerpoint/2010/main" val="351610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1" grpId="0" animBg="1"/>
      <p:bldP spid="13" grpId="0" animBg="1"/>
      <p:bldP spid="14"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292101" y="647701"/>
            <a:ext cx="2913163" cy="2880690"/>
          </a:xfrm>
          <a:prstGeom prst="rect">
            <a:avLst/>
          </a:prstGeom>
          <a:noFill/>
          <a:ln>
            <a:noFill/>
          </a:ln>
        </p:spPr>
        <p:txBody>
          <a:bodyPr spcFirstLastPara="1" wrap="square" lIns="91425" tIns="91425" rIns="91425" bIns="91425" anchor="t" anchorCtr="0">
            <a:noAutofit/>
          </a:bodyPr>
          <a:lstStyle/>
          <a:p>
            <a:pPr algn="l"/>
            <a:r>
              <a:rPr lang="en-US" sz="2800" b="1" i="0" dirty="0">
                <a:solidFill>
                  <a:srgbClr val="FF0000"/>
                </a:solidFill>
                <a:effectLst/>
                <a:latin typeface="arial" panose="020B0604020202020204" pitchFamily="34" charset="0"/>
              </a:rPr>
              <a:t>HOME WORK </a:t>
            </a:r>
            <a:endParaRPr lang="en-US" sz="2000" b="1" i="0" dirty="0">
              <a:solidFill>
                <a:srgbClr val="202124"/>
              </a:solidFill>
              <a:effectLst/>
              <a:latin typeface="arial" panose="020B0604020202020204" pitchFamily="34" charset="0"/>
            </a:endParaRPr>
          </a:p>
          <a:p>
            <a:pPr algn="l"/>
            <a:endParaRPr lang="en-US" sz="2000" b="1" dirty="0">
              <a:solidFill>
                <a:srgbClr val="202124"/>
              </a:solidFill>
              <a:latin typeface="arial" panose="020B0604020202020204" pitchFamily="34" charset="0"/>
            </a:endParaRPr>
          </a:p>
          <a:p>
            <a:pPr algn="l"/>
            <a:endParaRPr lang="en-US" sz="2000" b="1" dirty="0">
              <a:solidFill>
                <a:srgbClr val="202124"/>
              </a:solidFill>
              <a:latin typeface="arial" panose="020B0604020202020204" pitchFamily="34" charset="0"/>
            </a:endParaRPr>
          </a:p>
          <a:p>
            <a:pPr algn="l"/>
            <a:r>
              <a:rPr lang="en-US" sz="2000" b="1" dirty="0">
                <a:solidFill>
                  <a:srgbClr val="202124"/>
                </a:solidFill>
                <a:latin typeface="arial" panose="020B0604020202020204" pitchFamily="34" charset="0"/>
              </a:rPr>
              <a:t>Write 3 examples of each, transitive and intransitive verbs</a:t>
            </a:r>
            <a:endParaRPr lang="en-US" sz="2800" b="1" i="0" dirty="0">
              <a:solidFill>
                <a:srgbClr val="FF0000"/>
              </a:solidFill>
              <a:effectLst/>
              <a:latin typeface="arial" panose="020B0604020202020204" pitchFamily="34" charset="0"/>
            </a:endParaRPr>
          </a:p>
        </p:txBody>
      </p:sp>
      <p:pic>
        <p:nvPicPr>
          <p:cNvPr id="5122" name="Picture 2" descr="Cute Learning GIFs | Tenor">
            <a:extLst>
              <a:ext uri="{FF2B5EF4-FFF2-40B4-BE49-F238E27FC236}">
                <a16:creationId xmlns:a16="http://schemas.microsoft.com/office/drawing/2014/main" id="{7AB44A86-D924-49BA-8855-7D7951E927FE}"/>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69365" y="0"/>
            <a:ext cx="5774635" cy="5143500"/>
          </a:xfrm>
          <a:prstGeom prst="rect">
            <a:avLst/>
          </a:prstGeom>
          <a:noFill/>
          <a:extLst>
            <a:ext uri="{909E8E84-426E-40DD-AFC4-6F175D3DCCD1}">
              <a14:hiddenFill xmlns:a14="http://schemas.microsoft.com/office/drawing/2010/main">
                <a:solidFill>
                  <a:srgbClr val="FFFFFF"/>
                </a:solidFill>
              </a14:hiddenFill>
            </a:ext>
          </a:extLst>
        </p:spPr>
      </p:pic>
      <p:pic>
        <p:nvPicPr>
          <p:cNvPr id="6" name="Google Shape;62;p2">
            <a:extLst>
              <a:ext uri="{FF2B5EF4-FFF2-40B4-BE49-F238E27FC236}">
                <a16:creationId xmlns:a16="http://schemas.microsoft.com/office/drawing/2014/main" id="{017C17D0-3C6D-4AA9-9BE8-6FEB6FAF4C9D}"/>
              </a:ext>
            </a:extLst>
          </p:cNvPr>
          <p:cNvPicPr preferRelativeResize="0"/>
          <p:nvPr/>
        </p:nvPicPr>
        <p:blipFill rotWithShape="1">
          <a:blip r:embed="rId4">
            <a:alphaModFix/>
          </a:blip>
          <a:srcRect/>
          <a:stretch/>
        </p:blipFill>
        <p:spPr>
          <a:xfrm>
            <a:off x="7728449" y="4418462"/>
            <a:ext cx="1232526" cy="611875"/>
          </a:xfrm>
          <a:prstGeom prst="rect">
            <a:avLst/>
          </a:prstGeom>
          <a:noFill/>
          <a:ln>
            <a:noFill/>
          </a:ln>
        </p:spPr>
      </p:pic>
      <p:sp>
        <p:nvSpPr>
          <p:cNvPr id="7" name="Rectangle: Rounded Corners 6">
            <a:extLst>
              <a:ext uri="{FF2B5EF4-FFF2-40B4-BE49-F238E27FC236}">
                <a16:creationId xmlns:a16="http://schemas.microsoft.com/office/drawing/2014/main" id="{5F7480A4-23FA-4B48-A44B-39547E0B0423}"/>
              </a:ext>
            </a:extLst>
          </p:cNvPr>
          <p:cNvSpPr/>
          <p:nvPr/>
        </p:nvSpPr>
        <p:spPr>
          <a:xfrm>
            <a:off x="4423011" y="1411357"/>
            <a:ext cx="705679"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Rectangle: Rounded Corners 7">
            <a:extLst>
              <a:ext uri="{FF2B5EF4-FFF2-40B4-BE49-F238E27FC236}">
                <a16:creationId xmlns:a16="http://schemas.microsoft.com/office/drawing/2014/main" id="{1A8328D4-8B9C-4831-AF94-040A97D3CF7E}"/>
              </a:ext>
            </a:extLst>
          </p:cNvPr>
          <p:cNvSpPr/>
          <p:nvPr/>
        </p:nvSpPr>
        <p:spPr>
          <a:xfrm>
            <a:off x="4575411" y="1563757"/>
            <a:ext cx="705679" cy="278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249675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272675" y="285050"/>
            <a:ext cx="6923255" cy="4133412"/>
          </a:xfrm>
          <a:prstGeom prst="rect">
            <a:avLst/>
          </a:prstGeom>
          <a:noFill/>
          <a:ln>
            <a:noFill/>
          </a:ln>
        </p:spPr>
        <p:txBody>
          <a:bodyPr spcFirstLastPara="1" wrap="square" lIns="91425" tIns="91425" rIns="91425" bIns="91425" anchor="t" anchorCtr="0">
            <a:noAutofit/>
          </a:bodyPr>
          <a:lstStyle/>
          <a:p>
            <a:pPr algn="l"/>
            <a:r>
              <a:rPr lang="en-US" sz="2800" b="1" dirty="0">
                <a:solidFill>
                  <a:srgbClr val="FF0000"/>
                </a:solidFill>
                <a:latin typeface="arial" panose="020B0604020202020204" pitchFamily="34" charset="0"/>
              </a:rPr>
              <a:t>Learning Outcome</a:t>
            </a:r>
          </a:p>
          <a:p>
            <a:pPr algn="l"/>
            <a:endParaRPr lang="en-US" sz="2000" dirty="0">
              <a:solidFill>
                <a:srgbClr val="FF0000"/>
              </a:solidFill>
              <a:latin typeface="arial" panose="020B0604020202020204" pitchFamily="34" charset="0"/>
            </a:endParaRPr>
          </a:p>
          <a:p>
            <a:pPr algn="l"/>
            <a:r>
              <a:rPr lang="en-US" sz="2000" dirty="0">
                <a:solidFill>
                  <a:srgbClr val="FF0000"/>
                </a:solidFill>
                <a:latin typeface="arial" panose="020B0604020202020204" pitchFamily="34" charset="0"/>
              </a:rPr>
              <a:t>Students can now recognize that </a:t>
            </a:r>
          </a:p>
          <a:p>
            <a:pPr algn="l"/>
            <a:endParaRPr lang="en-US" sz="2000" dirty="0">
              <a:solidFill>
                <a:srgbClr val="FF0000"/>
              </a:solidFill>
              <a:latin typeface="arial" panose="020B0604020202020204" pitchFamily="34" charset="0"/>
            </a:endParaRPr>
          </a:p>
          <a:p>
            <a:pPr algn="l"/>
            <a:endParaRPr lang="en-US" sz="2000" dirty="0">
              <a:latin typeface="arial" panose="020B0604020202020204" pitchFamily="34" charset="0"/>
            </a:endParaRPr>
          </a:p>
          <a:p>
            <a:pPr marL="342900" indent="-342900" algn="l">
              <a:buFont typeface="Arial" panose="020B0604020202020204" pitchFamily="34" charset="0"/>
              <a:buChar char="•"/>
            </a:pPr>
            <a:r>
              <a:rPr lang="en-US" sz="2400" b="0" i="0" dirty="0">
                <a:solidFill>
                  <a:srgbClr val="000000"/>
                </a:solidFill>
                <a:effectLst/>
                <a:latin typeface="Comic Sans MS" panose="030F0702030302020204" pitchFamily="66" charset="0"/>
              </a:rPr>
              <a:t>A transitive verb, used with a direct object, transmits action to an object and may also have an indirect object, which indicates to or for whom the action is done. </a:t>
            </a:r>
          </a:p>
          <a:p>
            <a:pPr marL="342900" indent="-342900" algn="l">
              <a:buFont typeface="Arial" panose="020B0604020202020204" pitchFamily="34" charset="0"/>
              <a:buChar char="•"/>
            </a:pPr>
            <a:r>
              <a:rPr lang="en-US" sz="2400" b="0" i="0" dirty="0">
                <a:solidFill>
                  <a:srgbClr val="000000"/>
                </a:solidFill>
                <a:effectLst/>
                <a:latin typeface="Comic Sans MS" panose="030F0702030302020204" pitchFamily="66" charset="0"/>
              </a:rPr>
              <a:t>In contrast, an intransitive verb never takes an object.</a:t>
            </a:r>
            <a:r>
              <a:rPr lang="en-US" sz="2400" b="1" i="0" dirty="0">
                <a:solidFill>
                  <a:srgbClr val="FF0000"/>
                </a:solidFill>
                <a:effectLst/>
                <a:latin typeface="Comic Sans MS" panose="030F0702030302020204" pitchFamily="66" charset="0"/>
              </a:rPr>
              <a:t> </a:t>
            </a:r>
          </a:p>
          <a:p>
            <a:pPr algn="l"/>
            <a:endParaRPr lang="en-US" sz="2400" dirty="0">
              <a:solidFill>
                <a:srgbClr val="202124"/>
              </a:solidFill>
              <a:latin typeface="Comic Sans MS" panose="030F0702030302020204" pitchFamily="66" charset="0"/>
            </a:endParaRPr>
          </a:p>
          <a:p>
            <a:pPr algn="l"/>
            <a:endParaRPr lang="en-US" sz="2000" b="0" i="0" dirty="0">
              <a:solidFill>
                <a:srgbClr val="202124"/>
              </a:solidFill>
              <a:effectLst/>
              <a:latin typeface="arial" panose="020B0604020202020204" pitchFamily="34" charset="0"/>
            </a:endParaRPr>
          </a:p>
          <a:p>
            <a:pPr algn="l"/>
            <a:endParaRPr lang="en-US" sz="2800" b="1" i="0" dirty="0">
              <a:solidFill>
                <a:srgbClr val="202124"/>
              </a:solidFill>
              <a:effectLst/>
              <a:latin typeface="arial" panose="020B0604020202020204" pitchFamily="34" charset="0"/>
            </a:endParaRPr>
          </a:p>
        </p:txBody>
      </p:sp>
      <p:pic>
        <p:nvPicPr>
          <p:cNvPr id="6" name="Google Shape;62;p2">
            <a:extLst>
              <a:ext uri="{FF2B5EF4-FFF2-40B4-BE49-F238E27FC236}">
                <a16:creationId xmlns:a16="http://schemas.microsoft.com/office/drawing/2014/main" id="{017C17D0-3C6D-4AA9-9BE8-6FEB6FAF4C9D}"/>
              </a:ext>
            </a:extLst>
          </p:cNvPr>
          <p:cNvPicPr preferRelativeResize="0"/>
          <p:nvPr/>
        </p:nvPicPr>
        <p:blipFill rotWithShape="1">
          <a:blip r:embed="rId3">
            <a:alphaModFix/>
          </a:blip>
          <a:srcRect/>
          <a:stretch/>
        </p:blipFill>
        <p:spPr>
          <a:xfrm>
            <a:off x="7728449" y="4418462"/>
            <a:ext cx="1232526" cy="611875"/>
          </a:xfrm>
          <a:prstGeom prst="rect">
            <a:avLst/>
          </a:prstGeom>
          <a:noFill/>
          <a:ln>
            <a:noFill/>
          </a:ln>
        </p:spPr>
      </p:pic>
    </p:spTree>
    <p:extLst>
      <p:ext uri="{BB962C8B-B14F-4D97-AF65-F5344CB8AC3E}">
        <p14:creationId xmlns:p14="http://schemas.microsoft.com/office/powerpoint/2010/main" val="392484914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1044</TotalTime>
  <Words>525</Words>
  <Application>Microsoft Office PowerPoint</Application>
  <PresentationFormat>On-screen Show (16:9)</PresentationFormat>
  <Paragraphs>104</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vt:lpstr>
      <vt:lpstr>Calibri</vt:lpstr>
      <vt:lpstr>Comic Sans MS</vt:lpstr>
      <vt:lpstr>Roboto</vt:lpstr>
      <vt:lpstr>Trebuchet MS</vt:lpstr>
      <vt:lpstr>Wingdings 3</vt:lpstr>
      <vt:lpstr>Facet</vt:lpstr>
      <vt:lpstr>PowerPoint Presentation</vt:lpstr>
      <vt:lpstr>PowerPoint Presentation</vt:lpstr>
      <vt:lpstr>PowerPoint Presentation</vt:lpstr>
      <vt:lpstr>  </vt:lpstr>
      <vt:lpstr>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Sudha Maa</dc:creator>
  <cp:lastModifiedBy>91768</cp:lastModifiedBy>
  <cp:revision>58</cp:revision>
  <dcterms:modified xsi:type="dcterms:W3CDTF">2021-09-08T17:21:23Z</dcterms:modified>
</cp:coreProperties>
</file>