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15"/>
  </p:notesMasterIdLst>
  <p:sldIdLst>
    <p:sldId id="256" r:id="rId2"/>
    <p:sldId id="257" r:id="rId3"/>
    <p:sldId id="270" r:id="rId4"/>
    <p:sldId id="273" r:id="rId5"/>
    <p:sldId id="276" r:id="rId6"/>
    <p:sldId id="274" r:id="rId7"/>
    <p:sldId id="277" r:id="rId8"/>
    <p:sldId id="275" r:id="rId9"/>
    <p:sldId id="271" r:id="rId10"/>
    <p:sldId id="278" r:id="rId11"/>
    <p:sldId id="279" r:id="rId12"/>
    <p:sldId id="269" r:id="rId13"/>
    <p:sldId id="262"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iBRxx7YsQbpVBoiKa3rwiHaZUD2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291" autoAdjust="0"/>
  </p:normalViewPr>
  <p:slideViewPr>
    <p:cSldViewPr snapToGrid="0">
      <p:cViewPr varScale="1">
        <p:scale>
          <a:sx n="96" d="100"/>
          <a:sy n="96" d="100"/>
        </p:scale>
        <p:origin x="53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IDaGs1E"/>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IDaGs1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553696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992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33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375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5337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17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826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887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17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2180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4861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891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0720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117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5376717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1371032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5170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2623965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14795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4495532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61809276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54770208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907807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31263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7455384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84995694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7927169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880531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7213070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39714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1243894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5" name="Date Placeholder 4"/>
          <p:cNvSpPr>
            <a:spLocks noGrp="1"/>
          </p:cNvSpPr>
          <p:nvPr>
            <p:ph type="dt" sz="half" idx="10"/>
          </p:nvPr>
        </p:nvSpPr>
        <p:spPr/>
        <p:txBody>
          <a:bodyPr/>
          <a:lstStyle/>
          <a:p>
            <a:fld id="{B61BEF0D-F0BB-DE4B-95CE-6DB70DBA9567}" type="datetimeFigureOut">
              <a:rPr lang="en-US" smtClean="0"/>
              <a:pPr/>
              <a:t>9/8/2021</a:t>
            </a:fld>
            <a:endParaRPr lang="en-US" dirty="0"/>
          </a:p>
        </p:txBody>
      </p:sp>
    </p:spTree>
    <p:extLst>
      <p:ext uri="{BB962C8B-B14F-4D97-AF65-F5344CB8AC3E}">
        <p14:creationId xmlns:p14="http://schemas.microsoft.com/office/powerpoint/2010/main" val="4977178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9/8/2021</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90161528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gif"/><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
          <p:cNvSpPr txBox="1"/>
          <p:nvPr/>
        </p:nvSpPr>
        <p:spPr>
          <a:xfrm>
            <a:off x="1699591" y="1204111"/>
            <a:ext cx="6158817" cy="156890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SESSION : 6</a:t>
            </a:r>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CLASS : </a:t>
            </a:r>
            <a:r>
              <a:rPr lang="en" sz="1600" b="1" dirty="0"/>
              <a:t>V</a:t>
            </a: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SUBJECT : ENGLISH GRAMMAR</a:t>
            </a: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CHAPTER NUMBER: 5</a:t>
            </a: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CHAPTER NAME : </a:t>
            </a:r>
            <a:r>
              <a:rPr lang="en" sz="1600" b="1" dirty="0"/>
              <a:t>TRANSITIVE AND INTRANSITIVE VERBS</a:t>
            </a:r>
            <a:endParaRPr sz="1600" dirty="0"/>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SUBTOPIC : INTRODUCTION, Q. 1</a:t>
            </a:r>
            <a:endParaRPr sz="1600" b="1"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rotWithShape="1">
          <a:blip r:embed="rId3">
            <a:alphaModFix/>
          </a:blip>
          <a:srcRect/>
          <a:stretch/>
        </p:blipFill>
        <p:spPr>
          <a:xfrm>
            <a:off x="8106310" y="4618529"/>
            <a:ext cx="913791" cy="482931"/>
          </a:xfrm>
          <a:prstGeom prst="rect">
            <a:avLst/>
          </a:prstGeom>
          <a:noFill/>
          <a:ln>
            <a:noFill/>
          </a:ln>
        </p:spPr>
      </p:pic>
      <p:sp>
        <p:nvSpPr>
          <p:cNvPr id="2" name="Title 1"/>
          <p:cNvSpPr>
            <a:spLocks noGrp="1"/>
          </p:cNvSpPr>
          <p:nvPr>
            <p:ph type="title"/>
          </p:nvPr>
        </p:nvSpPr>
        <p:spPr>
          <a:xfrm>
            <a:off x="311700" y="152750"/>
            <a:ext cx="8520600" cy="864975"/>
          </a:xfrm>
        </p:spPr>
        <p:txBody>
          <a:bodyPr/>
          <a:lstStyle/>
          <a:p>
            <a:br>
              <a:rPr lang="en-US" sz="1800" dirty="0">
                <a:solidFill>
                  <a:srgbClr val="222222"/>
                </a:solidFill>
                <a:latin typeface="Roboto" panose="02000000000000000000" pitchFamily="2" charset="0"/>
              </a:rPr>
            </a:br>
            <a:r>
              <a:rPr lang="en-US" sz="1800" b="0" i="0" dirty="0">
                <a:solidFill>
                  <a:srgbClr val="222222"/>
                </a:solidFill>
                <a:effectLst/>
                <a:latin typeface="Roboto" panose="02000000000000000000" pitchFamily="2" charset="0"/>
              </a:rPr>
              <a:t> </a:t>
            </a:r>
            <a:endParaRPr lang="en-US" sz="1800" dirty="0"/>
          </a:p>
        </p:txBody>
      </p:sp>
      <p:sp>
        <p:nvSpPr>
          <p:cNvPr id="3" name="Text Placeholder 2"/>
          <p:cNvSpPr>
            <a:spLocks noGrp="1"/>
          </p:cNvSpPr>
          <p:nvPr>
            <p:ph type="body" idx="1"/>
          </p:nvPr>
        </p:nvSpPr>
        <p:spPr>
          <a:xfrm>
            <a:off x="1" y="42040"/>
            <a:ext cx="9020100" cy="4758560"/>
          </a:xfrm>
        </p:spPr>
        <p:txBody>
          <a:bodyPr/>
          <a:lstStyle/>
          <a:p>
            <a:pPr marL="139700" indent="0">
              <a:buNone/>
            </a:pPr>
            <a:r>
              <a:rPr lang="en-US" sz="2400" b="1" dirty="0">
                <a:solidFill>
                  <a:srgbClr val="222222"/>
                </a:solidFill>
                <a:latin typeface="Comic Sans MS" panose="030F0702030302020204" pitchFamily="66" charset="0"/>
              </a:rPr>
              <a:t>1.Circle the transitive verbs and underline their objects in the following sentences.</a:t>
            </a:r>
          </a:p>
          <a:p>
            <a:pPr marL="139700" indent="0">
              <a:buNone/>
            </a:pPr>
            <a:endParaRPr lang="en-US" sz="2400" b="1" dirty="0">
              <a:solidFill>
                <a:srgbClr val="222222"/>
              </a:solidFill>
              <a:latin typeface="Comic Sans MS" panose="030F0702030302020204" pitchFamily="66" charset="0"/>
            </a:endParaRPr>
          </a:p>
          <a:p>
            <a:pPr marL="139700" indent="0">
              <a:buNone/>
            </a:pPr>
            <a:r>
              <a:rPr lang="en-US" sz="2400" b="1" dirty="0">
                <a:solidFill>
                  <a:srgbClr val="222222"/>
                </a:solidFill>
                <a:latin typeface="Comic Sans MS" panose="030F0702030302020204" pitchFamily="66" charset="0"/>
              </a:rPr>
              <a:t>a. He opened the door.</a:t>
            </a:r>
          </a:p>
          <a:p>
            <a:pPr marL="139700" indent="0">
              <a:buNone/>
            </a:pPr>
            <a:r>
              <a:rPr lang="en-US" sz="2400" b="1" dirty="0">
                <a:solidFill>
                  <a:srgbClr val="222222"/>
                </a:solidFill>
                <a:latin typeface="Comic Sans MS" panose="030F0702030302020204" pitchFamily="66" charset="0"/>
              </a:rPr>
              <a:t>b. I submitted the assignment on time.</a:t>
            </a:r>
          </a:p>
          <a:p>
            <a:pPr marL="139700" indent="0">
              <a:buNone/>
            </a:pPr>
            <a:r>
              <a:rPr lang="en-US" sz="2400" b="1" dirty="0">
                <a:solidFill>
                  <a:srgbClr val="222222"/>
                </a:solidFill>
                <a:latin typeface="Comic Sans MS" panose="030F0702030302020204" pitchFamily="66" charset="0"/>
              </a:rPr>
              <a:t>c. He picked up the fruits.</a:t>
            </a:r>
          </a:p>
          <a:p>
            <a:pPr marL="139700" indent="0">
              <a:buNone/>
            </a:pPr>
            <a:r>
              <a:rPr lang="en-US" sz="2400" b="1" dirty="0">
                <a:solidFill>
                  <a:srgbClr val="222222"/>
                </a:solidFill>
                <a:latin typeface="Comic Sans MS" panose="030F0702030302020204" pitchFamily="66" charset="0"/>
              </a:rPr>
              <a:t>d. The naughty kids broke the window.</a:t>
            </a:r>
          </a:p>
          <a:p>
            <a:pPr marL="139700" indent="0">
              <a:buNone/>
            </a:pPr>
            <a:r>
              <a:rPr lang="en-US" sz="2400" b="1" dirty="0">
                <a:solidFill>
                  <a:srgbClr val="222222"/>
                </a:solidFill>
                <a:latin typeface="Comic Sans MS" panose="030F0702030302020204" pitchFamily="66" charset="0"/>
              </a:rPr>
              <a:t>e. They quickly crossed the street.</a:t>
            </a:r>
          </a:p>
          <a:p>
            <a:pPr marL="139700" indent="0">
              <a:buNone/>
            </a:pPr>
            <a:r>
              <a:rPr lang="en-US" sz="2400" b="1" dirty="0">
                <a:solidFill>
                  <a:srgbClr val="222222"/>
                </a:solidFill>
                <a:latin typeface="Comic Sans MS" panose="030F0702030302020204" pitchFamily="66" charset="0"/>
              </a:rPr>
              <a:t>f. I do not eat spicy food.</a:t>
            </a:r>
          </a:p>
          <a:p>
            <a:pPr marL="139700" indent="0">
              <a:buNone/>
            </a:pPr>
            <a:r>
              <a:rPr lang="en-US" sz="2400" b="1" dirty="0">
                <a:solidFill>
                  <a:srgbClr val="222222"/>
                </a:solidFill>
                <a:latin typeface="Comic Sans MS" panose="030F0702030302020204" pitchFamily="66" charset="0"/>
              </a:rPr>
              <a:t>g. He paints houses for a living.</a:t>
            </a:r>
          </a:p>
          <a:p>
            <a:pPr marL="139700" indent="0">
              <a:buNone/>
            </a:pPr>
            <a:r>
              <a:rPr lang="en-US" sz="2400" b="1" dirty="0">
                <a:solidFill>
                  <a:srgbClr val="222222"/>
                </a:solidFill>
                <a:latin typeface="Comic Sans MS" panose="030F0702030302020204" pitchFamily="66" charset="0"/>
              </a:rPr>
              <a:t>h. Kishore won a scholarship for a course in Sweden.</a:t>
            </a:r>
          </a:p>
          <a:p>
            <a:pPr marL="596900" indent="-457200">
              <a:buAutoNum type="alphaLcPeriod"/>
            </a:pPr>
            <a:endParaRPr lang="en-US" sz="2400" b="1" dirty="0">
              <a:solidFill>
                <a:srgbClr val="222222"/>
              </a:solidFill>
              <a:latin typeface="Comic Sans MS" panose="030F0702030302020204" pitchFamily="66" charset="0"/>
            </a:endParaRPr>
          </a:p>
          <a:p>
            <a:pPr marL="596900" indent="-457200">
              <a:buAutoNum type="alphaLcPeriod"/>
            </a:pPr>
            <a:endParaRPr lang="en-US" sz="2000" b="1" dirty="0">
              <a:solidFill>
                <a:srgbClr val="222222"/>
              </a:solidFill>
              <a:latin typeface="Comic Sans MS" panose="030F0702030302020204" pitchFamily="66" charset="0"/>
            </a:endParaRPr>
          </a:p>
          <a:p>
            <a:pPr marL="596900" indent="-457200">
              <a:buAutoNum type="arabicPeriod"/>
            </a:pPr>
            <a:endParaRPr lang="en-US" sz="2000" b="1" dirty="0">
              <a:solidFill>
                <a:srgbClr val="222222"/>
              </a:solidFill>
              <a:latin typeface="Comic Sans MS" panose="030F0702030302020204" pitchFamily="66" charset="0"/>
            </a:endParaRPr>
          </a:p>
          <a:p>
            <a:pPr marL="596900" indent="-457200">
              <a:buAutoNum type="arabicPeriod"/>
            </a:pPr>
            <a:endParaRPr lang="en-US" sz="2000" b="1" dirty="0">
              <a:solidFill>
                <a:srgbClr val="222222"/>
              </a:solidFill>
              <a:latin typeface="Comic Sans MS" panose="030F0702030302020204" pitchFamily="66" charset="0"/>
            </a:endParaRPr>
          </a:p>
          <a:p>
            <a:pPr marL="596900" indent="-457200">
              <a:buAutoNum type="alphaLcPeriod"/>
            </a:pPr>
            <a:endParaRPr lang="en-US" sz="2000" dirty="0">
              <a:solidFill>
                <a:srgbClr val="222222"/>
              </a:solidFill>
              <a:latin typeface="Roboto" panose="02000000000000000000" pitchFamily="2" charset="0"/>
            </a:endParaRPr>
          </a:p>
          <a:p>
            <a:pPr marL="482600" indent="-342900">
              <a:buAutoNum type="alphaLcPeriod"/>
            </a:pPr>
            <a:endParaRPr lang="en-US" dirty="0"/>
          </a:p>
        </p:txBody>
      </p:sp>
    </p:spTree>
    <p:extLst>
      <p:ext uri="{BB962C8B-B14F-4D97-AF65-F5344CB8AC3E}">
        <p14:creationId xmlns:p14="http://schemas.microsoft.com/office/powerpoint/2010/main" val="1549201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rotWithShape="1">
          <a:blip r:embed="rId3">
            <a:alphaModFix/>
          </a:blip>
          <a:srcRect/>
          <a:stretch/>
        </p:blipFill>
        <p:spPr>
          <a:xfrm>
            <a:off x="8106310" y="4618529"/>
            <a:ext cx="913791" cy="482931"/>
          </a:xfrm>
          <a:prstGeom prst="rect">
            <a:avLst/>
          </a:prstGeom>
          <a:noFill/>
          <a:ln>
            <a:noFill/>
          </a:ln>
        </p:spPr>
      </p:pic>
      <p:sp>
        <p:nvSpPr>
          <p:cNvPr id="2" name="Title 1"/>
          <p:cNvSpPr>
            <a:spLocks noGrp="1"/>
          </p:cNvSpPr>
          <p:nvPr>
            <p:ph type="title"/>
          </p:nvPr>
        </p:nvSpPr>
        <p:spPr>
          <a:xfrm>
            <a:off x="311700" y="152750"/>
            <a:ext cx="8520600" cy="864975"/>
          </a:xfrm>
        </p:spPr>
        <p:txBody>
          <a:bodyPr/>
          <a:lstStyle/>
          <a:p>
            <a:br>
              <a:rPr lang="en-US" sz="1800" dirty="0">
                <a:solidFill>
                  <a:srgbClr val="222222"/>
                </a:solidFill>
                <a:latin typeface="Roboto" panose="02000000000000000000" pitchFamily="2" charset="0"/>
              </a:rPr>
            </a:br>
            <a:r>
              <a:rPr lang="en-US" sz="1800" b="0" i="0" dirty="0">
                <a:solidFill>
                  <a:srgbClr val="222222"/>
                </a:solidFill>
                <a:effectLst/>
                <a:latin typeface="Roboto" panose="02000000000000000000" pitchFamily="2" charset="0"/>
              </a:rPr>
              <a:t> </a:t>
            </a:r>
            <a:endParaRPr lang="en-US" sz="1800" dirty="0"/>
          </a:p>
        </p:txBody>
      </p:sp>
      <p:sp>
        <p:nvSpPr>
          <p:cNvPr id="3" name="Text Placeholder 2"/>
          <p:cNvSpPr>
            <a:spLocks noGrp="1"/>
          </p:cNvSpPr>
          <p:nvPr>
            <p:ph type="body" idx="1"/>
          </p:nvPr>
        </p:nvSpPr>
        <p:spPr>
          <a:xfrm>
            <a:off x="0" y="42040"/>
            <a:ext cx="9020101" cy="4758560"/>
          </a:xfrm>
        </p:spPr>
        <p:txBody>
          <a:bodyPr/>
          <a:lstStyle/>
          <a:p>
            <a:pPr marL="139700" indent="0">
              <a:buNone/>
            </a:pPr>
            <a:r>
              <a:rPr lang="en-US" sz="2400" b="1" dirty="0">
                <a:solidFill>
                  <a:srgbClr val="FF0000"/>
                </a:solidFill>
                <a:latin typeface="Comic Sans MS" panose="030F0702030302020204" pitchFamily="66" charset="0"/>
              </a:rPr>
              <a:t>ANSWERS</a:t>
            </a:r>
          </a:p>
          <a:p>
            <a:pPr marL="139700" indent="0">
              <a:buNone/>
            </a:pPr>
            <a:r>
              <a:rPr lang="en-US" sz="2400" b="1" dirty="0">
                <a:solidFill>
                  <a:srgbClr val="222222"/>
                </a:solidFill>
                <a:latin typeface="Comic Sans MS" panose="030F0702030302020204" pitchFamily="66" charset="0"/>
              </a:rPr>
              <a:t>a. He opened the </a:t>
            </a:r>
            <a:r>
              <a:rPr lang="en-US" sz="2400" b="1" u="sng" dirty="0">
                <a:solidFill>
                  <a:srgbClr val="222222"/>
                </a:solidFill>
                <a:latin typeface="Comic Sans MS" panose="030F0702030302020204" pitchFamily="66" charset="0"/>
              </a:rPr>
              <a:t>door</a:t>
            </a:r>
            <a:r>
              <a:rPr lang="en-US" sz="2400" b="1" dirty="0">
                <a:solidFill>
                  <a:srgbClr val="222222"/>
                </a:solidFill>
                <a:latin typeface="Comic Sans MS" panose="030F0702030302020204" pitchFamily="66" charset="0"/>
              </a:rPr>
              <a:t>.</a:t>
            </a:r>
          </a:p>
          <a:p>
            <a:pPr marL="139700" indent="0">
              <a:buNone/>
            </a:pPr>
            <a:r>
              <a:rPr lang="en-US" sz="2400" b="1" dirty="0">
                <a:solidFill>
                  <a:srgbClr val="222222"/>
                </a:solidFill>
                <a:latin typeface="Comic Sans MS" panose="030F0702030302020204" pitchFamily="66" charset="0"/>
              </a:rPr>
              <a:t>b. I submitted the </a:t>
            </a:r>
            <a:r>
              <a:rPr lang="en-US" sz="2400" b="1" u="sng" dirty="0">
                <a:solidFill>
                  <a:srgbClr val="222222"/>
                </a:solidFill>
                <a:latin typeface="Comic Sans MS" panose="030F0702030302020204" pitchFamily="66" charset="0"/>
              </a:rPr>
              <a:t>assignment</a:t>
            </a:r>
            <a:r>
              <a:rPr lang="en-US" sz="2400" b="1" dirty="0">
                <a:solidFill>
                  <a:srgbClr val="222222"/>
                </a:solidFill>
                <a:latin typeface="Comic Sans MS" panose="030F0702030302020204" pitchFamily="66" charset="0"/>
              </a:rPr>
              <a:t> on time.</a:t>
            </a:r>
          </a:p>
          <a:p>
            <a:pPr marL="139700" indent="0">
              <a:buNone/>
            </a:pPr>
            <a:r>
              <a:rPr lang="en-US" sz="2400" b="1" dirty="0">
                <a:solidFill>
                  <a:srgbClr val="222222"/>
                </a:solidFill>
                <a:latin typeface="Comic Sans MS" panose="030F0702030302020204" pitchFamily="66" charset="0"/>
              </a:rPr>
              <a:t>c. He picked up the </a:t>
            </a:r>
            <a:r>
              <a:rPr lang="en-US" sz="2400" b="1" u="sng" dirty="0">
                <a:solidFill>
                  <a:srgbClr val="222222"/>
                </a:solidFill>
                <a:latin typeface="Comic Sans MS" panose="030F0702030302020204" pitchFamily="66" charset="0"/>
              </a:rPr>
              <a:t>fruits</a:t>
            </a:r>
            <a:r>
              <a:rPr lang="en-US" sz="2400" b="1" dirty="0">
                <a:solidFill>
                  <a:srgbClr val="222222"/>
                </a:solidFill>
                <a:latin typeface="Comic Sans MS" panose="030F0702030302020204" pitchFamily="66" charset="0"/>
              </a:rPr>
              <a:t>.</a:t>
            </a:r>
          </a:p>
          <a:p>
            <a:pPr marL="139700" indent="0">
              <a:buNone/>
            </a:pPr>
            <a:r>
              <a:rPr lang="en-US" sz="2400" b="1" dirty="0">
                <a:solidFill>
                  <a:srgbClr val="222222"/>
                </a:solidFill>
                <a:latin typeface="Comic Sans MS" panose="030F0702030302020204" pitchFamily="66" charset="0"/>
              </a:rPr>
              <a:t>d. The naughty kids broke the </a:t>
            </a:r>
            <a:r>
              <a:rPr lang="en-US" sz="2400" b="1" u="sng" dirty="0">
                <a:solidFill>
                  <a:srgbClr val="222222"/>
                </a:solidFill>
                <a:latin typeface="Comic Sans MS" panose="030F0702030302020204" pitchFamily="66" charset="0"/>
              </a:rPr>
              <a:t>window</a:t>
            </a:r>
            <a:r>
              <a:rPr lang="en-US" sz="2400" b="1" dirty="0">
                <a:solidFill>
                  <a:srgbClr val="222222"/>
                </a:solidFill>
                <a:latin typeface="Comic Sans MS" panose="030F0702030302020204" pitchFamily="66" charset="0"/>
              </a:rPr>
              <a:t>.</a:t>
            </a:r>
          </a:p>
          <a:p>
            <a:pPr marL="139700" indent="0">
              <a:buNone/>
            </a:pPr>
            <a:r>
              <a:rPr lang="en-US" sz="2400" b="1" dirty="0">
                <a:solidFill>
                  <a:srgbClr val="222222"/>
                </a:solidFill>
                <a:latin typeface="Comic Sans MS" panose="030F0702030302020204" pitchFamily="66" charset="0"/>
              </a:rPr>
              <a:t>e. They quickly crossed the </a:t>
            </a:r>
            <a:r>
              <a:rPr lang="en-US" sz="2400" b="1" u="sng" dirty="0">
                <a:solidFill>
                  <a:srgbClr val="222222"/>
                </a:solidFill>
                <a:latin typeface="Comic Sans MS" panose="030F0702030302020204" pitchFamily="66" charset="0"/>
              </a:rPr>
              <a:t>street</a:t>
            </a:r>
            <a:r>
              <a:rPr lang="en-US" sz="2400" b="1" dirty="0">
                <a:solidFill>
                  <a:srgbClr val="222222"/>
                </a:solidFill>
                <a:latin typeface="Comic Sans MS" panose="030F0702030302020204" pitchFamily="66" charset="0"/>
              </a:rPr>
              <a:t>.</a:t>
            </a:r>
          </a:p>
          <a:p>
            <a:pPr marL="139700" indent="0">
              <a:buNone/>
            </a:pPr>
            <a:r>
              <a:rPr lang="en-US" sz="2400" b="1" dirty="0">
                <a:solidFill>
                  <a:srgbClr val="222222"/>
                </a:solidFill>
                <a:latin typeface="Comic Sans MS" panose="030F0702030302020204" pitchFamily="66" charset="0"/>
              </a:rPr>
              <a:t>f. I do not eat spicy </a:t>
            </a:r>
            <a:r>
              <a:rPr lang="en-US" sz="2400" b="1" u="sng" dirty="0">
                <a:solidFill>
                  <a:srgbClr val="222222"/>
                </a:solidFill>
                <a:latin typeface="Comic Sans MS" panose="030F0702030302020204" pitchFamily="66" charset="0"/>
              </a:rPr>
              <a:t>food</a:t>
            </a:r>
            <a:r>
              <a:rPr lang="en-US" sz="2400" b="1" dirty="0">
                <a:solidFill>
                  <a:srgbClr val="222222"/>
                </a:solidFill>
                <a:latin typeface="Comic Sans MS" panose="030F0702030302020204" pitchFamily="66" charset="0"/>
              </a:rPr>
              <a:t>.</a:t>
            </a:r>
          </a:p>
          <a:p>
            <a:pPr marL="139700" indent="0">
              <a:buNone/>
            </a:pPr>
            <a:r>
              <a:rPr lang="en-US" sz="2400" b="1" dirty="0">
                <a:solidFill>
                  <a:srgbClr val="222222"/>
                </a:solidFill>
                <a:latin typeface="Comic Sans MS" panose="030F0702030302020204" pitchFamily="66" charset="0"/>
              </a:rPr>
              <a:t>g. He paints </a:t>
            </a:r>
            <a:r>
              <a:rPr lang="en-US" sz="2400" b="1" u="sng" dirty="0">
                <a:solidFill>
                  <a:srgbClr val="222222"/>
                </a:solidFill>
                <a:latin typeface="Comic Sans MS" panose="030F0702030302020204" pitchFamily="66" charset="0"/>
              </a:rPr>
              <a:t>houses</a:t>
            </a:r>
            <a:r>
              <a:rPr lang="en-US" sz="2400" b="1" dirty="0">
                <a:solidFill>
                  <a:srgbClr val="222222"/>
                </a:solidFill>
                <a:latin typeface="Comic Sans MS" panose="030F0702030302020204" pitchFamily="66" charset="0"/>
              </a:rPr>
              <a:t> for a living.</a:t>
            </a:r>
          </a:p>
          <a:p>
            <a:pPr marL="139700" indent="0">
              <a:buNone/>
            </a:pPr>
            <a:r>
              <a:rPr lang="en-US" sz="2400" b="1" dirty="0">
                <a:solidFill>
                  <a:srgbClr val="222222"/>
                </a:solidFill>
                <a:latin typeface="Comic Sans MS" panose="030F0702030302020204" pitchFamily="66" charset="0"/>
              </a:rPr>
              <a:t>h. Kishore won a scholarship for a </a:t>
            </a:r>
            <a:r>
              <a:rPr lang="en-US" sz="2400" b="1" u="sng" dirty="0">
                <a:solidFill>
                  <a:srgbClr val="222222"/>
                </a:solidFill>
                <a:latin typeface="Comic Sans MS" panose="030F0702030302020204" pitchFamily="66" charset="0"/>
              </a:rPr>
              <a:t>course</a:t>
            </a:r>
            <a:r>
              <a:rPr lang="en-US" sz="2400" b="1" dirty="0">
                <a:solidFill>
                  <a:srgbClr val="222222"/>
                </a:solidFill>
                <a:latin typeface="Comic Sans MS" panose="030F0702030302020204" pitchFamily="66" charset="0"/>
              </a:rPr>
              <a:t> in Sweden.</a:t>
            </a:r>
          </a:p>
          <a:p>
            <a:pPr marL="596900" indent="-457200">
              <a:buAutoNum type="alphaLcPeriod"/>
            </a:pPr>
            <a:endParaRPr lang="en-US" sz="2400" b="1" dirty="0">
              <a:solidFill>
                <a:srgbClr val="222222"/>
              </a:solidFill>
              <a:latin typeface="Comic Sans MS" panose="030F0702030302020204" pitchFamily="66" charset="0"/>
            </a:endParaRPr>
          </a:p>
          <a:p>
            <a:pPr marL="596900" indent="-457200">
              <a:buAutoNum type="alphaLcPeriod"/>
            </a:pPr>
            <a:endParaRPr lang="en-US" sz="2000" b="1" dirty="0">
              <a:solidFill>
                <a:srgbClr val="222222"/>
              </a:solidFill>
              <a:latin typeface="Comic Sans MS" panose="030F0702030302020204" pitchFamily="66" charset="0"/>
            </a:endParaRPr>
          </a:p>
          <a:p>
            <a:pPr marL="596900" indent="-457200">
              <a:buAutoNum type="arabicPeriod"/>
            </a:pPr>
            <a:endParaRPr lang="en-US" sz="2000" b="1" dirty="0">
              <a:solidFill>
                <a:srgbClr val="222222"/>
              </a:solidFill>
              <a:latin typeface="Comic Sans MS" panose="030F0702030302020204" pitchFamily="66" charset="0"/>
            </a:endParaRPr>
          </a:p>
          <a:p>
            <a:pPr marL="596900" indent="-457200">
              <a:buAutoNum type="arabicPeriod"/>
            </a:pPr>
            <a:endParaRPr lang="en-US" sz="2000" b="1" dirty="0">
              <a:solidFill>
                <a:srgbClr val="222222"/>
              </a:solidFill>
              <a:latin typeface="Comic Sans MS" panose="030F0702030302020204" pitchFamily="66" charset="0"/>
            </a:endParaRPr>
          </a:p>
          <a:p>
            <a:pPr marL="596900" indent="-457200">
              <a:buAutoNum type="alphaLcPeriod"/>
            </a:pPr>
            <a:endParaRPr lang="en-US" sz="2000" dirty="0">
              <a:solidFill>
                <a:srgbClr val="222222"/>
              </a:solidFill>
              <a:latin typeface="Roboto" panose="02000000000000000000" pitchFamily="2" charset="0"/>
            </a:endParaRPr>
          </a:p>
          <a:p>
            <a:pPr marL="482600" indent="-342900">
              <a:buAutoNum type="alphaLcPeriod"/>
            </a:pPr>
            <a:endParaRPr lang="en-US" dirty="0"/>
          </a:p>
        </p:txBody>
      </p:sp>
      <p:sp>
        <p:nvSpPr>
          <p:cNvPr id="4" name="Oval 3">
            <a:extLst>
              <a:ext uri="{FF2B5EF4-FFF2-40B4-BE49-F238E27FC236}">
                <a16:creationId xmlns:a16="http://schemas.microsoft.com/office/drawing/2014/main" id="{E61A4D0A-610C-4069-A4D2-E861C362AD3F}"/>
              </a:ext>
            </a:extLst>
          </p:cNvPr>
          <p:cNvSpPr/>
          <p:nvPr/>
        </p:nvSpPr>
        <p:spPr>
          <a:xfrm>
            <a:off x="1073426" y="586629"/>
            <a:ext cx="1262270" cy="358958"/>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6" name="Oval 5">
            <a:extLst>
              <a:ext uri="{FF2B5EF4-FFF2-40B4-BE49-F238E27FC236}">
                <a16:creationId xmlns:a16="http://schemas.microsoft.com/office/drawing/2014/main" id="{B700491D-CDD3-4733-9AED-A4F946A97141}"/>
              </a:ext>
            </a:extLst>
          </p:cNvPr>
          <p:cNvSpPr/>
          <p:nvPr/>
        </p:nvSpPr>
        <p:spPr>
          <a:xfrm>
            <a:off x="1073426" y="1394550"/>
            <a:ext cx="1129748" cy="48734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7" name="Oval 6">
            <a:extLst>
              <a:ext uri="{FF2B5EF4-FFF2-40B4-BE49-F238E27FC236}">
                <a16:creationId xmlns:a16="http://schemas.microsoft.com/office/drawing/2014/main" id="{737B7482-98F2-4266-ACC7-8B3B1895D93C}"/>
              </a:ext>
            </a:extLst>
          </p:cNvPr>
          <p:cNvSpPr/>
          <p:nvPr/>
        </p:nvSpPr>
        <p:spPr>
          <a:xfrm>
            <a:off x="3260034" y="1809267"/>
            <a:ext cx="983975" cy="47107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8" name="Oval 7">
            <a:extLst>
              <a:ext uri="{FF2B5EF4-FFF2-40B4-BE49-F238E27FC236}">
                <a16:creationId xmlns:a16="http://schemas.microsoft.com/office/drawing/2014/main" id="{BBFC7320-6007-4790-95EB-48F39F8F1D21}"/>
              </a:ext>
            </a:extLst>
          </p:cNvPr>
          <p:cNvSpPr/>
          <p:nvPr/>
        </p:nvSpPr>
        <p:spPr>
          <a:xfrm>
            <a:off x="2562641" y="2223412"/>
            <a:ext cx="1293741" cy="47107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9" name="Oval 8">
            <a:extLst>
              <a:ext uri="{FF2B5EF4-FFF2-40B4-BE49-F238E27FC236}">
                <a16:creationId xmlns:a16="http://schemas.microsoft.com/office/drawing/2014/main" id="{AB2F0EB3-452B-449A-BB80-B7CCA4417736}"/>
              </a:ext>
            </a:extLst>
          </p:cNvPr>
          <p:cNvSpPr/>
          <p:nvPr/>
        </p:nvSpPr>
        <p:spPr>
          <a:xfrm>
            <a:off x="1958009" y="2637557"/>
            <a:ext cx="604632" cy="47107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10" name="Oval 9">
            <a:extLst>
              <a:ext uri="{FF2B5EF4-FFF2-40B4-BE49-F238E27FC236}">
                <a16:creationId xmlns:a16="http://schemas.microsoft.com/office/drawing/2014/main" id="{7E51AD81-6547-471A-8006-7186189E72E5}"/>
              </a:ext>
            </a:extLst>
          </p:cNvPr>
          <p:cNvSpPr/>
          <p:nvPr/>
        </p:nvSpPr>
        <p:spPr>
          <a:xfrm>
            <a:off x="1089992" y="3086520"/>
            <a:ext cx="1070113" cy="47107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dirty="0"/>
          </a:p>
        </p:txBody>
      </p:sp>
      <p:sp>
        <p:nvSpPr>
          <p:cNvPr id="11" name="Oval 10">
            <a:extLst>
              <a:ext uri="{FF2B5EF4-FFF2-40B4-BE49-F238E27FC236}">
                <a16:creationId xmlns:a16="http://schemas.microsoft.com/office/drawing/2014/main" id="{CD6CD984-00A7-4D46-8B8D-14CC30BCA363}"/>
              </a:ext>
            </a:extLst>
          </p:cNvPr>
          <p:cNvSpPr/>
          <p:nvPr/>
        </p:nvSpPr>
        <p:spPr>
          <a:xfrm>
            <a:off x="1784074" y="3575460"/>
            <a:ext cx="690769" cy="353135"/>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12" name="Oval 11">
            <a:extLst>
              <a:ext uri="{FF2B5EF4-FFF2-40B4-BE49-F238E27FC236}">
                <a16:creationId xmlns:a16="http://schemas.microsoft.com/office/drawing/2014/main" id="{70A23D72-B22A-4832-9582-E2C2D8B2707C}"/>
              </a:ext>
            </a:extLst>
          </p:cNvPr>
          <p:cNvSpPr/>
          <p:nvPr/>
        </p:nvSpPr>
        <p:spPr>
          <a:xfrm>
            <a:off x="884584" y="945588"/>
            <a:ext cx="1678058" cy="43109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90532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2"/>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dirty="0">
              <a:solidFill>
                <a:srgbClr val="FF0000"/>
              </a:solidFill>
              <a:latin typeface="Arial"/>
              <a:ea typeface="Arial"/>
              <a:cs typeface="Arial"/>
              <a:sym typeface="Arial"/>
            </a:endParaRPr>
          </a:p>
        </p:txBody>
      </p:sp>
      <p:sp>
        <p:nvSpPr>
          <p:cNvPr id="64" name="Google Shape;64;p2"/>
          <p:cNvSpPr txBox="1"/>
          <p:nvPr/>
        </p:nvSpPr>
        <p:spPr>
          <a:xfrm>
            <a:off x="272675" y="285050"/>
            <a:ext cx="8036438" cy="4133412"/>
          </a:xfrm>
          <a:prstGeom prst="rect">
            <a:avLst/>
          </a:prstGeom>
          <a:noFill/>
          <a:ln>
            <a:noFill/>
          </a:ln>
        </p:spPr>
        <p:txBody>
          <a:bodyPr spcFirstLastPara="1" wrap="square" lIns="91425" tIns="91425" rIns="91425" bIns="91425" anchor="t" anchorCtr="0">
            <a:noAutofit/>
          </a:bodyPr>
          <a:lstStyle/>
          <a:p>
            <a:pPr algn="l"/>
            <a:r>
              <a:rPr lang="en-US" sz="2800" b="1" dirty="0">
                <a:solidFill>
                  <a:srgbClr val="FF0000"/>
                </a:solidFill>
                <a:latin typeface="arial" panose="020B0604020202020204" pitchFamily="34" charset="0"/>
              </a:rPr>
              <a:t>Learning Outcome</a:t>
            </a:r>
          </a:p>
          <a:p>
            <a:pPr algn="l"/>
            <a:endParaRPr lang="en-US" sz="2000" dirty="0">
              <a:solidFill>
                <a:srgbClr val="FF0000"/>
              </a:solidFill>
              <a:latin typeface="arial" panose="020B0604020202020204" pitchFamily="34" charset="0"/>
            </a:endParaRPr>
          </a:p>
          <a:p>
            <a:pPr algn="l"/>
            <a:endParaRPr lang="en-US" sz="2000" dirty="0">
              <a:solidFill>
                <a:srgbClr val="FF0000"/>
              </a:solidFill>
              <a:latin typeface="arial" panose="020B0604020202020204" pitchFamily="34" charset="0"/>
            </a:endParaRPr>
          </a:p>
          <a:p>
            <a:pPr algn="l"/>
            <a:r>
              <a:rPr lang="en-US" sz="2000" dirty="0">
                <a:solidFill>
                  <a:srgbClr val="FF0000"/>
                </a:solidFill>
                <a:latin typeface="arial" panose="020B0604020202020204" pitchFamily="34" charset="0"/>
              </a:rPr>
              <a:t>Students can now recognize that </a:t>
            </a:r>
          </a:p>
          <a:p>
            <a:pPr algn="l"/>
            <a:endParaRPr lang="en-US" sz="2000" dirty="0">
              <a:solidFill>
                <a:srgbClr val="FF0000"/>
              </a:solidFill>
              <a:latin typeface="arial" panose="020B0604020202020204" pitchFamily="34" charset="0"/>
            </a:endParaRPr>
          </a:p>
          <a:p>
            <a:pPr algn="l"/>
            <a:endParaRPr lang="en-US" sz="2000" dirty="0">
              <a:latin typeface="arial" panose="020B0604020202020204" pitchFamily="34" charset="0"/>
            </a:endParaRPr>
          </a:p>
          <a:p>
            <a:pPr marL="342900" indent="-342900" algn="l">
              <a:buFont typeface="Arial" panose="020B0604020202020204" pitchFamily="34" charset="0"/>
              <a:buChar char="•"/>
            </a:pPr>
            <a:r>
              <a:rPr lang="en-US" sz="2000" b="0" i="0" dirty="0">
                <a:solidFill>
                  <a:srgbClr val="000000"/>
                </a:solidFill>
                <a:effectLst/>
                <a:latin typeface="latoregular"/>
              </a:rPr>
              <a:t>A transitive verb, used with a direct object, transmits action to an object and may also have an indirect object, which indicates to or for whom the action is done. </a:t>
            </a:r>
          </a:p>
          <a:p>
            <a:pPr marL="342900" indent="-342900" algn="l">
              <a:buFont typeface="Arial" panose="020B0604020202020204" pitchFamily="34" charset="0"/>
              <a:buChar char="•"/>
            </a:pPr>
            <a:r>
              <a:rPr lang="en-US" sz="2000" b="0" i="0" dirty="0">
                <a:solidFill>
                  <a:srgbClr val="000000"/>
                </a:solidFill>
                <a:effectLst/>
                <a:latin typeface="latoregular"/>
              </a:rPr>
              <a:t>In contrast, an intransitive verb never takes an object.</a:t>
            </a:r>
            <a:r>
              <a:rPr lang="en-US" sz="2000" b="1" i="0" dirty="0">
                <a:solidFill>
                  <a:srgbClr val="FF0000"/>
                </a:solidFill>
                <a:effectLst/>
                <a:latin typeface="arial" panose="020B0604020202020204" pitchFamily="34" charset="0"/>
              </a:rPr>
              <a:t> </a:t>
            </a:r>
          </a:p>
          <a:p>
            <a:pPr algn="l"/>
            <a:endParaRPr lang="en-US" sz="2000" dirty="0">
              <a:solidFill>
                <a:srgbClr val="202124"/>
              </a:solidFill>
              <a:latin typeface="arial" panose="020B0604020202020204" pitchFamily="34" charset="0"/>
            </a:endParaRPr>
          </a:p>
          <a:p>
            <a:pPr algn="l"/>
            <a:endParaRPr lang="en-US" sz="2000" b="0" i="0" dirty="0">
              <a:solidFill>
                <a:srgbClr val="202124"/>
              </a:solidFill>
              <a:effectLst/>
              <a:latin typeface="arial" panose="020B0604020202020204" pitchFamily="34" charset="0"/>
            </a:endParaRPr>
          </a:p>
          <a:p>
            <a:pPr algn="l"/>
            <a:endParaRPr lang="en-US" sz="2800" b="1" i="0" dirty="0">
              <a:solidFill>
                <a:srgbClr val="202124"/>
              </a:solidFill>
              <a:effectLst/>
              <a:latin typeface="arial" panose="020B0604020202020204" pitchFamily="34" charset="0"/>
            </a:endParaRPr>
          </a:p>
        </p:txBody>
      </p:sp>
      <p:pic>
        <p:nvPicPr>
          <p:cNvPr id="6" name="Google Shape;62;p2">
            <a:extLst>
              <a:ext uri="{FF2B5EF4-FFF2-40B4-BE49-F238E27FC236}">
                <a16:creationId xmlns:a16="http://schemas.microsoft.com/office/drawing/2014/main" id="{017C17D0-3C6D-4AA9-9BE8-6FEB6FAF4C9D}"/>
              </a:ext>
            </a:extLst>
          </p:cNvPr>
          <p:cNvPicPr preferRelativeResize="0"/>
          <p:nvPr/>
        </p:nvPicPr>
        <p:blipFill rotWithShape="1">
          <a:blip r:embed="rId3">
            <a:alphaModFix/>
          </a:blip>
          <a:srcRect/>
          <a:stretch/>
        </p:blipFill>
        <p:spPr>
          <a:xfrm>
            <a:off x="7728449" y="4418462"/>
            <a:ext cx="1232526" cy="611875"/>
          </a:xfrm>
          <a:prstGeom prst="rect">
            <a:avLst/>
          </a:prstGeom>
          <a:noFill/>
          <a:ln>
            <a:noFill/>
          </a:ln>
        </p:spPr>
      </p:pic>
    </p:spTree>
    <p:extLst>
      <p:ext uri="{BB962C8B-B14F-4D97-AF65-F5344CB8AC3E}">
        <p14:creationId xmlns:p14="http://schemas.microsoft.com/office/powerpoint/2010/main" val="124967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7"/>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98" name="Google Shape;98;p7"/>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endParaRPr sz="2000" b="1" i="0" u="none" strike="noStrike" cap="none" dirty="0">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endParaRPr lang="en" sz="2000" b="1" i="0" u="none" strike="noStrike" cap="none" dirty="0">
              <a:solidFill>
                <a:srgbClr val="FF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endParaRPr lang="en" sz="2000" b="1" dirty="0">
              <a:solidFill>
                <a:srgbClr val="FF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2000" b="1" i="0" u="none" strike="noStrike" cap="none" dirty="0">
                <a:solidFill>
                  <a:srgbClr val="FF0000"/>
                </a:solidFill>
                <a:latin typeface="Arial"/>
                <a:ea typeface="Arial"/>
                <a:cs typeface="Arial"/>
                <a:sym typeface="Arial"/>
              </a:rPr>
              <a:t>ODM EDUCATIONAL GROUP</a:t>
            </a:r>
            <a:endParaRPr sz="2000" b="1"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4098" name="Picture 2" descr="88 Thank You Images for ppt Stock Photos Thank you slide - 2021">
            <a:extLst>
              <a:ext uri="{FF2B5EF4-FFF2-40B4-BE49-F238E27FC236}">
                <a16:creationId xmlns:a16="http://schemas.microsoft.com/office/drawing/2014/main" id="{2BBCC5B4-6D03-4E09-81BA-7EC95B450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747" y="348749"/>
            <a:ext cx="8517835" cy="4857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2"/>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63" name="Google Shape;63;p2"/>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FF0000"/>
                </a:solidFill>
                <a:latin typeface="Arial"/>
                <a:ea typeface="Arial"/>
                <a:cs typeface="Arial"/>
                <a:sym typeface="Arial"/>
              </a:rPr>
              <a:t>LEARNING OBJECTIVE :</a:t>
            </a:r>
            <a:endParaRPr sz="2200" b="1" i="0" u="none" strike="noStrike" cap="none">
              <a:solidFill>
                <a:srgbClr val="FF0000"/>
              </a:solidFill>
              <a:latin typeface="Arial"/>
              <a:ea typeface="Arial"/>
              <a:cs typeface="Arial"/>
              <a:sym typeface="Arial"/>
            </a:endParaRPr>
          </a:p>
        </p:txBody>
      </p:sp>
      <p:sp>
        <p:nvSpPr>
          <p:cNvPr id="64" name="Google Shape;64;p2"/>
          <p:cNvSpPr txBox="1"/>
          <p:nvPr/>
        </p:nvSpPr>
        <p:spPr>
          <a:xfrm>
            <a:off x="262164" y="695739"/>
            <a:ext cx="8688300" cy="322165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2400" dirty="0">
                <a:latin typeface="Calibri"/>
                <a:ea typeface="Calibri"/>
                <a:cs typeface="Calibri"/>
                <a:sym typeface="Calibri"/>
              </a:rPr>
              <a:t> </a:t>
            </a:r>
            <a:r>
              <a:rPr lang="en" sz="2400" b="1" dirty="0">
                <a:latin typeface="Calibri"/>
                <a:ea typeface="Calibri"/>
                <a:cs typeface="Calibri"/>
                <a:sym typeface="Calibri"/>
              </a:rPr>
              <a:t>Enable the students to</a:t>
            </a:r>
          </a:p>
          <a:p>
            <a:pPr marL="0" marR="0" lvl="0" indent="0" algn="l" rtl="0">
              <a:lnSpc>
                <a:spcPct val="100000"/>
              </a:lnSpc>
              <a:spcBef>
                <a:spcPts val="0"/>
              </a:spcBef>
              <a:spcAft>
                <a:spcPts val="0"/>
              </a:spcAft>
              <a:buClr>
                <a:srgbClr val="000000"/>
              </a:buClr>
              <a:buSzPts val="1400"/>
              <a:buFont typeface="Arial"/>
              <a:buNone/>
            </a:pPr>
            <a:endParaRPr lang="en" sz="2400" dirty="0">
              <a:latin typeface="Calibri"/>
              <a:ea typeface="Calibri"/>
              <a:cs typeface="Calibri"/>
              <a:sym typeface="Calibri"/>
            </a:endParaRPr>
          </a:p>
          <a:p>
            <a:pPr algn="l">
              <a:buFont typeface="Arial" panose="020B0604020202020204" pitchFamily="34" charset="0"/>
              <a:buChar char="•"/>
            </a:pPr>
            <a:r>
              <a:rPr lang="en-US" sz="2000" i="0" dirty="0">
                <a:solidFill>
                  <a:srgbClr val="202124"/>
                </a:solidFill>
                <a:effectLst/>
                <a:latin typeface="Comic Sans MS" panose="030F0702030302020204" pitchFamily="66" charset="0"/>
              </a:rPr>
              <a:t>To be able to recognize whether a verb is used transitively or intransitively in a sentence.</a:t>
            </a:r>
          </a:p>
          <a:p>
            <a:pPr algn="l">
              <a:buFont typeface="Arial" panose="020B0604020202020204" pitchFamily="34" charset="0"/>
              <a:buChar char="•"/>
            </a:pPr>
            <a:endParaRPr lang="en-US" sz="2000" i="0" dirty="0">
              <a:solidFill>
                <a:srgbClr val="202124"/>
              </a:solidFill>
              <a:effectLst/>
              <a:latin typeface="Comic Sans MS" panose="030F0702030302020204" pitchFamily="66" charset="0"/>
            </a:endParaRPr>
          </a:p>
          <a:p>
            <a:pPr algn="l">
              <a:buFont typeface="Arial" panose="020B0604020202020204" pitchFamily="34" charset="0"/>
              <a:buChar char="•"/>
            </a:pPr>
            <a:r>
              <a:rPr lang="en-US" sz="2000" i="0" dirty="0">
                <a:solidFill>
                  <a:srgbClr val="202124"/>
                </a:solidFill>
                <a:effectLst/>
                <a:latin typeface="Comic Sans MS" panose="030F0702030302020204" pitchFamily="66" charset="0"/>
              </a:rPr>
              <a:t>To identify the direct object of the transitive verb in a sentence</a:t>
            </a:r>
          </a:p>
          <a:p>
            <a:pPr algn="l">
              <a:buFont typeface="Arial" panose="020B0604020202020204" pitchFamily="34" charset="0"/>
              <a:buChar char="•"/>
            </a:pPr>
            <a:endParaRPr lang="en-US" sz="2000" i="0" dirty="0">
              <a:solidFill>
                <a:srgbClr val="202124"/>
              </a:solidFill>
              <a:effectLst/>
              <a:latin typeface="Comic Sans MS" panose="030F0702030302020204" pitchFamily="66" charset="0"/>
            </a:endParaRPr>
          </a:p>
          <a:p>
            <a:pPr algn="l">
              <a:buFont typeface="Arial" panose="020B0604020202020204" pitchFamily="34" charset="0"/>
              <a:buChar char="•"/>
            </a:pPr>
            <a:r>
              <a:rPr lang="en-US" sz="2000" i="0" dirty="0">
                <a:solidFill>
                  <a:schemeClr val="tx1"/>
                </a:solidFill>
                <a:effectLst/>
                <a:latin typeface="Comic Sans MS" panose="030F0702030302020204" pitchFamily="66" charset="0"/>
              </a:rPr>
              <a:t>Correctly differentiate between transitive and intransitive verbs. Know about different rules of transitive </a:t>
            </a:r>
          </a:p>
          <a:p>
            <a:pPr marL="457200" marR="0" lvl="0" indent="-457200" algn="l" rtl="0">
              <a:lnSpc>
                <a:spcPct val="100000"/>
              </a:lnSpc>
              <a:spcBef>
                <a:spcPts val="0"/>
              </a:spcBef>
              <a:spcAft>
                <a:spcPts val="0"/>
              </a:spcAft>
              <a:buClr>
                <a:srgbClr val="000000"/>
              </a:buClr>
              <a:buSzPts val="1400"/>
              <a:buFont typeface="Arial"/>
              <a:buAutoNum type="arabicParenR"/>
            </a:pPr>
            <a:endParaRPr lang="en-US" sz="2000" dirty="0">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400"/>
              <a:buFont typeface="Arial"/>
              <a:buAutoNum type="arabicParenR"/>
            </a:pPr>
            <a:endParaRPr lang="en" sz="2000" b="0" i="0" u="none" strike="noStrike" cap="none" dirty="0">
              <a:solidFill>
                <a:srgbClr val="002060"/>
              </a:solidFill>
              <a:latin typeface="Calibri"/>
              <a:ea typeface="Calibri"/>
              <a:cs typeface="Calibri"/>
              <a:sym typeface="Calibri"/>
            </a:endParaRPr>
          </a:p>
          <a:p>
            <a:pPr marR="0" lvl="0" algn="l" rtl="0">
              <a:lnSpc>
                <a:spcPct val="100000"/>
              </a:lnSpc>
              <a:spcBef>
                <a:spcPts val="0"/>
              </a:spcBef>
              <a:spcAft>
                <a:spcPts val="0"/>
              </a:spcAft>
              <a:buClr>
                <a:srgbClr val="000000"/>
              </a:buClr>
              <a:buSzPts val="1400"/>
            </a:pPr>
            <a:endParaRPr sz="2000" b="0" i="0" u="none" strike="noStrike" cap="none" dirty="0">
              <a:solidFill>
                <a:srgbClr val="00206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Title 1"/>
          <p:cNvSpPr>
            <a:spLocks noGrp="1"/>
          </p:cNvSpPr>
          <p:nvPr>
            <p:ph type="title"/>
          </p:nvPr>
        </p:nvSpPr>
        <p:spPr>
          <a:xfrm>
            <a:off x="311700" y="152750"/>
            <a:ext cx="8520600" cy="864975"/>
          </a:xfrm>
        </p:spPr>
        <p:txBody>
          <a:bodyPr/>
          <a:lstStyle/>
          <a:p>
            <a:br>
              <a:rPr lang="en-US" sz="1800" dirty="0">
                <a:solidFill>
                  <a:srgbClr val="222222"/>
                </a:solidFill>
                <a:latin typeface="Roboto" panose="02000000000000000000" pitchFamily="2" charset="0"/>
              </a:rPr>
            </a:br>
            <a:r>
              <a:rPr lang="en-US" sz="1800" b="0" i="0" dirty="0">
                <a:solidFill>
                  <a:srgbClr val="222222"/>
                </a:solidFill>
                <a:effectLst/>
                <a:latin typeface="Roboto" panose="02000000000000000000" pitchFamily="2" charset="0"/>
              </a:rPr>
              <a:t> </a:t>
            </a:r>
            <a:endParaRPr lang="en-US" sz="1800" dirty="0"/>
          </a:p>
        </p:txBody>
      </p:sp>
      <p:sp>
        <p:nvSpPr>
          <p:cNvPr id="4" name="TextBox 3">
            <a:extLst>
              <a:ext uri="{FF2B5EF4-FFF2-40B4-BE49-F238E27FC236}">
                <a16:creationId xmlns:a16="http://schemas.microsoft.com/office/drawing/2014/main" id="{0C797764-7B69-49FA-AD55-97CCA8F50D72}"/>
              </a:ext>
            </a:extLst>
          </p:cNvPr>
          <p:cNvSpPr txBox="1"/>
          <p:nvPr/>
        </p:nvSpPr>
        <p:spPr>
          <a:xfrm>
            <a:off x="311699" y="576470"/>
            <a:ext cx="7629666" cy="523220"/>
          </a:xfrm>
          <a:prstGeom prst="rect">
            <a:avLst/>
          </a:prstGeom>
          <a:noFill/>
        </p:spPr>
        <p:txBody>
          <a:bodyPr wrap="square" rtlCol="0">
            <a:spAutoFit/>
          </a:bodyPr>
          <a:lstStyle/>
          <a:p>
            <a:r>
              <a:rPr lang="en-IN" sz="2800" dirty="0"/>
              <a:t>What’s going on…???</a:t>
            </a:r>
          </a:p>
        </p:txBody>
      </p:sp>
      <p:pic>
        <p:nvPicPr>
          <p:cNvPr id="2050" name="Picture 2" descr="GIF squad goals kingfisher jump for joy - animated GIF on GIFER">
            <a:extLst>
              <a:ext uri="{FF2B5EF4-FFF2-40B4-BE49-F238E27FC236}">
                <a16:creationId xmlns:a16="http://schemas.microsoft.com/office/drawing/2014/main" id="{F929EE7C-F7D7-4C25-BB99-770D60FDE0E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5359" y="1254920"/>
            <a:ext cx="2605773" cy="18710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nt Sticker for iOS &amp;amp; Android | GIPHY">
            <a:extLst>
              <a:ext uri="{FF2B5EF4-FFF2-40B4-BE49-F238E27FC236}">
                <a16:creationId xmlns:a16="http://schemas.microsoft.com/office/drawing/2014/main" id="{CA645C9E-96F4-449F-B147-035075DA64F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05824" y="11584"/>
            <a:ext cx="3114432" cy="31144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n on ✦ GIFs ✦">
            <a:extLst>
              <a:ext uri="{FF2B5EF4-FFF2-40B4-BE49-F238E27FC236}">
                <a16:creationId xmlns:a16="http://schemas.microsoft.com/office/drawing/2014/main" id="{29401045-EBE5-4162-9E43-051519321E5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07044" y="153333"/>
            <a:ext cx="2203174" cy="22031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n on ✦ GIFs ✦">
            <a:extLst>
              <a:ext uri="{FF2B5EF4-FFF2-40B4-BE49-F238E27FC236}">
                <a16:creationId xmlns:a16="http://schemas.microsoft.com/office/drawing/2014/main" id="{1CAAC512-1CA4-447F-8403-65817D38B09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08686" y="2728813"/>
            <a:ext cx="2710640" cy="2280870"/>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76;p4">
            <a:extLst>
              <a:ext uri="{FF2B5EF4-FFF2-40B4-BE49-F238E27FC236}">
                <a16:creationId xmlns:a16="http://schemas.microsoft.com/office/drawing/2014/main" id="{1B759C79-738E-4784-AA49-629E6ACA400D}"/>
              </a:ext>
            </a:extLst>
          </p:cNvPr>
          <p:cNvPicPr preferRelativeResize="0"/>
          <p:nvPr/>
        </p:nvPicPr>
        <p:blipFill rotWithShape="1">
          <a:blip r:embed="rId7">
            <a:alphaModFix/>
          </a:blip>
          <a:srcRect/>
          <a:stretch/>
        </p:blipFill>
        <p:spPr>
          <a:xfrm>
            <a:off x="7746926" y="4437595"/>
            <a:ext cx="1232526" cy="611875"/>
          </a:xfrm>
          <a:prstGeom prst="rect">
            <a:avLst/>
          </a:prstGeom>
          <a:noFill/>
          <a:ln>
            <a:noFill/>
          </a:ln>
        </p:spPr>
      </p:pic>
      <p:pic>
        <p:nvPicPr>
          <p:cNvPr id="2062" name="Picture 14" descr="Healthy Eating for Runners - Well Guides - The New York Times">
            <a:extLst>
              <a:ext uri="{FF2B5EF4-FFF2-40B4-BE49-F238E27FC236}">
                <a16:creationId xmlns:a16="http://schemas.microsoft.com/office/drawing/2014/main" id="{92CA757A-A97D-4E82-9D96-283616F004D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47698" y="3424619"/>
            <a:ext cx="4347811" cy="158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34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rotWithShape="1">
          <a:blip r:embed="rId3">
            <a:alphaModFix/>
          </a:blip>
          <a:srcRect/>
          <a:stretch/>
        </p:blipFill>
        <p:spPr>
          <a:xfrm>
            <a:off x="8106310" y="4618529"/>
            <a:ext cx="913791" cy="482931"/>
          </a:xfrm>
          <a:prstGeom prst="rect">
            <a:avLst/>
          </a:prstGeom>
          <a:noFill/>
          <a:ln>
            <a:noFill/>
          </a:ln>
        </p:spPr>
      </p:pic>
      <p:sp>
        <p:nvSpPr>
          <p:cNvPr id="2" name="Title 1"/>
          <p:cNvSpPr>
            <a:spLocks noGrp="1"/>
          </p:cNvSpPr>
          <p:nvPr>
            <p:ph type="title"/>
          </p:nvPr>
        </p:nvSpPr>
        <p:spPr>
          <a:xfrm>
            <a:off x="311700" y="152750"/>
            <a:ext cx="8520600" cy="864975"/>
          </a:xfrm>
        </p:spPr>
        <p:txBody>
          <a:bodyPr/>
          <a:lstStyle/>
          <a:p>
            <a:br>
              <a:rPr lang="en-US" sz="1800" dirty="0">
                <a:solidFill>
                  <a:srgbClr val="222222"/>
                </a:solidFill>
                <a:latin typeface="Roboto" panose="02000000000000000000" pitchFamily="2" charset="0"/>
              </a:rPr>
            </a:br>
            <a:r>
              <a:rPr lang="en-US" sz="1800" b="0" i="0" dirty="0">
                <a:solidFill>
                  <a:srgbClr val="222222"/>
                </a:solidFill>
                <a:effectLst/>
                <a:latin typeface="Roboto" panose="02000000000000000000" pitchFamily="2" charset="0"/>
              </a:rPr>
              <a:t> </a:t>
            </a:r>
            <a:endParaRPr lang="en-US" sz="1800" dirty="0"/>
          </a:p>
        </p:txBody>
      </p:sp>
      <p:sp>
        <p:nvSpPr>
          <p:cNvPr id="4" name="TextBox 3">
            <a:extLst>
              <a:ext uri="{FF2B5EF4-FFF2-40B4-BE49-F238E27FC236}">
                <a16:creationId xmlns:a16="http://schemas.microsoft.com/office/drawing/2014/main" id="{A35DCCD4-7730-44DE-97B0-5439A2A425FE}"/>
              </a:ext>
            </a:extLst>
          </p:cNvPr>
          <p:cNvSpPr txBox="1"/>
          <p:nvPr/>
        </p:nvSpPr>
        <p:spPr>
          <a:xfrm>
            <a:off x="198783" y="194791"/>
            <a:ext cx="8378687" cy="2308324"/>
          </a:xfrm>
          <a:prstGeom prst="rect">
            <a:avLst/>
          </a:prstGeom>
          <a:noFill/>
        </p:spPr>
        <p:txBody>
          <a:bodyPr wrap="square" rtlCol="0">
            <a:spAutoFit/>
          </a:bodyPr>
          <a:lstStyle/>
          <a:p>
            <a:endParaRPr lang="en-IN" sz="2400" b="1" dirty="0">
              <a:latin typeface="Comic Sans MS" panose="030F0702030302020204" pitchFamily="66" charset="0"/>
            </a:endParaRPr>
          </a:p>
          <a:p>
            <a:r>
              <a:rPr lang="en-IN" sz="2400" b="1" dirty="0">
                <a:latin typeface="Comic Sans MS" panose="030F0702030302020204" pitchFamily="66" charset="0"/>
              </a:rPr>
              <a:t>     The activities performed are called as </a:t>
            </a:r>
            <a:r>
              <a:rPr lang="en-IN" sz="2400" b="1" dirty="0">
                <a:solidFill>
                  <a:srgbClr val="C00000"/>
                </a:solidFill>
                <a:latin typeface="Comic Sans MS" panose="030F0702030302020204" pitchFamily="66" charset="0"/>
              </a:rPr>
              <a:t>verbs.</a:t>
            </a:r>
          </a:p>
          <a:p>
            <a:endParaRPr lang="en-IN" sz="2400" b="1" dirty="0">
              <a:solidFill>
                <a:srgbClr val="C00000"/>
              </a:solidFill>
              <a:latin typeface="Comic Sans MS" panose="030F0702030302020204" pitchFamily="66" charset="0"/>
            </a:endParaRPr>
          </a:p>
          <a:p>
            <a:r>
              <a:rPr lang="en-IN" sz="2400" b="1" dirty="0">
                <a:solidFill>
                  <a:srgbClr val="C00000"/>
                </a:solidFill>
                <a:latin typeface="Comic Sans MS" panose="030F0702030302020204" pitchFamily="66" charset="0"/>
              </a:rPr>
              <a:t>              </a:t>
            </a:r>
          </a:p>
          <a:p>
            <a:r>
              <a:rPr lang="en-IN" sz="2400" b="1" dirty="0">
                <a:solidFill>
                  <a:srgbClr val="C00000"/>
                </a:solidFill>
                <a:latin typeface="Comic Sans MS" panose="030F0702030302020204" pitchFamily="66" charset="0"/>
              </a:rPr>
              <a:t>                      Types of verbs -</a:t>
            </a:r>
            <a:r>
              <a:rPr lang="en-IN" sz="2400" b="1" dirty="0">
                <a:latin typeface="Comic Sans MS" panose="030F0702030302020204" pitchFamily="66" charset="0"/>
              </a:rPr>
              <a:t> </a:t>
            </a:r>
          </a:p>
          <a:p>
            <a:endParaRPr lang="en-IN" sz="2400" b="1" dirty="0">
              <a:latin typeface="Comic Sans MS" panose="030F0702030302020204" pitchFamily="66" charset="0"/>
            </a:endParaRPr>
          </a:p>
        </p:txBody>
      </p:sp>
      <p:pic>
        <p:nvPicPr>
          <p:cNvPr id="3074" name="Picture 2" descr="Transitive and intransitive verb | الْفِعْلُ المُتَعَدِّي و اللازِم -  Al-dirassa">
            <a:extLst>
              <a:ext uri="{FF2B5EF4-FFF2-40B4-BE49-F238E27FC236}">
                <a16:creationId xmlns:a16="http://schemas.microsoft.com/office/drawing/2014/main" id="{05ACDC53-9331-4099-8025-D54BC73734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190" y="2146140"/>
            <a:ext cx="7066289" cy="280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81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rotWithShape="1">
          <a:blip r:embed="rId3">
            <a:alphaModFix/>
          </a:blip>
          <a:srcRect/>
          <a:stretch/>
        </p:blipFill>
        <p:spPr>
          <a:xfrm>
            <a:off x="8106310" y="4618529"/>
            <a:ext cx="913791" cy="482931"/>
          </a:xfrm>
          <a:prstGeom prst="rect">
            <a:avLst/>
          </a:prstGeom>
          <a:noFill/>
          <a:ln>
            <a:noFill/>
          </a:ln>
        </p:spPr>
      </p:pic>
      <p:sp>
        <p:nvSpPr>
          <p:cNvPr id="2" name="Title 1"/>
          <p:cNvSpPr>
            <a:spLocks noGrp="1"/>
          </p:cNvSpPr>
          <p:nvPr>
            <p:ph type="title"/>
          </p:nvPr>
        </p:nvSpPr>
        <p:spPr>
          <a:xfrm>
            <a:off x="311700" y="152750"/>
            <a:ext cx="8520600" cy="864975"/>
          </a:xfrm>
        </p:spPr>
        <p:txBody>
          <a:bodyPr/>
          <a:lstStyle/>
          <a:p>
            <a:br>
              <a:rPr lang="en-US" sz="1800" dirty="0">
                <a:solidFill>
                  <a:srgbClr val="222222"/>
                </a:solidFill>
                <a:latin typeface="Roboto" panose="02000000000000000000" pitchFamily="2" charset="0"/>
              </a:rPr>
            </a:br>
            <a:r>
              <a:rPr lang="en-US" sz="1800" b="0" i="0" dirty="0">
                <a:solidFill>
                  <a:srgbClr val="222222"/>
                </a:solidFill>
                <a:effectLst/>
                <a:latin typeface="Roboto" panose="02000000000000000000" pitchFamily="2" charset="0"/>
              </a:rPr>
              <a:t> </a:t>
            </a:r>
            <a:endParaRPr lang="en-US" sz="1800" dirty="0"/>
          </a:p>
        </p:txBody>
      </p:sp>
      <p:sp>
        <p:nvSpPr>
          <p:cNvPr id="3" name="Text Placeholder 2"/>
          <p:cNvSpPr>
            <a:spLocks noGrp="1"/>
          </p:cNvSpPr>
          <p:nvPr>
            <p:ph type="body" idx="1"/>
          </p:nvPr>
        </p:nvSpPr>
        <p:spPr>
          <a:xfrm>
            <a:off x="311699" y="244444"/>
            <a:ext cx="8832301" cy="4297739"/>
          </a:xfrm>
        </p:spPr>
        <p:txBody>
          <a:bodyPr/>
          <a:lstStyle/>
          <a:p>
            <a:pPr marL="139700" indent="0">
              <a:buNone/>
            </a:pPr>
            <a:endParaRPr lang="en-US" sz="2000" b="1" dirty="0">
              <a:solidFill>
                <a:srgbClr val="222222"/>
              </a:solidFill>
              <a:latin typeface="Roboto" panose="02000000000000000000" pitchFamily="2" charset="0"/>
            </a:endParaRPr>
          </a:p>
          <a:p>
            <a:pPr marL="596900" indent="-457200">
              <a:buAutoNum type="alphaLcPeriod"/>
            </a:pPr>
            <a:endParaRPr lang="en-US" sz="2000" dirty="0">
              <a:solidFill>
                <a:srgbClr val="222222"/>
              </a:solidFill>
              <a:latin typeface="Roboto" panose="02000000000000000000" pitchFamily="2" charset="0"/>
            </a:endParaRPr>
          </a:p>
          <a:p>
            <a:pPr marL="482600" indent="-342900">
              <a:buAutoNum type="alphaLcPeriod"/>
            </a:pPr>
            <a:endParaRPr lang="en-US" dirty="0"/>
          </a:p>
        </p:txBody>
      </p:sp>
      <p:sp>
        <p:nvSpPr>
          <p:cNvPr id="4" name="TextBox 3">
            <a:extLst>
              <a:ext uri="{FF2B5EF4-FFF2-40B4-BE49-F238E27FC236}">
                <a16:creationId xmlns:a16="http://schemas.microsoft.com/office/drawing/2014/main" id="{A35DCCD4-7730-44DE-97B0-5439A2A425FE}"/>
              </a:ext>
            </a:extLst>
          </p:cNvPr>
          <p:cNvSpPr txBox="1"/>
          <p:nvPr/>
        </p:nvSpPr>
        <p:spPr>
          <a:xfrm>
            <a:off x="198783" y="194791"/>
            <a:ext cx="8378687" cy="4154984"/>
          </a:xfrm>
          <a:prstGeom prst="rect">
            <a:avLst/>
          </a:prstGeom>
          <a:noFill/>
        </p:spPr>
        <p:txBody>
          <a:bodyPr wrap="square" rtlCol="0">
            <a:spAutoFit/>
          </a:bodyPr>
          <a:lstStyle/>
          <a:p>
            <a:endParaRPr lang="en-IN" sz="2400" b="1" dirty="0">
              <a:latin typeface="Comic Sans MS" panose="030F0702030302020204" pitchFamily="66" charset="0"/>
            </a:endParaRPr>
          </a:p>
          <a:p>
            <a:r>
              <a:rPr lang="en-IN" sz="2400" b="1" dirty="0">
                <a:latin typeface="Comic Sans MS" panose="030F0702030302020204" pitchFamily="66" charset="0"/>
              </a:rPr>
              <a:t>Let’s read the following sentences </a:t>
            </a:r>
          </a:p>
          <a:p>
            <a:endParaRPr lang="en-IN" sz="2400" b="1" dirty="0">
              <a:latin typeface="Comic Sans MS" panose="030F0702030302020204" pitchFamily="66" charset="0"/>
            </a:endParaRPr>
          </a:p>
          <a:p>
            <a:pPr marL="457200" indent="-457200">
              <a:buAutoNum type="arabicPeriod"/>
            </a:pPr>
            <a:r>
              <a:rPr lang="en-IN" sz="2400" b="1" dirty="0">
                <a:latin typeface="Comic Sans MS" panose="030F0702030302020204" pitchFamily="66" charset="0"/>
              </a:rPr>
              <a:t>Sanjana likes</a:t>
            </a:r>
            <a:endParaRPr lang="en-IN" sz="2400" b="1" dirty="0">
              <a:solidFill>
                <a:srgbClr val="FF0000"/>
              </a:solidFill>
              <a:latin typeface="Comic Sans MS" panose="030F0702030302020204" pitchFamily="66" charset="0"/>
            </a:endParaRPr>
          </a:p>
          <a:p>
            <a:pPr marL="457200" indent="-457200">
              <a:buAutoNum type="arabicPeriod"/>
            </a:pPr>
            <a:r>
              <a:rPr lang="en-IN" sz="2400" b="1" dirty="0">
                <a:latin typeface="Comic Sans MS" panose="030F0702030302020204" pitchFamily="66" charset="0"/>
              </a:rPr>
              <a:t>Rohit wastes                 </a:t>
            </a:r>
            <a:endParaRPr lang="en-IN" sz="2400" b="1" dirty="0">
              <a:solidFill>
                <a:srgbClr val="FF0000"/>
              </a:solidFill>
              <a:latin typeface="Comic Sans MS" panose="030F0702030302020204" pitchFamily="66" charset="0"/>
            </a:endParaRPr>
          </a:p>
          <a:p>
            <a:pPr marL="457200" indent="-457200">
              <a:buAutoNum type="arabicPeriod"/>
            </a:pPr>
            <a:r>
              <a:rPr lang="en-IN" sz="2400" b="1" dirty="0">
                <a:latin typeface="Comic Sans MS" panose="030F0702030302020204" pitchFamily="66" charset="0"/>
              </a:rPr>
              <a:t>I love                         </a:t>
            </a:r>
            <a:endParaRPr lang="en-IN" sz="2400" b="1" dirty="0">
              <a:solidFill>
                <a:srgbClr val="FF0000"/>
              </a:solidFill>
              <a:latin typeface="Comic Sans MS" panose="030F0702030302020204" pitchFamily="66" charset="0"/>
            </a:endParaRPr>
          </a:p>
          <a:p>
            <a:pPr marL="457200" indent="-457200">
              <a:buAutoNum type="arabicPeriod"/>
            </a:pPr>
            <a:r>
              <a:rPr lang="en-IN" sz="2400" b="1" dirty="0">
                <a:latin typeface="Comic Sans MS" panose="030F0702030302020204" pitchFamily="66" charset="0"/>
              </a:rPr>
              <a:t>The Principal praised       </a:t>
            </a:r>
          </a:p>
          <a:p>
            <a:endParaRPr lang="en-IN" sz="2400" b="1" dirty="0">
              <a:latin typeface="Comic Sans MS" panose="030F0702030302020204" pitchFamily="66" charset="0"/>
            </a:endParaRPr>
          </a:p>
          <a:p>
            <a:endParaRPr lang="en-IN" sz="2400" b="1" dirty="0">
              <a:latin typeface="Comic Sans MS" panose="030F0702030302020204" pitchFamily="66" charset="0"/>
            </a:endParaRPr>
          </a:p>
          <a:p>
            <a:endParaRPr lang="en-IN" sz="2400" b="1" dirty="0">
              <a:latin typeface="Comic Sans MS" panose="030F0702030302020204" pitchFamily="66" charset="0"/>
            </a:endParaRPr>
          </a:p>
          <a:p>
            <a:r>
              <a:rPr lang="en-IN" sz="2400" b="1" dirty="0">
                <a:latin typeface="Comic Sans MS" panose="030F0702030302020204" pitchFamily="66" charset="0"/>
              </a:rPr>
              <a:t>Are they giving a complete sense to the sentences??  </a:t>
            </a:r>
          </a:p>
        </p:txBody>
      </p:sp>
    </p:spTree>
    <p:extLst>
      <p:ext uri="{BB962C8B-B14F-4D97-AF65-F5344CB8AC3E}">
        <p14:creationId xmlns:p14="http://schemas.microsoft.com/office/powerpoint/2010/main" val="277921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rotWithShape="1">
          <a:blip r:embed="rId3">
            <a:alphaModFix/>
          </a:blip>
          <a:srcRect/>
          <a:stretch/>
        </p:blipFill>
        <p:spPr>
          <a:xfrm>
            <a:off x="8106310" y="4618529"/>
            <a:ext cx="913791" cy="482931"/>
          </a:xfrm>
          <a:prstGeom prst="rect">
            <a:avLst/>
          </a:prstGeom>
          <a:noFill/>
          <a:ln>
            <a:noFill/>
          </a:ln>
        </p:spPr>
      </p:pic>
      <p:sp>
        <p:nvSpPr>
          <p:cNvPr id="2" name="Title 1"/>
          <p:cNvSpPr>
            <a:spLocks noGrp="1"/>
          </p:cNvSpPr>
          <p:nvPr>
            <p:ph type="title"/>
          </p:nvPr>
        </p:nvSpPr>
        <p:spPr>
          <a:xfrm>
            <a:off x="311700" y="152750"/>
            <a:ext cx="8520600" cy="864975"/>
          </a:xfrm>
        </p:spPr>
        <p:txBody>
          <a:bodyPr/>
          <a:lstStyle/>
          <a:p>
            <a:br>
              <a:rPr lang="en-US" sz="1800" dirty="0">
                <a:solidFill>
                  <a:srgbClr val="222222"/>
                </a:solidFill>
                <a:latin typeface="Roboto" panose="02000000000000000000" pitchFamily="2" charset="0"/>
              </a:rPr>
            </a:br>
            <a:r>
              <a:rPr lang="en-US" sz="1800" b="0" i="0" dirty="0">
                <a:solidFill>
                  <a:srgbClr val="222222"/>
                </a:solidFill>
                <a:effectLst/>
                <a:latin typeface="Roboto" panose="02000000000000000000" pitchFamily="2" charset="0"/>
              </a:rPr>
              <a:t> </a:t>
            </a:r>
            <a:endParaRPr lang="en-US" sz="1800" dirty="0"/>
          </a:p>
        </p:txBody>
      </p:sp>
      <p:sp>
        <p:nvSpPr>
          <p:cNvPr id="3" name="Text Placeholder 2"/>
          <p:cNvSpPr>
            <a:spLocks noGrp="1"/>
          </p:cNvSpPr>
          <p:nvPr>
            <p:ph type="body" idx="1"/>
          </p:nvPr>
        </p:nvSpPr>
        <p:spPr>
          <a:xfrm>
            <a:off x="-815247" y="244444"/>
            <a:ext cx="9959248" cy="4324431"/>
          </a:xfrm>
        </p:spPr>
        <p:txBody>
          <a:bodyPr/>
          <a:lstStyle/>
          <a:p>
            <a:pPr marL="139700" indent="0">
              <a:buNone/>
            </a:pPr>
            <a:endParaRPr lang="en-US" sz="2000" b="1" dirty="0">
              <a:solidFill>
                <a:srgbClr val="222222"/>
              </a:solidFill>
              <a:latin typeface="Roboto" panose="02000000000000000000" pitchFamily="2" charset="0"/>
            </a:endParaRPr>
          </a:p>
          <a:p>
            <a:pPr marL="596900" indent="-457200">
              <a:buAutoNum type="alphaLcPeriod"/>
            </a:pPr>
            <a:endParaRPr lang="en-US" sz="2000" dirty="0">
              <a:solidFill>
                <a:srgbClr val="222222"/>
              </a:solidFill>
              <a:latin typeface="Roboto" panose="02000000000000000000" pitchFamily="2" charset="0"/>
            </a:endParaRPr>
          </a:p>
          <a:p>
            <a:pPr marL="482600" indent="-342900">
              <a:buAutoNum type="alphaLcPeriod"/>
            </a:pPr>
            <a:endParaRPr lang="en-US" dirty="0"/>
          </a:p>
        </p:txBody>
      </p:sp>
      <p:sp>
        <p:nvSpPr>
          <p:cNvPr id="4" name="TextBox 3">
            <a:extLst>
              <a:ext uri="{FF2B5EF4-FFF2-40B4-BE49-F238E27FC236}">
                <a16:creationId xmlns:a16="http://schemas.microsoft.com/office/drawing/2014/main" id="{A35DCCD4-7730-44DE-97B0-5439A2A425FE}"/>
              </a:ext>
            </a:extLst>
          </p:cNvPr>
          <p:cNvSpPr txBox="1"/>
          <p:nvPr/>
        </p:nvSpPr>
        <p:spPr>
          <a:xfrm>
            <a:off x="311700" y="194791"/>
            <a:ext cx="7794610" cy="4524315"/>
          </a:xfrm>
          <a:prstGeom prst="rect">
            <a:avLst/>
          </a:prstGeom>
          <a:noFill/>
        </p:spPr>
        <p:txBody>
          <a:bodyPr wrap="square" rtlCol="0">
            <a:spAutoFit/>
          </a:bodyPr>
          <a:lstStyle/>
          <a:p>
            <a:r>
              <a:rPr lang="en-IN" sz="2400" b="1" dirty="0">
                <a:latin typeface="Comic Sans MS" panose="030F0702030302020204" pitchFamily="66" charset="0"/>
              </a:rPr>
              <a:t>Let’s read again</a:t>
            </a:r>
          </a:p>
          <a:p>
            <a:endParaRPr lang="en-IN" sz="2400" b="1" dirty="0">
              <a:latin typeface="Comic Sans MS" panose="030F0702030302020204" pitchFamily="66" charset="0"/>
            </a:endParaRPr>
          </a:p>
          <a:p>
            <a:pPr marL="457200" indent="-457200">
              <a:buAutoNum type="arabicPeriod"/>
            </a:pPr>
            <a:r>
              <a:rPr lang="en-IN" sz="2400" dirty="0">
                <a:latin typeface="Comic Sans MS" panose="030F0702030302020204" pitchFamily="66" charset="0"/>
              </a:rPr>
              <a:t>Sanjana likes </a:t>
            </a:r>
            <a:r>
              <a:rPr lang="en-IN" sz="2400" dirty="0">
                <a:solidFill>
                  <a:srgbClr val="C00000"/>
                </a:solidFill>
                <a:latin typeface="Comic Sans MS" panose="030F0702030302020204" pitchFamily="66" charset="0"/>
              </a:rPr>
              <a:t>mangoes.</a:t>
            </a:r>
          </a:p>
          <a:p>
            <a:pPr marL="457200" indent="-457200">
              <a:buAutoNum type="arabicPeriod"/>
            </a:pPr>
            <a:r>
              <a:rPr lang="en-IN" sz="2400" dirty="0">
                <a:latin typeface="Comic Sans MS" panose="030F0702030302020204" pitchFamily="66" charset="0"/>
              </a:rPr>
              <a:t>Rohit wastes </a:t>
            </a:r>
            <a:r>
              <a:rPr lang="en-IN" sz="2400" dirty="0">
                <a:solidFill>
                  <a:srgbClr val="C00000"/>
                </a:solidFill>
                <a:latin typeface="Comic Sans MS" panose="030F0702030302020204" pitchFamily="66" charset="0"/>
              </a:rPr>
              <a:t>food</a:t>
            </a:r>
            <a:r>
              <a:rPr lang="en-IN" sz="2400" dirty="0">
                <a:latin typeface="Comic Sans MS" panose="030F0702030302020204" pitchFamily="66" charset="0"/>
              </a:rPr>
              <a:t>.</a:t>
            </a:r>
          </a:p>
          <a:p>
            <a:pPr marL="457200" indent="-457200">
              <a:buAutoNum type="arabicPeriod"/>
            </a:pPr>
            <a:r>
              <a:rPr lang="en-IN" sz="2400" dirty="0">
                <a:latin typeface="Comic Sans MS" panose="030F0702030302020204" pitchFamily="66" charset="0"/>
              </a:rPr>
              <a:t>I love my </a:t>
            </a:r>
            <a:r>
              <a:rPr lang="en-IN" sz="2400" dirty="0">
                <a:solidFill>
                  <a:srgbClr val="C00000"/>
                </a:solidFill>
                <a:latin typeface="Comic Sans MS" panose="030F0702030302020204" pitchFamily="66" charset="0"/>
              </a:rPr>
              <a:t>mother</a:t>
            </a:r>
            <a:r>
              <a:rPr lang="en-IN" sz="2400" dirty="0">
                <a:latin typeface="Comic Sans MS" panose="030F0702030302020204" pitchFamily="66" charset="0"/>
              </a:rPr>
              <a:t>.</a:t>
            </a:r>
          </a:p>
          <a:p>
            <a:pPr marL="457200" indent="-457200">
              <a:buAutoNum type="arabicPeriod"/>
            </a:pPr>
            <a:r>
              <a:rPr lang="en-IN" sz="2400" dirty="0">
                <a:latin typeface="Comic Sans MS" panose="030F0702030302020204" pitchFamily="66" charset="0"/>
              </a:rPr>
              <a:t>The Principal praised </a:t>
            </a:r>
            <a:r>
              <a:rPr lang="en-IN" sz="2400" dirty="0">
                <a:solidFill>
                  <a:srgbClr val="C00000"/>
                </a:solidFill>
                <a:latin typeface="Comic Sans MS" panose="030F0702030302020204" pitchFamily="66" charset="0"/>
              </a:rPr>
              <a:t>the child</a:t>
            </a:r>
            <a:r>
              <a:rPr lang="en-IN" sz="2400" dirty="0">
                <a:latin typeface="Comic Sans MS" panose="030F0702030302020204" pitchFamily="66" charset="0"/>
              </a:rPr>
              <a:t>.</a:t>
            </a:r>
          </a:p>
          <a:p>
            <a:endParaRPr lang="en-IN" sz="2400" b="1" dirty="0">
              <a:latin typeface="Comic Sans MS" panose="030F0702030302020204" pitchFamily="66" charset="0"/>
            </a:endParaRPr>
          </a:p>
          <a:p>
            <a:r>
              <a:rPr lang="en-IN" sz="2400" b="1" dirty="0">
                <a:latin typeface="Comic Sans MS" panose="030F0702030302020204" pitchFamily="66" charset="0"/>
              </a:rPr>
              <a:t>The verbs in these sentences </a:t>
            </a:r>
            <a:r>
              <a:rPr lang="en-IN" sz="2400" b="1" dirty="0">
                <a:solidFill>
                  <a:srgbClr val="FF0000"/>
                </a:solidFill>
                <a:latin typeface="Comic Sans MS" panose="030F0702030302020204" pitchFamily="66" charset="0"/>
              </a:rPr>
              <a:t>require/needs objects to complete their sense.</a:t>
            </a:r>
          </a:p>
          <a:p>
            <a:endParaRPr lang="en-IN" sz="2400" b="1" dirty="0">
              <a:latin typeface="Comic Sans MS" panose="030F0702030302020204" pitchFamily="66" charset="0"/>
            </a:endParaRPr>
          </a:p>
          <a:p>
            <a:r>
              <a:rPr lang="en-IN" sz="2400" b="1" dirty="0">
                <a:latin typeface="Comic Sans MS" panose="030F0702030302020204" pitchFamily="66" charset="0"/>
              </a:rPr>
              <a:t>A verb that requires an object to complete its sense is called a </a:t>
            </a:r>
            <a:r>
              <a:rPr lang="en-IN" sz="2400" b="1" dirty="0">
                <a:solidFill>
                  <a:srgbClr val="002060"/>
                </a:solidFill>
                <a:latin typeface="Comic Sans MS" panose="030F0702030302020204" pitchFamily="66" charset="0"/>
              </a:rPr>
              <a:t>transitive verb</a:t>
            </a:r>
            <a:r>
              <a:rPr lang="en-IN" sz="2400" b="1" dirty="0">
                <a:latin typeface="Comic Sans MS" panose="030F0702030302020204" pitchFamily="66" charset="0"/>
              </a:rPr>
              <a:t>.</a:t>
            </a:r>
          </a:p>
        </p:txBody>
      </p:sp>
    </p:spTree>
    <p:extLst>
      <p:ext uri="{BB962C8B-B14F-4D97-AF65-F5344CB8AC3E}">
        <p14:creationId xmlns:p14="http://schemas.microsoft.com/office/powerpoint/2010/main" val="328458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rotWithShape="1">
          <a:blip r:embed="rId3">
            <a:alphaModFix/>
          </a:blip>
          <a:srcRect/>
          <a:stretch/>
        </p:blipFill>
        <p:spPr>
          <a:xfrm>
            <a:off x="8106310" y="4618529"/>
            <a:ext cx="913791" cy="482931"/>
          </a:xfrm>
          <a:prstGeom prst="rect">
            <a:avLst/>
          </a:prstGeom>
          <a:noFill/>
          <a:ln>
            <a:noFill/>
          </a:ln>
        </p:spPr>
      </p:pic>
      <p:sp>
        <p:nvSpPr>
          <p:cNvPr id="2" name="Title 1"/>
          <p:cNvSpPr>
            <a:spLocks noGrp="1"/>
          </p:cNvSpPr>
          <p:nvPr>
            <p:ph type="title"/>
          </p:nvPr>
        </p:nvSpPr>
        <p:spPr>
          <a:xfrm>
            <a:off x="311700" y="152750"/>
            <a:ext cx="8520600" cy="864975"/>
          </a:xfrm>
        </p:spPr>
        <p:txBody>
          <a:bodyPr/>
          <a:lstStyle/>
          <a:p>
            <a:br>
              <a:rPr lang="en-US" sz="1800" dirty="0">
                <a:solidFill>
                  <a:srgbClr val="222222"/>
                </a:solidFill>
                <a:latin typeface="Roboto" panose="02000000000000000000" pitchFamily="2" charset="0"/>
              </a:rPr>
            </a:br>
            <a:r>
              <a:rPr lang="en-US" sz="1800" b="0" i="0" dirty="0">
                <a:solidFill>
                  <a:srgbClr val="222222"/>
                </a:solidFill>
                <a:effectLst/>
                <a:latin typeface="Roboto" panose="02000000000000000000" pitchFamily="2" charset="0"/>
              </a:rPr>
              <a:t> </a:t>
            </a:r>
            <a:endParaRPr lang="en-US" sz="1800" dirty="0"/>
          </a:p>
        </p:txBody>
      </p:sp>
      <p:sp>
        <p:nvSpPr>
          <p:cNvPr id="3" name="Text Placeholder 2"/>
          <p:cNvSpPr>
            <a:spLocks noGrp="1"/>
          </p:cNvSpPr>
          <p:nvPr>
            <p:ph type="body" idx="1"/>
          </p:nvPr>
        </p:nvSpPr>
        <p:spPr>
          <a:xfrm>
            <a:off x="311699" y="244444"/>
            <a:ext cx="8832301" cy="4324431"/>
          </a:xfrm>
        </p:spPr>
        <p:txBody>
          <a:bodyPr/>
          <a:lstStyle/>
          <a:p>
            <a:pPr marL="139700" indent="0">
              <a:buNone/>
            </a:pPr>
            <a:endParaRPr lang="en-US" sz="2000" b="1" dirty="0">
              <a:solidFill>
                <a:srgbClr val="222222"/>
              </a:solidFill>
              <a:latin typeface="Roboto" panose="02000000000000000000" pitchFamily="2" charset="0"/>
            </a:endParaRPr>
          </a:p>
          <a:p>
            <a:pPr marL="596900" indent="-457200">
              <a:buAutoNum type="alphaLcPeriod"/>
            </a:pPr>
            <a:endParaRPr lang="en-US" sz="2000" dirty="0">
              <a:solidFill>
                <a:srgbClr val="222222"/>
              </a:solidFill>
              <a:latin typeface="Roboto" panose="02000000000000000000" pitchFamily="2" charset="0"/>
            </a:endParaRPr>
          </a:p>
          <a:p>
            <a:pPr marL="482600" indent="-342900">
              <a:buAutoNum type="alphaLcPeriod"/>
            </a:pPr>
            <a:endParaRPr lang="en-US" dirty="0"/>
          </a:p>
        </p:txBody>
      </p:sp>
      <p:sp>
        <p:nvSpPr>
          <p:cNvPr id="4" name="TextBox 3">
            <a:extLst>
              <a:ext uri="{FF2B5EF4-FFF2-40B4-BE49-F238E27FC236}">
                <a16:creationId xmlns:a16="http://schemas.microsoft.com/office/drawing/2014/main" id="{A35DCCD4-7730-44DE-97B0-5439A2A425FE}"/>
              </a:ext>
            </a:extLst>
          </p:cNvPr>
          <p:cNvSpPr txBox="1"/>
          <p:nvPr/>
        </p:nvSpPr>
        <p:spPr>
          <a:xfrm>
            <a:off x="311699" y="194791"/>
            <a:ext cx="8047109" cy="5262979"/>
          </a:xfrm>
          <a:prstGeom prst="rect">
            <a:avLst/>
          </a:prstGeom>
          <a:noFill/>
        </p:spPr>
        <p:txBody>
          <a:bodyPr wrap="square" rtlCol="0">
            <a:spAutoFit/>
          </a:bodyPr>
          <a:lstStyle/>
          <a:p>
            <a:r>
              <a:rPr lang="en-IN" sz="2400" b="1" dirty="0">
                <a:latin typeface="Comic Sans MS" panose="030F0702030302020204" pitchFamily="66" charset="0"/>
              </a:rPr>
              <a:t>Points to remember and apply –</a:t>
            </a:r>
          </a:p>
          <a:p>
            <a:endParaRPr lang="en-IN" sz="2400" b="1" dirty="0">
              <a:latin typeface="Comic Sans MS" panose="030F0702030302020204" pitchFamily="66" charset="0"/>
            </a:endParaRPr>
          </a:p>
          <a:p>
            <a:pPr marL="457200" indent="-457200">
              <a:buAutoNum type="arabicPeriod"/>
            </a:pPr>
            <a:r>
              <a:rPr lang="en-IN" sz="2400" b="1" dirty="0">
                <a:latin typeface="Comic Sans MS" panose="030F0702030302020204" pitchFamily="66" charset="0"/>
              </a:rPr>
              <a:t>In a sentence there can be more than two objects.</a:t>
            </a:r>
          </a:p>
          <a:p>
            <a:endParaRPr lang="en-IN" sz="2400" b="1" dirty="0">
              <a:latin typeface="Comic Sans MS" panose="030F0702030302020204" pitchFamily="66" charset="0"/>
            </a:endParaRPr>
          </a:p>
          <a:p>
            <a:r>
              <a:rPr lang="en-IN" sz="2400" b="1" dirty="0">
                <a:latin typeface="Comic Sans MS" panose="030F0702030302020204" pitchFamily="66" charset="0"/>
              </a:rPr>
              <a:t>Ex- </a:t>
            </a:r>
            <a:r>
              <a:rPr lang="en-IN" sz="2400" dirty="0">
                <a:latin typeface="Comic Sans MS" panose="030F0702030302020204" pitchFamily="66" charset="0"/>
              </a:rPr>
              <a:t>Riya </a:t>
            </a:r>
            <a:r>
              <a:rPr lang="en-IN" sz="2400" dirty="0">
                <a:solidFill>
                  <a:srgbClr val="FF0000"/>
                </a:solidFill>
                <a:latin typeface="Comic Sans MS" panose="030F0702030302020204" pitchFamily="66" charset="0"/>
              </a:rPr>
              <a:t>gave</a:t>
            </a:r>
            <a:r>
              <a:rPr lang="en-IN" sz="2400" dirty="0">
                <a:latin typeface="Comic Sans MS" panose="030F0702030302020204" pitchFamily="66" charset="0"/>
              </a:rPr>
              <a:t> her friends a few books </a:t>
            </a:r>
          </a:p>
          <a:p>
            <a:r>
              <a:rPr lang="en-IN" sz="2400" dirty="0">
                <a:latin typeface="Comic Sans MS" panose="030F0702030302020204" pitchFamily="66" charset="0"/>
              </a:rPr>
              <a:t>               </a:t>
            </a:r>
          </a:p>
          <a:p>
            <a:r>
              <a:rPr lang="en-IN" sz="2400" dirty="0">
                <a:latin typeface="Comic Sans MS" panose="030F0702030302020204" pitchFamily="66" charset="0"/>
              </a:rPr>
              <a:t>          transitive verb                object</a:t>
            </a:r>
          </a:p>
          <a:p>
            <a:r>
              <a:rPr lang="en-IN" sz="2400" dirty="0">
                <a:latin typeface="Comic Sans MS" panose="030F0702030302020204" pitchFamily="66" charset="0"/>
              </a:rPr>
              <a:t> gave what ? – </a:t>
            </a:r>
            <a:r>
              <a:rPr lang="en-IN" sz="2400" dirty="0">
                <a:solidFill>
                  <a:srgbClr val="FF0000"/>
                </a:solidFill>
                <a:latin typeface="Comic Sans MS" panose="030F0702030302020204" pitchFamily="66" charset="0"/>
              </a:rPr>
              <a:t>a few books </a:t>
            </a:r>
            <a:r>
              <a:rPr lang="en-IN" sz="2400" dirty="0">
                <a:ln w="0"/>
                <a:effectLst>
                  <a:outerShdw blurRad="38100" dist="19050" dir="2700000" algn="tl" rotWithShape="0">
                    <a:schemeClr val="dk1">
                      <a:alpha val="40000"/>
                    </a:schemeClr>
                  </a:outerShdw>
                </a:effectLst>
                <a:latin typeface="Comic Sans MS" panose="030F0702030302020204" pitchFamily="66" charset="0"/>
              </a:rPr>
              <a:t>(object)</a:t>
            </a:r>
          </a:p>
          <a:p>
            <a:endParaRPr lang="en-IN" sz="2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a:p>
            <a:r>
              <a:rPr lang="en-IN" sz="2400" b="1" dirty="0">
                <a:ln w="0"/>
                <a:effectLst>
                  <a:outerShdw blurRad="38100" dist="19050" dir="2700000" algn="tl" rotWithShape="0">
                    <a:schemeClr val="dk1">
                      <a:alpha val="40000"/>
                    </a:schemeClr>
                  </a:outerShdw>
                </a:effectLst>
                <a:latin typeface="Comic Sans MS" panose="030F0702030302020204" pitchFamily="66" charset="0"/>
              </a:rPr>
              <a:t>2.</a:t>
            </a:r>
            <a:r>
              <a:rPr lang="en-IN" sz="2400" dirty="0">
                <a:ln w="0"/>
                <a:effectLst>
                  <a:outerShdw blurRad="38100" dist="19050" dir="2700000" algn="tl" rotWithShape="0">
                    <a:schemeClr val="dk1">
                      <a:alpha val="40000"/>
                    </a:schemeClr>
                  </a:outerShdw>
                </a:effectLst>
                <a:latin typeface="Comic Sans MS" panose="030F0702030302020204" pitchFamily="66" charset="0"/>
              </a:rPr>
              <a:t> </a:t>
            </a:r>
            <a:r>
              <a:rPr lang="en-IN" sz="2400" b="1" dirty="0">
                <a:ln w="0"/>
                <a:effectLst>
                  <a:outerShdw blurRad="38100" dist="19050" dir="2700000" algn="tl" rotWithShape="0">
                    <a:schemeClr val="dk1">
                      <a:alpha val="40000"/>
                    </a:schemeClr>
                  </a:outerShdw>
                </a:effectLst>
                <a:latin typeface="Comic Sans MS" panose="030F0702030302020204" pitchFamily="66" charset="0"/>
              </a:rPr>
              <a:t>We can find the direct object by answering this question :</a:t>
            </a:r>
          </a:p>
          <a:p>
            <a:r>
              <a:rPr lang="en-IN" sz="2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                 verb + what ?  = direct object</a:t>
            </a:r>
          </a:p>
          <a:p>
            <a:r>
              <a:rPr lang="en-IN" sz="2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            </a:t>
            </a:r>
            <a:endParaRPr lang="en-IN" sz="2400" dirty="0">
              <a:solidFill>
                <a:srgbClr val="FF0000"/>
              </a:solidFill>
              <a:latin typeface="Comic Sans MS" panose="030F0702030302020204" pitchFamily="66" charset="0"/>
            </a:endParaRPr>
          </a:p>
        </p:txBody>
      </p:sp>
      <p:cxnSp>
        <p:nvCxnSpPr>
          <p:cNvPr id="6" name="Straight Arrow Connector 5">
            <a:extLst>
              <a:ext uri="{FF2B5EF4-FFF2-40B4-BE49-F238E27FC236}">
                <a16:creationId xmlns:a16="http://schemas.microsoft.com/office/drawing/2014/main" id="{2F942DA1-3578-4F09-8EC4-E6076C3C70D8}"/>
              </a:ext>
            </a:extLst>
          </p:cNvPr>
          <p:cNvCxnSpPr>
            <a:cxnSpLocks/>
          </p:cNvCxnSpPr>
          <p:nvPr/>
        </p:nvCxnSpPr>
        <p:spPr>
          <a:xfrm>
            <a:off x="2077279" y="2323271"/>
            <a:ext cx="0" cy="4969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EAD713B-B80E-4180-A5C5-2F4807BB9D4D}"/>
              </a:ext>
            </a:extLst>
          </p:cNvPr>
          <p:cNvCxnSpPr/>
          <p:nvPr/>
        </p:nvCxnSpPr>
        <p:spPr>
          <a:xfrm>
            <a:off x="5286452" y="2401395"/>
            <a:ext cx="0" cy="4188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562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rotWithShape="1">
          <a:blip r:embed="rId3">
            <a:alphaModFix/>
          </a:blip>
          <a:srcRect/>
          <a:stretch/>
        </p:blipFill>
        <p:spPr>
          <a:xfrm>
            <a:off x="8106310" y="4618529"/>
            <a:ext cx="913791" cy="482931"/>
          </a:xfrm>
          <a:prstGeom prst="rect">
            <a:avLst/>
          </a:prstGeom>
          <a:noFill/>
          <a:ln>
            <a:noFill/>
          </a:ln>
        </p:spPr>
      </p:pic>
      <p:sp>
        <p:nvSpPr>
          <p:cNvPr id="2" name="Title 1"/>
          <p:cNvSpPr>
            <a:spLocks noGrp="1"/>
          </p:cNvSpPr>
          <p:nvPr>
            <p:ph type="title"/>
          </p:nvPr>
        </p:nvSpPr>
        <p:spPr>
          <a:xfrm>
            <a:off x="311700" y="152750"/>
            <a:ext cx="8520600" cy="864975"/>
          </a:xfrm>
        </p:spPr>
        <p:txBody>
          <a:bodyPr/>
          <a:lstStyle/>
          <a:p>
            <a:br>
              <a:rPr lang="en-US" sz="1800" dirty="0">
                <a:solidFill>
                  <a:srgbClr val="222222"/>
                </a:solidFill>
                <a:latin typeface="Roboto" panose="02000000000000000000" pitchFamily="2" charset="0"/>
              </a:rPr>
            </a:br>
            <a:r>
              <a:rPr lang="en-US" sz="1800" b="0" i="0" dirty="0">
                <a:solidFill>
                  <a:srgbClr val="222222"/>
                </a:solidFill>
                <a:effectLst/>
                <a:latin typeface="Roboto" panose="02000000000000000000" pitchFamily="2" charset="0"/>
              </a:rPr>
              <a:t> </a:t>
            </a:r>
            <a:endParaRPr lang="en-US" sz="1800" dirty="0"/>
          </a:p>
        </p:txBody>
      </p:sp>
      <p:sp>
        <p:nvSpPr>
          <p:cNvPr id="3" name="Text Placeholder 2"/>
          <p:cNvSpPr>
            <a:spLocks noGrp="1"/>
          </p:cNvSpPr>
          <p:nvPr>
            <p:ph type="body" idx="1"/>
          </p:nvPr>
        </p:nvSpPr>
        <p:spPr>
          <a:xfrm>
            <a:off x="311699" y="244444"/>
            <a:ext cx="8832301" cy="4324431"/>
          </a:xfrm>
        </p:spPr>
        <p:txBody>
          <a:bodyPr/>
          <a:lstStyle/>
          <a:p>
            <a:pPr marL="139700" indent="0">
              <a:buNone/>
            </a:pPr>
            <a:endParaRPr lang="en-US" sz="2000" b="1" dirty="0">
              <a:solidFill>
                <a:srgbClr val="222222"/>
              </a:solidFill>
              <a:latin typeface="Roboto" panose="02000000000000000000" pitchFamily="2" charset="0"/>
            </a:endParaRPr>
          </a:p>
          <a:p>
            <a:pPr marL="596900" indent="-457200">
              <a:buAutoNum type="alphaLcPeriod"/>
            </a:pPr>
            <a:endParaRPr lang="en-US" sz="2000" dirty="0">
              <a:solidFill>
                <a:srgbClr val="222222"/>
              </a:solidFill>
              <a:latin typeface="Roboto" panose="02000000000000000000" pitchFamily="2" charset="0"/>
            </a:endParaRPr>
          </a:p>
          <a:p>
            <a:pPr marL="482600" indent="-342900">
              <a:buAutoNum type="alphaLcPeriod"/>
            </a:pPr>
            <a:endParaRPr lang="en-US" dirty="0"/>
          </a:p>
        </p:txBody>
      </p:sp>
      <p:sp>
        <p:nvSpPr>
          <p:cNvPr id="4" name="TextBox 3">
            <a:extLst>
              <a:ext uri="{FF2B5EF4-FFF2-40B4-BE49-F238E27FC236}">
                <a16:creationId xmlns:a16="http://schemas.microsoft.com/office/drawing/2014/main" id="{A35DCCD4-7730-44DE-97B0-5439A2A425FE}"/>
              </a:ext>
            </a:extLst>
          </p:cNvPr>
          <p:cNvSpPr txBox="1"/>
          <p:nvPr/>
        </p:nvSpPr>
        <p:spPr>
          <a:xfrm>
            <a:off x="123899" y="152751"/>
            <a:ext cx="9020101" cy="4955204"/>
          </a:xfrm>
          <a:prstGeom prst="rect">
            <a:avLst/>
          </a:prstGeom>
          <a:noFill/>
        </p:spPr>
        <p:txBody>
          <a:bodyPr wrap="square" rtlCol="0">
            <a:spAutoFit/>
          </a:bodyPr>
          <a:lstStyle/>
          <a:p>
            <a:r>
              <a:rPr lang="en-IN" sz="2400" b="1" dirty="0">
                <a:latin typeface="Comic Sans MS" panose="030F0702030302020204" pitchFamily="66" charset="0"/>
              </a:rPr>
              <a:t>Now let’s look at these sentences</a:t>
            </a:r>
          </a:p>
          <a:p>
            <a:endParaRPr lang="en-IN" sz="2400" b="1" dirty="0">
              <a:latin typeface="Comic Sans MS" panose="030F0702030302020204" pitchFamily="66" charset="0"/>
            </a:endParaRPr>
          </a:p>
          <a:p>
            <a:pPr marL="457200" indent="-457200">
              <a:buAutoNum type="arabicPeriod"/>
            </a:pPr>
            <a:r>
              <a:rPr lang="en-IN" sz="2400" dirty="0">
                <a:latin typeface="Comic Sans MS" panose="030F0702030302020204" pitchFamily="66" charset="0"/>
              </a:rPr>
              <a:t>Manish walked.                          </a:t>
            </a:r>
            <a:r>
              <a:rPr lang="en-IN" sz="2800" b="1" dirty="0">
                <a:solidFill>
                  <a:srgbClr val="FF0000"/>
                </a:solidFill>
                <a:latin typeface="Comic Sans MS" panose="030F0702030302020204" pitchFamily="66" charset="0"/>
              </a:rPr>
              <a:t>quite meaningful</a:t>
            </a:r>
          </a:p>
          <a:p>
            <a:pPr marL="457200" indent="-457200">
              <a:buAutoNum type="arabicPeriod"/>
            </a:pPr>
            <a:r>
              <a:rPr lang="en-IN" sz="2400" dirty="0">
                <a:latin typeface="Comic Sans MS" panose="030F0702030302020204" pitchFamily="66" charset="0"/>
              </a:rPr>
              <a:t>The child cried</a:t>
            </a:r>
          </a:p>
          <a:p>
            <a:pPr marL="457200" indent="-457200">
              <a:buAutoNum type="arabicPeriod"/>
            </a:pPr>
            <a:r>
              <a:rPr lang="en-IN" sz="2400" dirty="0">
                <a:latin typeface="Comic Sans MS" panose="030F0702030302020204" pitchFamily="66" charset="0"/>
              </a:rPr>
              <a:t>Kavita smiled</a:t>
            </a:r>
          </a:p>
          <a:p>
            <a:pPr marL="457200" indent="-457200">
              <a:buAutoNum type="arabicPeriod"/>
            </a:pPr>
            <a:r>
              <a:rPr lang="en-IN" sz="2400" dirty="0">
                <a:latin typeface="Comic Sans MS" panose="030F0702030302020204" pitchFamily="66" charset="0"/>
              </a:rPr>
              <a:t>The river flowed</a:t>
            </a:r>
          </a:p>
          <a:p>
            <a:endParaRPr lang="en-IN" sz="2400" b="1" dirty="0">
              <a:latin typeface="Comic Sans MS" panose="030F0702030302020204" pitchFamily="66" charset="0"/>
            </a:endParaRPr>
          </a:p>
          <a:p>
            <a:r>
              <a:rPr lang="en-IN" sz="2400" b="1" dirty="0">
                <a:latin typeface="Comic Sans MS" panose="030F0702030302020204" pitchFamily="66" charset="0"/>
              </a:rPr>
              <a:t>The verbs in these sentences do not </a:t>
            </a:r>
            <a:r>
              <a:rPr lang="en-IN" sz="2400" b="1" dirty="0">
                <a:solidFill>
                  <a:srgbClr val="FF0000"/>
                </a:solidFill>
                <a:latin typeface="Comic Sans MS" panose="030F0702030302020204" pitchFamily="66" charset="0"/>
              </a:rPr>
              <a:t>require/needs objects to complete their sense.</a:t>
            </a:r>
          </a:p>
          <a:p>
            <a:endParaRPr lang="en-IN" sz="2400" b="1" dirty="0">
              <a:latin typeface="Comic Sans MS" panose="030F0702030302020204" pitchFamily="66" charset="0"/>
            </a:endParaRPr>
          </a:p>
          <a:p>
            <a:r>
              <a:rPr lang="en-IN" sz="2400" b="1" dirty="0">
                <a:latin typeface="Comic Sans MS" panose="030F0702030302020204" pitchFamily="66" charset="0"/>
              </a:rPr>
              <a:t>A verb that does not requires an object to complete its sense but makes good sense by itself is called an </a:t>
            </a:r>
            <a:r>
              <a:rPr lang="en-IN" sz="2400" b="1" dirty="0">
                <a:solidFill>
                  <a:srgbClr val="FF0000"/>
                </a:solidFill>
                <a:latin typeface="Comic Sans MS" panose="030F0702030302020204" pitchFamily="66" charset="0"/>
              </a:rPr>
              <a:t>intransitive verb.</a:t>
            </a:r>
          </a:p>
        </p:txBody>
      </p:sp>
      <p:sp>
        <p:nvSpPr>
          <p:cNvPr id="5" name="Right Brace 4">
            <a:extLst>
              <a:ext uri="{FF2B5EF4-FFF2-40B4-BE49-F238E27FC236}">
                <a16:creationId xmlns:a16="http://schemas.microsoft.com/office/drawing/2014/main" id="{71E551E5-BE0E-494D-9AB8-0A18A7C98589}"/>
              </a:ext>
            </a:extLst>
          </p:cNvPr>
          <p:cNvSpPr/>
          <p:nvPr/>
        </p:nvSpPr>
        <p:spPr>
          <a:xfrm rot="20597876">
            <a:off x="3050321" y="527426"/>
            <a:ext cx="2061706" cy="17746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Tree>
    <p:extLst>
      <p:ext uri="{BB962C8B-B14F-4D97-AF65-F5344CB8AC3E}">
        <p14:creationId xmlns:p14="http://schemas.microsoft.com/office/powerpoint/2010/main" val="1358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2" name="Title 1"/>
          <p:cNvSpPr>
            <a:spLocks noGrp="1"/>
          </p:cNvSpPr>
          <p:nvPr>
            <p:ph type="title"/>
          </p:nvPr>
        </p:nvSpPr>
        <p:spPr>
          <a:xfrm>
            <a:off x="5124892" y="120852"/>
            <a:ext cx="3707407" cy="864975"/>
          </a:xfrm>
        </p:spPr>
        <p:txBody>
          <a:bodyPr/>
          <a:lstStyle/>
          <a:p>
            <a:br>
              <a:rPr lang="en-US" sz="1800" dirty="0">
                <a:solidFill>
                  <a:srgbClr val="222222"/>
                </a:solidFill>
                <a:latin typeface="Roboto" panose="02000000000000000000" pitchFamily="2" charset="0"/>
              </a:rPr>
            </a:br>
            <a:r>
              <a:rPr lang="en-US" sz="1800" b="0" i="0" dirty="0">
                <a:solidFill>
                  <a:srgbClr val="222222"/>
                </a:solidFill>
                <a:effectLst/>
                <a:latin typeface="Roboto" panose="02000000000000000000" pitchFamily="2" charset="0"/>
              </a:rPr>
              <a:t> </a:t>
            </a:r>
            <a:endParaRPr lang="en-US" sz="1800" dirty="0"/>
          </a:p>
        </p:txBody>
      </p:sp>
      <p:sp>
        <p:nvSpPr>
          <p:cNvPr id="3" name="Text Placeholder 2"/>
          <p:cNvSpPr>
            <a:spLocks noGrp="1"/>
          </p:cNvSpPr>
          <p:nvPr>
            <p:ph type="body" idx="1"/>
          </p:nvPr>
        </p:nvSpPr>
        <p:spPr>
          <a:xfrm>
            <a:off x="5124891" y="244444"/>
            <a:ext cx="3895209" cy="4746306"/>
          </a:xfrm>
        </p:spPr>
        <p:txBody>
          <a:bodyPr/>
          <a:lstStyle/>
          <a:p>
            <a:pPr marL="139700" indent="0">
              <a:buNone/>
            </a:pPr>
            <a:endParaRPr lang="en-US" sz="2800" b="1" dirty="0">
              <a:solidFill>
                <a:srgbClr val="FF0000"/>
              </a:solidFill>
              <a:latin typeface="Comic Sans MS" panose="030F0702030302020204" pitchFamily="66" charset="0"/>
            </a:endParaRPr>
          </a:p>
          <a:p>
            <a:pPr marL="482600" indent="-342900">
              <a:buAutoNum type="alphaLcPeriod"/>
            </a:pPr>
            <a:endParaRPr lang="en-US" dirty="0"/>
          </a:p>
        </p:txBody>
      </p:sp>
      <p:pic>
        <p:nvPicPr>
          <p:cNvPr id="1026" name="Picture 2" descr="4.2 Transitive and Intransitive verb">
            <a:extLst>
              <a:ext uri="{FF2B5EF4-FFF2-40B4-BE49-F238E27FC236}">
                <a16:creationId xmlns:a16="http://schemas.microsoft.com/office/drawing/2014/main" id="{55949625-6CE8-4552-9439-602F78601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01" y="436278"/>
            <a:ext cx="6797441" cy="411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6806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3156</TotalTime>
  <Words>527</Words>
  <Application>Microsoft Office PowerPoint</Application>
  <PresentationFormat>On-screen Show (16:9)</PresentationFormat>
  <Paragraphs>117</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vt:lpstr>
      <vt:lpstr>Calibri</vt:lpstr>
      <vt:lpstr>Comic Sans MS</vt:lpstr>
      <vt:lpstr>latoregular</vt:lpstr>
      <vt:lpstr>Roboto</vt:lpstr>
      <vt:lpstr>Trebuchet MS</vt:lpstr>
      <vt:lpstr>Wingdings 3</vt:lpstr>
      <vt:lpstr>Facet</vt:lpstr>
      <vt:lpstr>PowerPoint Presentation</vt:lpstr>
      <vt:lpstr>PowerPoint Presentation</vt:lpstr>
      <vt:lpstr>  </vt:lpstr>
      <vt:lpstr>  </vt:lpstr>
      <vt:lpstr>  </vt:lpstr>
      <vt:lpstr>  </vt:lpstr>
      <vt:lpstr>  </vt:lpstr>
      <vt:lpstr>  </vt:lpstr>
      <vt:lpstr>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Sudha Maa</dc:creator>
  <cp:lastModifiedBy>91768</cp:lastModifiedBy>
  <cp:revision>62</cp:revision>
  <dcterms:modified xsi:type="dcterms:W3CDTF">2021-09-08T18:12:53Z</dcterms:modified>
</cp:coreProperties>
</file>